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1"/>
    <p:sldMasterId id="2147483849" r:id="rId2"/>
  </p:sldMasterIdLst>
  <p:notesMasterIdLst>
    <p:notesMasterId r:id="rId21"/>
  </p:notesMasterIdLst>
  <p:handoutMasterIdLst>
    <p:handoutMasterId r:id="rId22"/>
  </p:handoutMasterIdLst>
  <p:sldIdLst>
    <p:sldId id="286" r:id="rId3"/>
    <p:sldId id="302" r:id="rId4"/>
    <p:sldId id="295" r:id="rId5"/>
    <p:sldId id="262" r:id="rId6"/>
    <p:sldId id="298" r:id="rId7"/>
    <p:sldId id="289" r:id="rId8"/>
    <p:sldId id="288" r:id="rId9"/>
    <p:sldId id="290" r:id="rId10"/>
    <p:sldId id="291" r:id="rId11"/>
    <p:sldId id="301" r:id="rId12"/>
    <p:sldId id="292" r:id="rId13"/>
    <p:sldId id="299" r:id="rId14"/>
    <p:sldId id="300" r:id="rId15"/>
    <p:sldId id="293" r:id="rId16"/>
    <p:sldId id="294" r:id="rId17"/>
    <p:sldId id="296" r:id="rId18"/>
    <p:sldId id="297" r:id="rId19"/>
    <p:sldId id="303" r:id="rId2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mers, Pippa" initials="CP" lastIdx="6" clrIdx="0">
    <p:extLst>
      <p:ext uri="{19B8F6BF-5375-455C-9EA6-DF929625EA0E}">
        <p15:presenceInfo xmlns:p15="http://schemas.microsoft.com/office/powerpoint/2012/main" userId="S-1-5-21-243037206-41955558-561332275-80640" providerId="AD"/>
      </p:ext>
    </p:extLst>
  </p:cmAuthor>
  <p:cmAuthor id="2" name="Bowden, Daniel P" initials="BDP" lastIdx="5" clrIdx="1">
    <p:extLst>
      <p:ext uri="{19B8F6BF-5375-455C-9EA6-DF929625EA0E}">
        <p15:presenceInfo xmlns:p15="http://schemas.microsoft.com/office/powerpoint/2012/main" userId="S-1-5-21-243037206-41955558-561332275-1536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1" autoAdjust="0"/>
    <p:restoredTop sz="88537" autoAdjust="0"/>
  </p:normalViewPr>
  <p:slideViewPr>
    <p:cSldViewPr>
      <p:cViewPr varScale="1">
        <p:scale>
          <a:sx n="75" d="100"/>
          <a:sy n="75" d="100"/>
        </p:scale>
        <p:origin x="135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2946188" cy="49800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00" y="4"/>
            <a:ext cx="2946188" cy="498002"/>
          </a:xfrm>
          <a:prstGeom prst="rect">
            <a:avLst/>
          </a:prstGeom>
        </p:spPr>
        <p:txBody>
          <a:bodyPr vert="horz" lIns="91440" tIns="45720" rIns="91440" bIns="45720" rtlCol="0"/>
          <a:lstStyle>
            <a:lvl1pPr algn="r">
              <a:defRPr sz="1200"/>
            </a:lvl1pPr>
          </a:lstStyle>
          <a:p>
            <a:fld id="{89E5867D-A28F-4313-859A-98BAA505D41B}" type="datetimeFigureOut">
              <a:rPr lang="en-GB" smtClean="0"/>
              <a:t>21/02/2024</a:t>
            </a:fld>
            <a:endParaRPr lang="en-GB"/>
          </a:p>
        </p:txBody>
      </p:sp>
      <p:sp>
        <p:nvSpPr>
          <p:cNvPr id="4" name="Footer Placeholder 3"/>
          <p:cNvSpPr>
            <a:spLocks noGrp="1"/>
          </p:cNvSpPr>
          <p:nvPr>
            <p:ph type="ftr" sz="quarter" idx="2"/>
          </p:nvPr>
        </p:nvSpPr>
        <p:spPr>
          <a:xfrm>
            <a:off x="5" y="9430225"/>
            <a:ext cx="2946188" cy="49800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00" y="9430225"/>
            <a:ext cx="2946188" cy="498002"/>
          </a:xfrm>
          <a:prstGeom prst="rect">
            <a:avLst/>
          </a:prstGeom>
        </p:spPr>
        <p:txBody>
          <a:bodyPr vert="horz" lIns="91440" tIns="45720" rIns="91440" bIns="45720" rtlCol="0" anchor="b"/>
          <a:lstStyle>
            <a:lvl1pPr algn="r">
              <a:defRPr sz="1200"/>
            </a:lvl1pPr>
          </a:lstStyle>
          <a:p>
            <a:fld id="{845CC7DC-D5D2-455F-9F80-CC20BAA7DC6E}" type="slidenum">
              <a:rPr lang="en-GB" smtClean="0"/>
              <a:t>‹#›</a:t>
            </a:fld>
            <a:endParaRPr lang="en-GB"/>
          </a:p>
        </p:txBody>
      </p:sp>
    </p:spTree>
    <p:extLst>
      <p:ext uri="{BB962C8B-B14F-4D97-AF65-F5344CB8AC3E}">
        <p14:creationId xmlns:p14="http://schemas.microsoft.com/office/powerpoint/2010/main" val="4065404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2946188" cy="49800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900" y="4"/>
            <a:ext cx="2946188" cy="498002"/>
          </a:xfrm>
          <a:prstGeom prst="rect">
            <a:avLst/>
          </a:prstGeom>
        </p:spPr>
        <p:txBody>
          <a:bodyPr vert="horz" lIns="91440" tIns="45720" rIns="91440" bIns="45720" rtlCol="0"/>
          <a:lstStyle>
            <a:lvl1pPr algn="r">
              <a:defRPr sz="1200"/>
            </a:lvl1pPr>
          </a:lstStyle>
          <a:p>
            <a:fld id="{30A52F40-DE5A-47A7-8DB4-1AF7A348E6ED}" type="datetimeFigureOut">
              <a:rPr lang="en-GB" smtClean="0"/>
              <a:t>21/02/2024</a:t>
            </a:fld>
            <a:endParaRPr lang="en-GB"/>
          </a:p>
        </p:txBody>
      </p:sp>
      <p:sp>
        <p:nvSpPr>
          <p:cNvPr id="4" name="Slide Image Placeholder 3"/>
          <p:cNvSpPr>
            <a:spLocks noGrp="1" noRot="1" noChangeAspect="1"/>
          </p:cNvSpPr>
          <p:nvPr>
            <p:ph type="sldImg" idx="2"/>
          </p:nvPr>
        </p:nvSpPr>
        <p:spPr>
          <a:xfrm>
            <a:off x="1163638" y="1241425"/>
            <a:ext cx="4470400" cy="3352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9430225"/>
            <a:ext cx="2946188" cy="49800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900" y="9430225"/>
            <a:ext cx="2946188" cy="498002"/>
          </a:xfrm>
          <a:prstGeom prst="rect">
            <a:avLst/>
          </a:prstGeom>
        </p:spPr>
        <p:txBody>
          <a:bodyPr vert="horz" lIns="91440" tIns="45720" rIns="91440" bIns="45720" rtlCol="0" anchor="b"/>
          <a:lstStyle>
            <a:lvl1pPr algn="r">
              <a:defRPr sz="1200"/>
            </a:lvl1pPr>
          </a:lstStyle>
          <a:p>
            <a:fld id="{E08A5971-EE16-4DA2-B1A3-22143EFE34C2}" type="slidenum">
              <a:rPr lang="en-GB" smtClean="0"/>
              <a:t>‹#›</a:t>
            </a:fld>
            <a:endParaRPr lang="en-GB"/>
          </a:p>
        </p:txBody>
      </p:sp>
    </p:spTree>
    <p:extLst>
      <p:ext uri="{BB962C8B-B14F-4D97-AF65-F5344CB8AC3E}">
        <p14:creationId xmlns:p14="http://schemas.microsoft.com/office/powerpoint/2010/main" val="159514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189" indent="-284096">
              <a:spcBef>
                <a:spcPct val="30000"/>
              </a:spcBef>
              <a:defRPr sz="1200">
                <a:solidFill>
                  <a:schemeClr val="tx1"/>
                </a:solidFill>
                <a:latin typeface="Times New Roman" panose="02020603050405020304" pitchFamily="18" charset="0"/>
              </a:defRPr>
            </a:lvl2pPr>
            <a:lvl3pPr marL="1141145" indent="-226961">
              <a:spcBef>
                <a:spcPct val="30000"/>
              </a:spcBef>
              <a:defRPr sz="1200">
                <a:solidFill>
                  <a:schemeClr val="tx1"/>
                </a:solidFill>
                <a:latin typeface="Times New Roman" panose="02020603050405020304" pitchFamily="18" charset="0"/>
              </a:defRPr>
            </a:lvl3pPr>
            <a:lvl4pPr marL="1598237" indent="-226961">
              <a:spcBef>
                <a:spcPct val="30000"/>
              </a:spcBef>
              <a:defRPr sz="1200">
                <a:solidFill>
                  <a:schemeClr val="tx1"/>
                </a:solidFill>
                <a:latin typeface="Times New Roman" panose="02020603050405020304" pitchFamily="18" charset="0"/>
              </a:defRPr>
            </a:lvl4pPr>
            <a:lvl5pPr marL="2055330" indent="-226961">
              <a:spcBef>
                <a:spcPct val="30000"/>
              </a:spcBef>
              <a:defRPr sz="1200">
                <a:solidFill>
                  <a:schemeClr val="tx1"/>
                </a:solidFill>
                <a:latin typeface="Times New Roman" panose="02020603050405020304" pitchFamily="18" charset="0"/>
              </a:defRPr>
            </a:lvl5pPr>
            <a:lvl6pPr marL="2512424" indent="-226961" eaLnBrk="0" fontAlgn="base" hangingPunct="0">
              <a:spcBef>
                <a:spcPct val="30000"/>
              </a:spcBef>
              <a:spcAft>
                <a:spcPct val="0"/>
              </a:spcAft>
              <a:defRPr sz="1200">
                <a:solidFill>
                  <a:schemeClr val="tx1"/>
                </a:solidFill>
                <a:latin typeface="Times New Roman" panose="02020603050405020304" pitchFamily="18" charset="0"/>
              </a:defRPr>
            </a:lvl6pPr>
            <a:lvl7pPr marL="2969515" indent="-226961" eaLnBrk="0" fontAlgn="base" hangingPunct="0">
              <a:spcBef>
                <a:spcPct val="30000"/>
              </a:spcBef>
              <a:spcAft>
                <a:spcPct val="0"/>
              </a:spcAft>
              <a:defRPr sz="1200">
                <a:solidFill>
                  <a:schemeClr val="tx1"/>
                </a:solidFill>
                <a:latin typeface="Times New Roman" panose="02020603050405020304" pitchFamily="18" charset="0"/>
              </a:defRPr>
            </a:lvl7pPr>
            <a:lvl8pPr marL="3426608" indent="-226961" eaLnBrk="0" fontAlgn="base" hangingPunct="0">
              <a:spcBef>
                <a:spcPct val="30000"/>
              </a:spcBef>
              <a:spcAft>
                <a:spcPct val="0"/>
              </a:spcAft>
              <a:defRPr sz="1200">
                <a:solidFill>
                  <a:schemeClr val="tx1"/>
                </a:solidFill>
                <a:latin typeface="Times New Roman" panose="02020603050405020304" pitchFamily="18" charset="0"/>
              </a:defRPr>
            </a:lvl8pPr>
            <a:lvl9pPr marL="3883702" indent="-226961"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33D9F58-8300-471A-83D6-A792BC8C618F}" type="slidenum">
              <a:rPr kumimoji="0" lang="da-DK"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da-DK"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xfrm>
            <a:off x="895350" y="744538"/>
            <a:ext cx="3417888" cy="2563812"/>
          </a:xfrm>
          <a:ln/>
        </p:spPr>
      </p:sp>
      <p:sp>
        <p:nvSpPr>
          <p:cNvPr id="6148" name="Rectangle 3"/>
          <p:cNvSpPr>
            <a:spLocks noGrp="1" noChangeArrowheads="1"/>
          </p:cNvSpPr>
          <p:nvPr>
            <p:ph type="body" idx="1"/>
          </p:nvPr>
        </p:nvSpPr>
        <p:spPr>
          <a:xfrm>
            <a:off x="906141" y="3640140"/>
            <a:ext cx="4985393"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sz="1000" dirty="0"/>
          </a:p>
        </p:txBody>
      </p:sp>
    </p:spTree>
    <p:extLst>
      <p:ext uri="{BB962C8B-B14F-4D97-AF65-F5344CB8AC3E}">
        <p14:creationId xmlns:p14="http://schemas.microsoft.com/office/powerpoint/2010/main" val="369167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10</a:t>
            </a:fld>
            <a:endParaRPr lang="en-GB"/>
          </a:p>
        </p:txBody>
      </p:sp>
    </p:spTree>
    <p:extLst>
      <p:ext uri="{BB962C8B-B14F-4D97-AF65-F5344CB8AC3E}">
        <p14:creationId xmlns:p14="http://schemas.microsoft.com/office/powerpoint/2010/main" val="10960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11</a:t>
            </a:fld>
            <a:endParaRPr lang="en-GB"/>
          </a:p>
        </p:txBody>
      </p:sp>
    </p:spTree>
    <p:extLst>
      <p:ext uri="{BB962C8B-B14F-4D97-AF65-F5344CB8AC3E}">
        <p14:creationId xmlns:p14="http://schemas.microsoft.com/office/powerpoint/2010/main" val="282117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12</a:t>
            </a:fld>
            <a:endParaRPr lang="en-GB"/>
          </a:p>
        </p:txBody>
      </p:sp>
    </p:spTree>
    <p:extLst>
      <p:ext uri="{BB962C8B-B14F-4D97-AF65-F5344CB8AC3E}">
        <p14:creationId xmlns:p14="http://schemas.microsoft.com/office/powerpoint/2010/main" val="171417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13</a:t>
            </a:fld>
            <a:endParaRPr lang="en-GB"/>
          </a:p>
        </p:txBody>
      </p:sp>
    </p:spTree>
    <p:extLst>
      <p:ext uri="{BB962C8B-B14F-4D97-AF65-F5344CB8AC3E}">
        <p14:creationId xmlns:p14="http://schemas.microsoft.com/office/powerpoint/2010/main" val="1046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14</a:t>
            </a:fld>
            <a:endParaRPr lang="en-GB"/>
          </a:p>
        </p:txBody>
      </p:sp>
    </p:spTree>
    <p:extLst>
      <p:ext uri="{BB962C8B-B14F-4D97-AF65-F5344CB8AC3E}">
        <p14:creationId xmlns:p14="http://schemas.microsoft.com/office/powerpoint/2010/main" val="395744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15</a:t>
            </a:fld>
            <a:endParaRPr lang="en-GB"/>
          </a:p>
        </p:txBody>
      </p:sp>
    </p:spTree>
    <p:extLst>
      <p:ext uri="{BB962C8B-B14F-4D97-AF65-F5344CB8AC3E}">
        <p14:creationId xmlns:p14="http://schemas.microsoft.com/office/powerpoint/2010/main" val="296401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16</a:t>
            </a:fld>
            <a:endParaRPr lang="en-GB"/>
          </a:p>
        </p:txBody>
      </p:sp>
    </p:spTree>
    <p:extLst>
      <p:ext uri="{BB962C8B-B14F-4D97-AF65-F5344CB8AC3E}">
        <p14:creationId xmlns:p14="http://schemas.microsoft.com/office/powerpoint/2010/main" val="1736183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17</a:t>
            </a:fld>
            <a:endParaRPr lang="en-GB"/>
          </a:p>
        </p:txBody>
      </p:sp>
    </p:spTree>
    <p:extLst>
      <p:ext uri="{BB962C8B-B14F-4D97-AF65-F5344CB8AC3E}">
        <p14:creationId xmlns:p14="http://schemas.microsoft.com/office/powerpoint/2010/main" val="116535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18</a:t>
            </a:fld>
            <a:endParaRPr lang="en-GB"/>
          </a:p>
        </p:txBody>
      </p:sp>
    </p:spTree>
    <p:extLst>
      <p:ext uri="{BB962C8B-B14F-4D97-AF65-F5344CB8AC3E}">
        <p14:creationId xmlns:p14="http://schemas.microsoft.com/office/powerpoint/2010/main" val="267240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aseline="0" dirty="0"/>
              <a:t>Questions at the end of slides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cs typeface="Times New Roman" panose="02020603050405020304" pitchFamily="18" charset="0"/>
              </a:defRPr>
            </a:lvl1pPr>
            <a:lvl2pPr marL="742775" indent="-285682">
              <a:defRPr sz="1600" i="1">
                <a:solidFill>
                  <a:srgbClr val="6E6E6F"/>
                </a:solidFill>
                <a:latin typeface="Verdana" panose="020B0604030504040204" pitchFamily="34" charset="0"/>
                <a:cs typeface="Times New Roman" panose="02020603050405020304" pitchFamily="18" charset="0"/>
              </a:defRPr>
            </a:lvl2pPr>
            <a:lvl3pPr marL="1142732" indent="-228547">
              <a:defRPr sz="1600" i="1">
                <a:solidFill>
                  <a:srgbClr val="6E6E6F"/>
                </a:solidFill>
                <a:latin typeface="Verdana" panose="020B0604030504040204" pitchFamily="34" charset="0"/>
                <a:cs typeface="Times New Roman" panose="02020603050405020304" pitchFamily="18" charset="0"/>
              </a:defRPr>
            </a:lvl3pPr>
            <a:lvl4pPr marL="1599826" indent="-228547">
              <a:defRPr sz="1600" i="1">
                <a:solidFill>
                  <a:srgbClr val="6E6E6F"/>
                </a:solidFill>
                <a:latin typeface="Verdana" panose="020B0604030504040204" pitchFamily="34" charset="0"/>
                <a:cs typeface="Times New Roman" panose="02020603050405020304" pitchFamily="18" charset="0"/>
              </a:defRPr>
            </a:lvl4pPr>
            <a:lvl5pPr marL="2056918" indent="-228547">
              <a:defRPr sz="1600" i="1">
                <a:solidFill>
                  <a:srgbClr val="6E6E6F"/>
                </a:solidFill>
                <a:latin typeface="Verdana" panose="020B0604030504040204" pitchFamily="34" charset="0"/>
                <a:cs typeface="Times New Roman" panose="02020603050405020304" pitchFamily="18" charset="0"/>
              </a:defRPr>
            </a:lvl5pPr>
            <a:lvl6pPr marL="2514009"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103"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8195"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5288"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fld id="{E1959685-4CE4-4FC0-AC6F-F6B43EC8A256}" type="slidenum">
              <a:rPr lang="da-DK" altLang="en-US" sz="1200" i="0">
                <a:solidFill>
                  <a:schemeClr val="tx1"/>
                </a:solidFill>
                <a:latin typeface="Times New Roman" panose="02020603050405020304" pitchFamily="18" charset="0"/>
              </a:rPr>
              <a:pPr/>
              <a:t>2</a:t>
            </a:fld>
            <a:endParaRPr lang="da-DK" altLang="en-US" sz="1200" i="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291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dirty="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cs typeface="Times New Roman" panose="02020603050405020304" pitchFamily="18" charset="0"/>
              </a:defRPr>
            </a:lvl1pPr>
            <a:lvl2pPr marL="742775" indent="-285682">
              <a:defRPr sz="1600" i="1">
                <a:solidFill>
                  <a:srgbClr val="6E6E6F"/>
                </a:solidFill>
                <a:latin typeface="Verdana" panose="020B0604030504040204" pitchFamily="34" charset="0"/>
                <a:cs typeface="Times New Roman" panose="02020603050405020304" pitchFamily="18" charset="0"/>
              </a:defRPr>
            </a:lvl2pPr>
            <a:lvl3pPr marL="1142732" indent="-228547">
              <a:defRPr sz="1600" i="1">
                <a:solidFill>
                  <a:srgbClr val="6E6E6F"/>
                </a:solidFill>
                <a:latin typeface="Verdana" panose="020B0604030504040204" pitchFamily="34" charset="0"/>
                <a:cs typeface="Times New Roman" panose="02020603050405020304" pitchFamily="18" charset="0"/>
              </a:defRPr>
            </a:lvl3pPr>
            <a:lvl4pPr marL="1599826" indent="-228547">
              <a:defRPr sz="1600" i="1">
                <a:solidFill>
                  <a:srgbClr val="6E6E6F"/>
                </a:solidFill>
                <a:latin typeface="Verdana" panose="020B0604030504040204" pitchFamily="34" charset="0"/>
                <a:cs typeface="Times New Roman" panose="02020603050405020304" pitchFamily="18" charset="0"/>
              </a:defRPr>
            </a:lvl4pPr>
            <a:lvl5pPr marL="2056918" indent="-228547">
              <a:defRPr sz="1600" i="1">
                <a:solidFill>
                  <a:srgbClr val="6E6E6F"/>
                </a:solidFill>
                <a:latin typeface="Verdana" panose="020B0604030504040204" pitchFamily="34" charset="0"/>
                <a:cs typeface="Times New Roman" panose="02020603050405020304" pitchFamily="18" charset="0"/>
              </a:defRPr>
            </a:lvl5pPr>
            <a:lvl6pPr marL="2514009"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103"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8195"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5288" indent="-228547"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fld id="{E1959685-4CE4-4FC0-AC6F-F6B43EC8A256}" type="slidenum">
              <a:rPr lang="da-DK" altLang="en-US" sz="1200" i="0">
                <a:solidFill>
                  <a:schemeClr val="tx1"/>
                </a:solidFill>
                <a:latin typeface="Times New Roman" panose="02020603050405020304" pitchFamily="18" charset="0"/>
              </a:rPr>
              <a:pPr/>
              <a:t>3</a:t>
            </a:fld>
            <a:endParaRPr lang="da-DK" altLang="en-US" sz="1200" i="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2115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4</a:t>
            </a:fld>
            <a:endParaRPr lang="en-GB"/>
          </a:p>
        </p:txBody>
      </p:sp>
    </p:spTree>
    <p:extLst>
      <p:ext uri="{BB962C8B-B14F-4D97-AF65-F5344CB8AC3E}">
        <p14:creationId xmlns:p14="http://schemas.microsoft.com/office/powerpoint/2010/main" val="374523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5</a:t>
            </a:fld>
            <a:endParaRPr lang="en-GB"/>
          </a:p>
        </p:txBody>
      </p:sp>
    </p:spTree>
    <p:extLst>
      <p:ext uri="{BB962C8B-B14F-4D97-AF65-F5344CB8AC3E}">
        <p14:creationId xmlns:p14="http://schemas.microsoft.com/office/powerpoint/2010/main" val="418427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6</a:t>
            </a:fld>
            <a:endParaRPr lang="en-GB"/>
          </a:p>
        </p:txBody>
      </p:sp>
    </p:spTree>
    <p:extLst>
      <p:ext uri="{BB962C8B-B14F-4D97-AF65-F5344CB8AC3E}">
        <p14:creationId xmlns:p14="http://schemas.microsoft.com/office/powerpoint/2010/main" val="404295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7</a:t>
            </a:fld>
            <a:endParaRPr lang="en-GB"/>
          </a:p>
        </p:txBody>
      </p:sp>
    </p:spTree>
    <p:extLst>
      <p:ext uri="{BB962C8B-B14F-4D97-AF65-F5344CB8AC3E}">
        <p14:creationId xmlns:p14="http://schemas.microsoft.com/office/powerpoint/2010/main" val="56792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8</a:t>
            </a:fld>
            <a:endParaRPr lang="en-GB"/>
          </a:p>
        </p:txBody>
      </p:sp>
    </p:spTree>
    <p:extLst>
      <p:ext uri="{BB962C8B-B14F-4D97-AF65-F5344CB8AC3E}">
        <p14:creationId xmlns:p14="http://schemas.microsoft.com/office/powerpoint/2010/main" val="208717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8A5971-EE16-4DA2-B1A3-22143EFE34C2}" type="slidenum">
              <a:rPr lang="en-GB" smtClean="0"/>
              <a:t>9</a:t>
            </a:fld>
            <a:endParaRPr lang="en-GB"/>
          </a:p>
        </p:txBody>
      </p:sp>
    </p:spTree>
    <p:extLst>
      <p:ext uri="{BB962C8B-B14F-4D97-AF65-F5344CB8AC3E}">
        <p14:creationId xmlns:p14="http://schemas.microsoft.com/office/powerpoint/2010/main" val="21857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3"/>
            <a:ext cx="6400800" cy="604513"/>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96689"/>
            <a:ext cx="8229600" cy="1143000"/>
          </a:xfrm>
        </p:spPr>
        <p:txBody>
          <a:bodyPr/>
          <a:lstStyle>
            <a:lvl1pPr algn="l">
              <a:defRPr sz="4000" b="0">
                <a:solidFill>
                  <a:srgbClr val="003E74"/>
                </a:solidFill>
              </a:defRPr>
            </a:lvl1pPr>
          </a:lstStyle>
          <a:p>
            <a:r>
              <a:rPr lang="en-US"/>
              <a:t>Click to edit Master title style</a:t>
            </a:r>
            <a:endParaRPr lang="en-US" dirty="0"/>
          </a:p>
        </p:txBody>
      </p:sp>
      <p:sp>
        <p:nvSpPr>
          <p:cNvPr id="10" name="Text Placeholder 9"/>
          <p:cNvSpPr>
            <a:spLocks noGrp="1"/>
          </p:cNvSpPr>
          <p:nvPr>
            <p:ph type="body" sz="quarter" idx="11" hasCustomPrompt="1"/>
          </p:nvPr>
        </p:nvSpPr>
        <p:spPr>
          <a:xfrm>
            <a:off x="457200" y="5273581"/>
            <a:ext cx="6400800"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08758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B5EFE4-FB82-462D-880E-2625B8CB84AE}" type="slidenum">
              <a:rPr lang="en-GB" smtClean="0"/>
              <a:t>‹#›</a:t>
            </a:fld>
            <a:endParaRPr lang="en-GB" dirty="0"/>
          </a:p>
        </p:txBody>
      </p:sp>
    </p:spTree>
    <p:extLst>
      <p:ext uri="{BB962C8B-B14F-4D97-AF65-F5344CB8AC3E}">
        <p14:creationId xmlns:p14="http://schemas.microsoft.com/office/powerpoint/2010/main" val="230247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574CAC-23C2-4773-A516-CB1C8317AFC5}"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43AE5F-0D44-4A6D-A527-54D75B616500}" type="slidenum">
              <a:rPr lang="en-GB" smtClean="0"/>
              <a:t>‹#›</a:t>
            </a:fld>
            <a:endParaRPr lang="en-GB"/>
          </a:p>
        </p:txBody>
      </p:sp>
    </p:spTree>
    <p:extLst>
      <p:ext uri="{BB962C8B-B14F-4D97-AF65-F5344CB8AC3E}">
        <p14:creationId xmlns:p14="http://schemas.microsoft.com/office/powerpoint/2010/main" val="420441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2"/>
            <a:ext cx="6400800" cy="604513"/>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96689"/>
            <a:ext cx="8229600" cy="1143000"/>
          </a:xfrm>
        </p:spPr>
        <p:txBody>
          <a:bodyPr/>
          <a:lstStyle>
            <a:lvl1pPr algn="l">
              <a:defRPr sz="5000" b="0">
                <a:solidFill>
                  <a:srgbClr val="003E74"/>
                </a:solidFill>
              </a:defRPr>
            </a:lvl1pPr>
          </a:lstStyle>
          <a:p>
            <a:r>
              <a:rPr lang="en-US"/>
              <a:t>Click to edit Master title style</a:t>
            </a:r>
            <a:endParaRPr lang="en-US" dirty="0"/>
          </a:p>
        </p:txBody>
      </p:sp>
      <p:sp>
        <p:nvSpPr>
          <p:cNvPr id="7" name="Text Placeholder 3"/>
          <p:cNvSpPr txBox="1">
            <a:spLocks/>
          </p:cNvSpPr>
          <p:nvPr/>
        </p:nvSpPr>
        <p:spPr>
          <a:xfrm>
            <a:off x="6340639" y="800593"/>
            <a:ext cx="2346162" cy="257244"/>
          </a:xfrm>
          <a:prstGeom prst="rect">
            <a:avLst/>
          </a:prstGeom>
        </p:spPr>
        <p:txBody>
          <a:bodyPr lIns="0" tIns="0" rIns="0" bIns="0"/>
          <a:lstStyle>
            <a:lvl1pPr marL="0" indent="0" algn="r" defTabSz="457200" rtl="0" eaLnBrk="1" latinLnBrk="0" hangingPunct="1">
              <a:spcBef>
                <a:spcPct val="20000"/>
              </a:spcBef>
              <a:buClr>
                <a:srgbClr val="003E74"/>
              </a:buClr>
              <a:buFont typeface="Arial"/>
              <a:buNone/>
              <a:defRPr sz="1200" b="0" kern="1200" baseline="0">
                <a:solidFill>
                  <a:srgbClr val="003E74"/>
                </a:solidFill>
                <a:latin typeface="Arial"/>
                <a:ea typeface="+mn-ea"/>
                <a:cs typeface="Arial"/>
              </a:defRPr>
            </a:lvl1pPr>
            <a:lvl2pPr marL="742950" indent="-285750" algn="l" defTabSz="457200" rtl="0" eaLnBrk="1" latinLnBrk="0" hangingPunct="1">
              <a:spcBef>
                <a:spcPct val="20000"/>
              </a:spcBef>
              <a:buClr>
                <a:srgbClr val="003E74"/>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9"/>
          <p:cNvSpPr>
            <a:spLocks noGrp="1"/>
          </p:cNvSpPr>
          <p:nvPr>
            <p:ph type="body" sz="quarter" idx="11" hasCustomPrompt="1"/>
          </p:nvPr>
        </p:nvSpPr>
        <p:spPr>
          <a:xfrm>
            <a:off x="457200" y="5273580"/>
            <a:ext cx="6400800"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55395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45089"/>
            <a:ext cx="3601176" cy="797761"/>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12"/>
          <p:cNvSpPr>
            <a:spLocks noGrp="1"/>
          </p:cNvSpPr>
          <p:nvPr>
            <p:ph type="title"/>
          </p:nvPr>
        </p:nvSpPr>
        <p:spPr>
          <a:xfrm>
            <a:off x="457200" y="1545982"/>
            <a:ext cx="3601176" cy="2153335"/>
          </a:xfrm>
        </p:spPr>
        <p:txBody>
          <a:bodyPr/>
          <a:lstStyle>
            <a:lvl1pPr>
              <a:defRPr sz="5000" b="0">
                <a:solidFill>
                  <a:srgbClr val="003E74"/>
                </a:solidFill>
              </a:defRPr>
            </a:lvl1pPr>
          </a:lstStyle>
          <a:p>
            <a:r>
              <a:rPr lang="en-US"/>
              <a:t>Click to edit Master title style</a:t>
            </a:r>
            <a:endParaRPr lang="en-US" dirty="0"/>
          </a:p>
        </p:txBody>
      </p:sp>
      <p:sp>
        <p:nvSpPr>
          <p:cNvPr id="5" name="Text Placeholder 9"/>
          <p:cNvSpPr>
            <a:spLocks noGrp="1"/>
          </p:cNvSpPr>
          <p:nvPr>
            <p:ph type="body" sz="quarter" idx="11" hasCustomPrompt="1"/>
          </p:nvPr>
        </p:nvSpPr>
        <p:spPr>
          <a:xfrm>
            <a:off x="457200" y="5522041"/>
            <a:ext cx="3601176"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546225"/>
            <a:ext cx="3930650" cy="4316413"/>
          </a:xfrm>
        </p:spPr>
        <p:txBody>
          <a:bodyPr/>
          <a:lstStyle>
            <a:lvl1pPr>
              <a:buClr>
                <a:srgbClr val="0085CA"/>
              </a:buClr>
              <a:defRPr/>
            </a:lvl1pPr>
          </a:lstStyle>
          <a:p>
            <a:r>
              <a:rPr lang="en-US"/>
              <a:t>Click icon to add picture</a:t>
            </a:r>
            <a:endParaRPr lang="en-US" dirty="0"/>
          </a:p>
        </p:txBody>
      </p:sp>
      <p:sp>
        <p:nvSpPr>
          <p:cNvPr id="9"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76093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877318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9"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4735923" y="2346581"/>
            <a:ext cx="3950878"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08933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1487908"/>
            <a:ext cx="8229600" cy="507556"/>
          </a:xfrm>
        </p:spPr>
        <p:txBody>
          <a:bodyPr/>
          <a:lstStyle>
            <a:lvl1pPr>
              <a:defRPr sz="2800"/>
            </a:lvl1pPr>
          </a:lstStyle>
          <a:p>
            <a:r>
              <a:rPr lang="en-US"/>
              <a:t>Click to edit Master title style</a:t>
            </a:r>
            <a:endParaRPr lang="en-US" dirty="0"/>
          </a:p>
        </p:txBody>
      </p:sp>
      <p:sp>
        <p:nvSpPr>
          <p:cNvPr id="5"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6" name="Content Placeholder 2"/>
          <p:cNvSpPr>
            <a:spLocks noGrp="1"/>
          </p:cNvSpPr>
          <p:nvPr>
            <p:ph idx="12" hasCustomPrompt="1"/>
          </p:nvPr>
        </p:nvSpPr>
        <p:spPr>
          <a:xfrm>
            <a:off x="4735923" y="2346581"/>
            <a:ext cx="3950878" cy="2797494"/>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3" y="5346526"/>
            <a:ext cx="3951287" cy="64416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9" name="Text Placeholder 3"/>
          <p:cNvSpPr>
            <a:spLocks noGrp="1"/>
          </p:cNvSpPr>
          <p:nvPr>
            <p:ph type="body" sz="quarter" idx="15"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02274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1487908"/>
            <a:ext cx="8229600" cy="507556"/>
          </a:xfrm>
        </p:spPr>
        <p:txBody>
          <a:bodyPr/>
          <a:lstStyle>
            <a:lvl1pPr>
              <a:defRPr sz="2800"/>
            </a:lvl1pPr>
          </a:lstStyle>
          <a:p>
            <a:r>
              <a:rPr lang="en-US"/>
              <a:t>Click to edit Master title style</a:t>
            </a:r>
            <a:endParaRPr lang="en-US" dirty="0"/>
          </a:p>
        </p:txBody>
      </p:sp>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Picture Placeholder 8"/>
          <p:cNvSpPr>
            <a:spLocks noGrp="1"/>
          </p:cNvSpPr>
          <p:nvPr>
            <p:ph type="pic" sz="quarter" idx="13"/>
          </p:nvPr>
        </p:nvSpPr>
        <p:spPr>
          <a:xfrm>
            <a:off x="4735513" y="2346581"/>
            <a:ext cx="3951287" cy="2788292"/>
          </a:xfrm>
        </p:spPr>
        <p:txBody>
          <a:bodyPr/>
          <a:lstStyle>
            <a:lvl1pPr>
              <a:buClr>
                <a:srgbClr val="0085CA"/>
              </a:buClr>
              <a:defRPr/>
            </a:lvl1pPr>
          </a:lstStyle>
          <a:p>
            <a:r>
              <a:rPr lang="en-US"/>
              <a:t>Click icon to add picture</a:t>
            </a:r>
            <a:endParaRPr lang="en-US" dirty="0"/>
          </a:p>
        </p:txBody>
      </p:sp>
      <p:sp>
        <p:nvSpPr>
          <p:cNvPr id="13" name="Text Placeholder 12"/>
          <p:cNvSpPr>
            <a:spLocks noGrp="1"/>
          </p:cNvSpPr>
          <p:nvPr>
            <p:ph type="body" sz="quarter" idx="14" hasCustomPrompt="1"/>
          </p:nvPr>
        </p:nvSpPr>
        <p:spPr>
          <a:xfrm>
            <a:off x="4735513"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80417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ngle image/media and caption">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Picture Placeholder 8"/>
          <p:cNvSpPr>
            <a:spLocks noGrp="1"/>
          </p:cNvSpPr>
          <p:nvPr>
            <p:ph type="pic" sz="quarter" idx="13"/>
          </p:nvPr>
        </p:nvSpPr>
        <p:spPr>
          <a:xfrm>
            <a:off x="457199" y="1487908"/>
            <a:ext cx="8229601" cy="3646965"/>
          </a:xfrm>
        </p:spPr>
        <p:txBody>
          <a:bodyPr/>
          <a:lstStyle>
            <a:lvl1pPr>
              <a:buClr>
                <a:srgbClr val="0085CA"/>
              </a:buClr>
              <a:defRPr/>
            </a:lvl1pPr>
          </a:lstStyle>
          <a:p>
            <a:r>
              <a:rPr lang="en-US"/>
              <a:t>Click icon to add picture</a:t>
            </a:r>
            <a:endParaRPr lang="en-US" dirty="0"/>
          </a:p>
        </p:txBody>
      </p:sp>
      <p:sp>
        <p:nvSpPr>
          <p:cNvPr id="8"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17769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ultiple images/media and caption">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Picture Placeholder 8"/>
          <p:cNvSpPr>
            <a:spLocks noGrp="1"/>
          </p:cNvSpPr>
          <p:nvPr>
            <p:ph type="pic" sz="quarter" idx="13"/>
          </p:nvPr>
        </p:nvSpPr>
        <p:spPr>
          <a:xfrm>
            <a:off x="457199" y="1487908"/>
            <a:ext cx="3951287" cy="3646965"/>
          </a:xfrm>
        </p:spPr>
        <p:txBody>
          <a:bodyPr/>
          <a:lstStyle>
            <a:lvl1pPr>
              <a:buClr>
                <a:srgbClr val="0085CA"/>
              </a:buClr>
              <a:defRPr/>
            </a:lvl1pPr>
          </a:lstStyle>
          <a:p>
            <a:r>
              <a:rPr lang="en-US"/>
              <a:t>Click icon to add picture</a:t>
            </a:r>
            <a:endParaRPr lang="en-US" dirty="0"/>
          </a:p>
        </p:txBody>
      </p:sp>
      <p:sp>
        <p:nvSpPr>
          <p:cNvPr id="6"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3" y="1487908"/>
            <a:ext cx="3951287" cy="2395455"/>
          </a:xfrm>
        </p:spPr>
        <p:txBody>
          <a:bodyPr/>
          <a:lstStyle>
            <a:lvl1pPr>
              <a:buClr>
                <a:srgbClr val="0085CA"/>
              </a:buClr>
              <a:defRPr/>
            </a:lvl1pPr>
          </a:lstStyle>
          <a:p>
            <a:r>
              <a:rPr lang="en-US"/>
              <a:t>Click icon to add picture</a:t>
            </a:r>
            <a:endParaRPr lang="en-US" dirty="0"/>
          </a:p>
        </p:txBody>
      </p:sp>
      <p:sp>
        <p:nvSpPr>
          <p:cNvPr id="9" name="Picture Placeholder 8"/>
          <p:cNvSpPr>
            <a:spLocks noGrp="1"/>
          </p:cNvSpPr>
          <p:nvPr>
            <p:ph type="pic" sz="quarter" idx="16"/>
          </p:nvPr>
        </p:nvSpPr>
        <p:spPr>
          <a:xfrm>
            <a:off x="4735513" y="4214645"/>
            <a:ext cx="3951287" cy="1776040"/>
          </a:xfrm>
        </p:spPr>
        <p:txBody>
          <a:bodyPr/>
          <a:lstStyle>
            <a:lvl1pPr>
              <a:buClr>
                <a:srgbClr val="0085CA"/>
              </a:buClr>
              <a:defRPr/>
            </a:lvl1pPr>
          </a:lstStyle>
          <a:p>
            <a:r>
              <a:rPr lang="en-US"/>
              <a:t>Click icon to add picture</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51681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110108"/>
            <a:ext cx="3711608" cy="957848"/>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12"/>
          <p:cNvSpPr>
            <a:spLocks noGrp="1"/>
          </p:cNvSpPr>
          <p:nvPr>
            <p:ph type="title"/>
          </p:nvPr>
        </p:nvSpPr>
        <p:spPr>
          <a:xfrm>
            <a:off x="457200" y="1545983"/>
            <a:ext cx="3711608" cy="2153335"/>
          </a:xfrm>
        </p:spPr>
        <p:txBody>
          <a:bodyPr/>
          <a:lstStyle>
            <a:lvl1pPr>
              <a:defRPr sz="4000" b="0">
                <a:solidFill>
                  <a:srgbClr val="003E74"/>
                </a:solidFill>
              </a:defRPr>
            </a:lvl1pPr>
          </a:lstStyle>
          <a:p>
            <a:r>
              <a:rPr lang="en-US"/>
              <a:t>Click to edit Master title style</a:t>
            </a:r>
            <a:endParaRPr lang="en-US" dirty="0"/>
          </a:p>
        </p:txBody>
      </p:sp>
      <p:sp>
        <p:nvSpPr>
          <p:cNvPr id="5" name="Text Placeholder 9"/>
          <p:cNvSpPr>
            <a:spLocks noGrp="1"/>
          </p:cNvSpPr>
          <p:nvPr>
            <p:ph type="body" sz="quarter" idx="11" hasCustomPrompt="1"/>
          </p:nvPr>
        </p:nvSpPr>
        <p:spPr>
          <a:xfrm>
            <a:off x="457200" y="5491351"/>
            <a:ext cx="3601176"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546225"/>
            <a:ext cx="3930650" cy="4284936"/>
          </a:xfrm>
        </p:spPr>
        <p:txBody>
          <a:bodyPr/>
          <a:lstStyle>
            <a:lvl1pPr>
              <a:buClr>
                <a:srgbClr val="0085CA"/>
              </a:buClr>
              <a:defRPr/>
            </a:lvl1pPr>
          </a:lstStyle>
          <a:p>
            <a:r>
              <a:rPr lang="en-US"/>
              <a:t>Click icon to add picture</a:t>
            </a:r>
            <a:endParaRPr lang="en-US" dirty="0"/>
          </a:p>
        </p:txBody>
      </p:sp>
      <p:sp>
        <p:nvSpPr>
          <p:cNvPr id="11"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68415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897718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574CAC-23C2-4773-A516-CB1C8317AFC5}" type="datetimeFigureOut">
              <a:rPr lang="en-GB" smtClean="0"/>
              <a:t>21/02/2024</a:t>
            </a:fld>
            <a:endParaRPr lang="en-GB"/>
          </a:p>
        </p:txBody>
      </p:sp>
      <p:sp>
        <p:nvSpPr>
          <p:cNvPr id="5" name="Footer Placeholder 4"/>
          <p:cNvSpPr>
            <a:spLocks noGrp="1"/>
          </p:cNvSpPr>
          <p:nvPr>
            <p:ph type="ftr" sz="quarter" idx="11"/>
          </p:nvPr>
        </p:nvSpPr>
        <p:spPr/>
        <p:txBody>
          <a:bodyPr/>
          <a:lstStyle/>
          <a:p>
            <a:pPr>
              <a:defRPr/>
            </a:pPr>
            <a:r>
              <a:rPr lang="da-DK"/>
              <a:t>sdfgafgafga</a:t>
            </a:r>
          </a:p>
        </p:txBody>
      </p:sp>
      <p:sp>
        <p:nvSpPr>
          <p:cNvPr id="6" name="Slide Number Placeholder 5"/>
          <p:cNvSpPr>
            <a:spLocks noGrp="1"/>
          </p:cNvSpPr>
          <p:nvPr>
            <p:ph type="sldNum" sz="quarter" idx="12"/>
          </p:nvPr>
        </p:nvSpPr>
        <p:spPr/>
        <p:txBody>
          <a:bodyPr/>
          <a:lstStyle/>
          <a:p>
            <a:pPr>
              <a:defRPr/>
            </a:pPr>
            <a:fld id="{A5794243-A8BB-4009-9F48-505E54517C3D}" type="slidenum">
              <a:rPr lang="da-DK" altLang="en-US" smtClean="0"/>
              <a:pPr>
                <a:defRPr/>
              </a:pPr>
              <a:t>‹#›</a:t>
            </a:fld>
            <a:endParaRPr lang="da-DK" altLang="en-US"/>
          </a:p>
        </p:txBody>
      </p:sp>
      <p:pic>
        <p:nvPicPr>
          <p:cNvPr id="7"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Tree>
    <p:extLst>
      <p:ext uri="{BB962C8B-B14F-4D97-AF65-F5344CB8AC3E}">
        <p14:creationId xmlns:p14="http://schemas.microsoft.com/office/powerpoint/2010/main" val="2996236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a:p>
        </p:txBody>
      </p:sp>
    </p:spTree>
    <p:extLst>
      <p:ext uri="{BB962C8B-B14F-4D97-AF65-F5344CB8AC3E}">
        <p14:creationId xmlns:p14="http://schemas.microsoft.com/office/powerpoint/2010/main" val="3676231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574CAC-23C2-4773-A516-CB1C8317AFC5}"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3AE5F-0D44-4A6D-A527-54D75B616500}" type="slidenum">
              <a:rPr lang="en-GB" smtClean="0"/>
              <a:t>‹#›</a:t>
            </a:fld>
            <a:endParaRPr lang="en-GB"/>
          </a:p>
        </p:txBody>
      </p:sp>
    </p:spTree>
    <p:extLst>
      <p:ext uri="{BB962C8B-B14F-4D97-AF65-F5344CB8AC3E}">
        <p14:creationId xmlns:p14="http://schemas.microsoft.com/office/powerpoint/2010/main" val="331009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574CAC-23C2-4773-A516-CB1C8317AFC5}"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43AE5F-0D44-4A6D-A527-54D75B616500}" type="slidenum">
              <a:rPr lang="en-GB" smtClean="0"/>
              <a:t>‹#›</a:t>
            </a:fld>
            <a:endParaRPr lang="en-GB"/>
          </a:p>
        </p:txBody>
      </p:sp>
    </p:spTree>
    <p:extLst>
      <p:ext uri="{BB962C8B-B14F-4D97-AF65-F5344CB8AC3E}">
        <p14:creationId xmlns:p14="http://schemas.microsoft.com/office/powerpoint/2010/main" val="131084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7200" y="2346582"/>
            <a:ext cx="8229600" cy="3484580"/>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6985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1" y="2346582"/>
            <a:ext cx="3950877" cy="3484580"/>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12" name="Content Placeholder 2"/>
          <p:cNvSpPr>
            <a:spLocks noGrp="1"/>
          </p:cNvSpPr>
          <p:nvPr>
            <p:ph idx="12"/>
          </p:nvPr>
        </p:nvSpPr>
        <p:spPr>
          <a:xfrm>
            <a:off x="4735923" y="2346582"/>
            <a:ext cx="3950878" cy="3484580"/>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72804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1" y="2346582"/>
            <a:ext cx="3950877" cy="3484580"/>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1487909"/>
            <a:ext cx="8229600" cy="507556"/>
          </a:xfrm>
        </p:spPr>
        <p:txBody>
          <a:bodyPr/>
          <a:lstStyle>
            <a:lvl1pPr>
              <a:defRPr sz="2400"/>
            </a:lvl1pPr>
          </a:lstStyle>
          <a:p>
            <a:r>
              <a:rPr lang="en-US"/>
              <a:t>Click to edit Master title style</a:t>
            </a:r>
            <a:endParaRPr lang="en-US" dirty="0"/>
          </a:p>
        </p:txBody>
      </p:sp>
      <p:sp>
        <p:nvSpPr>
          <p:cNvPr id="6" name="Content Placeholder 2"/>
          <p:cNvSpPr>
            <a:spLocks noGrp="1"/>
          </p:cNvSpPr>
          <p:nvPr>
            <p:ph idx="12" hasCustomPrompt="1"/>
          </p:nvPr>
        </p:nvSpPr>
        <p:spPr>
          <a:xfrm>
            <a:off x="4735923" y="2346582"/>
            <a:ext cx="3950878" cy="2598663"/>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5" y="5187001"/>
            <a:ext cx="3951287" cy="64416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47085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1" y="2346582"/>
            <a:ext cx="3950877" cy="3484580"/>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1487909"/>
            <a:ext cx="8229600" cy="507556"/>
          </a:xfrm>
        </p:spPr>
        <p:txBody>
          <a:bodyPr/>
          <a:lstStyle>
            <a:lvl1pPr>
              <a:defRPr sz="2400"/>
            </a:lvl1pPr>
          </a:lstStyle>
          <a:p>
            <a:r>
              <a:rPr lang="en-US"/>
              <a:t>Click to edit Master title style</a:t>
            </a:r>
            <a:endParaRPr lang="en-US" dirty="0"/>
          </a:p>
        </p:txBody>
      </p:sp>
      <p:sp>
        <p:nvSpPr>
          <p:cNvPr id="9" name="Picture Placeholder 8"/>
          <p:cNvSpPr>
            <a:spLocks noGrp="1"/>
          </p:cNvSpPr>
          <p:nvPr>
            <p:ph type="pic" sz="quarter" idx="13"/>
          </p:nvPr>
        </p:nvSpPr>
        <p:spPr>
          <a:xfrm>
            <a:off x="4735515" y="2346583"/>
            <a:ext cx="3951287" cy="2635477"/>
          </a:xfrm>
        </p:spPr>
        <p:txBody>
          <a:bodyPr/>
          <a:lstStyle>
            <a:lvl1pPr>
              <a:buClr>
                <a:srgbClr val="0085CA"/>
              </a:buClr>
              <a:defRPr/>
            </a:lvl1pPr>
          </a:lstStyle>
          <a:p>
            <a:r>
              <a:rPr lang="en-US"/>
              <a:t>Click icon to add picture</a:t>
            </a:r>
            <a:endParaRPr lang="en-US" dirty="0"/>
          </a:p>
        </p:txBody>
      </p:sp>
      <p:sp>
        <p:nvSpPr>
          <p:cNvPr id="13" name="Text Placeholder 12"/>
          <p:cNvSpPr>
            <a:spLocks noGrp="1"/>
          </p:cNvSpPr>
          <p:nvPr>
            <p:ph type="body" sz="quarter" idx="14" hasCustomPrompt="1"/>
          </p:nvPr>
        </p:nvSpPr>
        <p:spPr>
          <a:xfrm>
            <a:off x="4735515" y="5256947"/>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13681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1" y="1487908"/>
            <a:ext cx="8229601" cy="3518693"/>
          </a:xfrm>
        </p:spPr>
        <p:txBody>
          <a:bodyPr/>
          <a:lstStyle>
            <a:lvl1pPr>
              <a:buClr>
                <a:srgbClr val="0085CA"/>
              </a:buClr>
              <a:defRPr/>
            </a:lvl1pPr>
          </a:lstStyle>
          <a:p>
            <a:r>
              <a:rPr lang="en-US"/>
              <a:t>Click icon to add picture</a:t>
            </a:r>
            <a:endParaRPr lang="en-US" dirty="0"/>
          </a:p>
        </p:txBody>
      </p:sp>
      <p:sp>
        <p:nvSpPr>
          <p:cNvPr id="9"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1" y="5260620"/>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4443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1" y="1487908"/>
            <a:ext cx="3951287" cy="3481880"/>
          </a:xfrm>
        </p:spPr>
        <p:txBody>
          <a:bodyPr/>
          <a:lstStyle>
            <a:lvl1pPr>
              <a:buClr>
                <a:srgbClr val="0085CA"/>
              </a:buClr>
              <a:defRPr/>
            </a:lvl1pPr>
          </a:lstStyle>
          <a:p>
            <a:r>
              <a:rPr lang="en-US"/>
              <a:t>Click icon to add picture</a:t>
            </a:r>
            <a:endParaRPr lang="en-US" dirty="0"/>
          </a:p>
        </p:txBody>
      </p:sp>
      <p:sp>
        <p:nvSpPr>
          <p:cNvPr id="6" name="Text Placeholder 12"/>
          <p:cNvSpPr>
            <a:spLocks noGrp="1"/>
          </p:cNvSpPr>
          <p:nvPr>
            <p:ph type="body" sz="quarter" idx="14" hasCustomPrompt="1"/>
          </p:nvPr>
        </p:nvSpPr>
        <p:spPr>
          <a:xfrm>
            <a:off x="457201" y="5260620"/>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5" y="1487910"/>
            <a:ext cx="3951287" cy="1972535"/>
          </a:xfrm>
        </p:spPr>
        <p:txBody>
          <a:bodyPr/>
          <a:lstStyle>
            <a:lvl1pPr>
              <a:buClr>
                <a:srgbClr val="0085CA"/>
              </a:buClr>
              <a:defRPr/>
            </a:lvl1pPr>
          </a:lstStyle>
          <a:p>
            <a:r>
              <a:rPr lang="en-US"/>
              <a:t>Click icon to add picture</a:t>
            </a:r>
            <a:endParaRPr lang="en-US" dirty="0"/>
          </a:p>
        </p:txBody>
      </p:sp>
      <p:sp>
        <p:nvSpPr>
          <p:cNvPr id="9" name="Picture Placeholder 8"/>
          <p:cNvSpPr>
            <a:spLocks noGrp="1"/>
          </p:cNvSpPr>
          <p:nvPr>
            <p:ph type="pic" sz="quarter" idx="16"/>
          </p:nvPr>
        </p:nvSpPr>
        <p:spPr>
          <a:xfrm>
            <a:off x="4735515" y="3754952"/>
            <a:ext cx="3951287" cy="2076211"/>
          </a:xfrm>
        </p:spPr>
        <p:txBody>
          <a:bodyPr/>
          <a:lstStyle>
            <a:lvl1pPr>
              <a:buClr>
                <a:srgbClr val="0085CA"/>
              </a:buClr>
              <a:defRPr/>
            </a:lvl1pPr>
          </a:lstStyle>
          <a:p>
            <a:r>
              <a:rPr lang="en-US"/>
              <a:t>Click icon to add picture</a:t>
            </a:r>
            <a:endParaRPr lang="en-US" dirty="0"/>
          </a:p>
        </p:txBody>
      </p:sp>
      <p:sp>
        <p:nvSpPr>
          <p:cNvPr id="8"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15020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6" y="662859"/>
            <a:ext cx="2132875" cy="312291"/>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2" y="984350"/>
            <a:ext cx="1446859" cy="257175"/>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8929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3" name="Text Placeholder 2"/>
          <p:cNvSpPr>
            <a:spLocks noGrp="1"/>
          </p:cNvSpPr>
          <p:nvPr>
            <p:ph type="body" idx="1"/>
          </p:nvPr>
        </p:nvSpPr>
        <p:spPr>
          <a:xfrm>
            <a:off x="457200" y="2346582"/>
            <a:ext cx="8229600" cy="34845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57200" y="1487909"/>
            <a:ext cx="8229600" cy="507556"/>
          </a:xfrm>
          <a:prstGeom prst="rect">
            <a:avLst/>
          </a:prstGeom>
        </p:spPr>
        <p:txBody>
          <a:bodyPr vert="horz" lIns="0" tIns="4572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428920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7" r:id="rId10"/>
    <p:sldLayoutId id="2147483848" r:id="rId11"/>
  </p:sldLayoutIdLst>
  <p:hf sldNum="0" hdr="0" ftr="0" dt="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lege_Powerpoint_Background.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2346581"/>
            <a:ext cx="8229600" cy="364410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57200" y="1487908"/>
            <a:ext cx="8229600" cy="507556"/>
          </a:xfrm>
          <a:prstGeom prst="rect">
            <a:avLst/>
          </a:prstGeom>
        </p:spPr>
        <p:txBody>
          <a:bodyPr vert="horz" lIns="0" tIns="45720" rIns="0" bIns="0" rtlCol="0" anchor="ctr">
            <a:noAutofit/>
          </a:bodyPr>
          <a:lstStyle/>
          <a:p>
            <a:r>
              <a:rPr lang="en-US"/>
              <a:t>Click to edit Master title style</a:t>
            </a:r>
            <a:endParaRPr lang="en-US" dirty="0"/>
          </a:p>
        </p:txBody>
      </p:sp>
      <p:pic>
        <p:nvPicPr>
          <p:cNvPr id="5" name="Picture 39" descr="Second_To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0" descr="IMP_Logo_2Colou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27187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algn="l" defTabSz="457200" rtl="0" eaLnBrk="1" latinLnBrk="0" hangingPunct="1">
        <a:spcBef>
          <a:spcPct val="0"/>
        </a:spcBef>
        <a:buNone/>
        <a:defRPr sz="28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imperial.ac.uk/media/imperial-college/administration-and-support-services/hr/public/policies/immigration-asylum-and-nationality-act-2006/Online-RTW-checks-guidance-for-departments-October-2022-update.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gov.uk/view-right-to-wo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imperial.ac.uk/media/imperial-college/administration-and-support-services/hr/public/policies/immigration-asylum-and-nationality-act-2006/Imperial-Right-to-Work-Checklist-Department-vs-1.docx"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2.png"/><Relationship Id="rId5" Type="http://schemas.microsoft.com/office/2017/06/relationships/model3d" Target="../media/model3d2.glb"/><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imperial.ac.uk/human-resources/compliance-and-immigration/immigration/right-to-work/" TargetMode="External"/><Relationship Id="rId7" Type="http://schemas.openxmlformats.org/officeDocument/2006/relationships/hyperlink" Target="https://www.gov.uk/view-right-to-work"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gov.uk/prove-right-to-work" TargetMode="External"/><Relationship Id="rId5" Type="http://schemas.openxmlformats.org/officeDocument/2006/relationships/hyperlink" Target="https://www.imperial.ac.uk/media/imperial-college/administration-and-support-services/hr/public/policies/immigration-asylum-and-nationality-act-2006/Imperial-Right-to-Work-Checklist-Department-vs-1.docx" TargetMode="External"/><Relationship Id="rId4" Type="http://schemas.openxmlformats.org/officeDocument/2006/relationships/hyperlink" Target="https://www.gov.uk/government/publications/right-to-work-checks-employers-gui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 and passport">
            <a:extLst>
              <a:ext uri="{FF2B5EF4-FFF2-40B4-BE49-F238E27FC236}">
                <a16:creationId xmlns:a16="http://schemas.microsoft.com/office/drawing/2014/main" id="{EF90689A-0381-89FA-3983-9111EB89F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6792"/>
            <a:ext cx="9144000" cy="4873925"/>
          </a:xfrm>
          <a:prstGeom prst="rect">
            <a:avLst/>
          </a:prstGeom>
        </p:spPr>
      </p:pic>
      <p:sp>
        <p:nvSpPr>
          <p:cNvPr id="5122" name="Rectangle 2"/>
          <p:cNvSpPr>
            <a:spLocks noGrp="1" noChangeArrowheads="1"/>
          </p:cNvSpPr>
          <p:nvPr>
            <p:ph type="ctrTitle"/>
          </p:nvPr>
        </p:nvSpPr>
        <p:spPr>
          <a:xfrm>
            <a:off x="800100" y="2924944"/>
            <a:ext cx="7543800" cy="1080120"/>
          </a:xfrm>
          <a:noFill/>
        </p:spPr>
        <p:txBody>
          <a:bodyPr>
            <a:normAutofit fontScale="90000"/>
          </a:bodyPr>
          <a:lstStyle/>
          <a:p>
            <a:r>
              <a:rPr lang="en-GB" altLang="en-US" sz="4800" dirty="0">
                <a:solidFill>
                  <a:schemeClr val="accent4">
                    <a:lumMod val="50000"/>
                  </a:schemeClr>
                </a:solidFill>
              </a:rPr>
              <a:t>Right to work checks </a:t>
            </a:r>
            <a:br>
              <a:rPr lang="en-GB" altLang="en-US" sz="4800" dirty="0">
                <a:solidFill>
                  <a:schemeClr val="accent6">
                    <a:lumMod val="75000"/>
                  </a:schemeClr>
                </a:solidFill>
              </a:rPr>
            </a:br>
            <a:r>
              <a:rPr lang="en-GB" altLang="en-US" sz="2700" dirty="0">
                <a:solidFill>
                  <a:schemeClr val="tx1"/>
                </a:solidFill>
              </a:rPr>
              <a:t>Refresher sessions </a:t>
            </a:r>
            <a:r>
              <a:rPr lang="en-GB" altLang="en-US" sz="2700">
                <a:solidFill>
                  <a:schemeClr val="tx1"/>
                </a:solidFill>
              </a:rPr>
              <a:t>for Divisional / Department </a:t>
            </a:r>
            <a:r>
              <a:rPr lang="en-GB" altLang="en-US" sz="2700" dirty="0">
                <a:solidFill>
                  <a:schemeClr val="tx1"/>
                </a:solidFill>
              </a:rPr>
              <a:t>staff</a:t>
            </a:r>
            <a:br>
              <a:rPr lang="en-GB" altLang="en-US" sz="2700" dirty="0">
                <a:solidFill>
                  <a:schemeClr val="tx1"/>
                </a:solidFill>
              </a:rPr>
            </a:br>
            <a:r>
              <a:rPr lang="en-GB" altLang="en-US" sz="1800" i="1" dirty="0">
                <a:solidFill>
                  <a:schemeClr val="tx1"/>
                </a:solidFill>
              </a:rPr>
              <a:t>HR Staff Compliance Team</a:t>
            </a:r>
          </a:p>
        </p:txBody>
      </p:sp>
      <p:sp>
        <p:nvSpPr>
          <p:cNvPr id="2" name="TextBox 1"/>
          <p:cNvSpPr txBox="1"/>
          <p:nvPr/>
        </p:nvSpPr>
        <p:spPr>
          <a:xfrm>
            <a:off x="11589" y="6550223"/>
            <a:ext cx="398434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solidFill>
                  <a:srgbClr val="000000"/>
                </a:solidFill>
                <a:latin typeface="Arial"/>
              </a:rPr>
              <a:t>Information current as of 19 February 2024</a:t>
            </a:r>
            <a:endParaRPr kumimoji="0" lang="en-GB" sz="1400" b="0" i="1"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2871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Types of RTW check – where department conducts the check </a:t>
            </a:r>
          </a:p>
        </p:txBody>
      </p:sp>
      <p:sp>
        <p:nvSpPr>
          <p:cNvPr id="3" name="Content Placeholder 2"/>
          <p:cNvSpPr>
            <a:spLocks noGrp="1"/>
          </p:cNvSpPr>
          <p:nvPr>
            <p:ph idx="1"/>
          </p:nvPr>
        </p:nvSpPr>
        <p:spPr>
          <a:xfrm>
            <a:off x="323528" y="1844824"/>
            <a:ext cx="8363272" cy="4464496"/>
          </a:xfrm>
        </p:spPr>
        <p:txBody>
          <a:bodyPr>
            <a:normAutofit fontScale="62500" lnSpcReduction="20000"/>
          </a:bodyPr>
          <a:lstStyle/>
          <a:p>
            <a:pPr marL="0" indent="0" algn="l" fontAlgn="base">
              <a:buNone/>
            </a:pPr>
            <a:r>
              <a:rPr lang="en-GB" sz="2600" b="1" i="0" dirty="0">
                <a:solidFill>
                  <a:srgbClr val="161515"/>
                </a:solidFill>
                <a:effectLst/>
                <a:latin typeface="inherit"/>
              </a:rPr>
              <a:t>Manual, in-person document check evidence types/combinations:</a:t>
            </a:r>
          </a:p>
          <a:p>
            <a:pPr marL="0" indent="0" algn="l" fontAlgn="base">
              <a:buNone/>
            </a:pPr>
            <a:endParaRPr lang="en-GB" b="0" i="0" dirty="0">
              <a:solidFill>
                <a:srgbClr val="161515"/>
              </a:solidFill>
              <a:effectLst/>
              <a:latin typeface="inherit"/>
            </a:endParaRPr>
          </a:p>
          <a:p>
            <a:pPr algn="l" fontAlgn="base">
              <a:buFont typeface="+mj-lt"/>
              <a:buAutoNum type="arabicPeriod"/>
            </a:pPr>
            <a:r>
              <a:rPr lang="en-GB" b="0" i="0" dirty="0">
                <a:solidFill>
                  <a:srgbClr val="161515"/>
                </a:solidFill>
                <a:effectLst/>
                <a:latin typeface="inherit"/>
              </a:rPr>
              <a:t>A passport (current or expired) showing the holder is a British citizen or a citizen of the UK and Colonies having the right of abode in the UK.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passport or passport card (in either case, whether current or expired) showing that the holder is an Irish citizen.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document issued by the Bailiwick of Jersey, the Bailiwick of Guernsey or the Isle of Man, which has been verified as valid by the Home Office Employer Checking Service, showing that the holder has been granted unlimited leave to enter or remain under Appendix EU(J) to the Jersey Immigration Rules, Appendix EU to the Immigration (Bailiwick of Guernsey) Rules 2008 or Appendix EU to the Isle of Man Immigration Rules.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current passport endorsed to show that the holder is exempt from immigration control, is allowed to stay indefinitely in the UK, has the right of abode in the UK, or has no time limit on their stay in the UK.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current Immigration Status Document issued by the Home Office to the holder with an endorsement indicating that the named person is allowed to stay indefinitely in the UK, or has no time limit on their stay in the UK, </a:t>
            </a:r>
            <a:r>
              <a:rPr lang="en-GB" b="1" i="0" dirty="0">
                <a:solidFill>
                  <a:srgbClr val="161515"/>
                </a:solidFill>
                <a:effectLst/>
                <a:latin typeface="inherit"/>
              </a:rPr>
              <a:t>together with</a:t>
            </a:r>
            <a:r>
              <a:rPr lang="en-GB" b="0" i="0" dirty="0">
                <a:solidFill>
                  <a:srgbClr val="161515"/>
                </a:solidFill>
                <a:effectLst/>
                <a:latin typeface="inherit"/>
              </a:rPr>
              <a:t> an official document giving the person’s permanent National Insurance number and their name issued by a government agency or a previous employer.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birth or adoption certificate issued in the UK, </a:t>
            </a:r>
            <a:r>
              <a:rPr lang="en-GB" b="1" i="0" dirty="0">
                <a:solidFill>
                  <a:srgbClr val="161515"/>
                </a:solidFill>
                <a:effectLst/>
                <a:latin typeface="inherit"/>
              </a:rPr>
              <a:t>together with</a:t>
            </a:r>
            <a:r>
              <a:rPr lang="en-GB" b="0" i="0" dirty="0">
                <a:solidFill>
                  <a:srgbClr val="161515"/>
                </a:solidFill>
                <a:effectLst/>
                <a:latin typeface="inherit"/>
              </a:rPr>
              <a:t> an official document giving the person’s permanent National Insurance number and their name issued by a government agency or a previous employer. </a:t>
            </a:r>
            <a:r>
              <a:rPr lang="en-GB" b="0" i="1" dirty="0">
                <a:solidFill>
                  <a:srgbClr val="161515"/>
                </a:solidFill>
                <a:effectLst/>
                <a:latin typeface="inherit"/>
              </a:rPr>
              <a:t>Includes a full birth certificate issued by a UK diplomatic mission (British Embassy or British High Commission.</a:t>
            </a:r>
            <a:r>
              <a:rPr lang="en-GB" b="0" i="0" dirty="0">
                <a:solidFill>
                  <a:srgbClr val="161515"/>
                </a:solidFill>
                <a:effectLst/>
                <a:latin typeface="inherit"/>
              </a:rPr>
              <a:t>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birth or adoption certificate issued in the Channel Islands, the Isle of Man or Ireland, </a:t>
            </a:r>
            <a:r>
              <a:rPr lang="en-GB" b="1" i="0" dirty="0">
                <a:solidFill>
                  <a:srgbClr val="161515"/>
                </a:solidFill>
                <a:effectLst/>
                <a:latin typeface="inherit"/>
              </a:rPr>
              <a:t>together with</a:t>
            </a:r>
            <a:r>
              <a:rPr lang="en-GB" b="0" i="0" dirty="0">
                <a:solidFill>
                  <a:srgbClr val="161515"/>
                </a:solidFill>
                <a:effectLst/>
                <a:latin typeface="inherit"/>
              </a:rPr>
              <a:t> an official document giving the person’s permanent National Insurance number and their name issued by a government agency or a previous employer.                                               </a:t>
            </a:r>
            <a:br>
              <a:rPr lang="en-GB" b="0" i="0" dirty="0">
                <a:solidFill>
                  <a:srgbClr val="161515"/>
                </a:solidFill>
                <a:effectLst/>
                <a:latin typeface="inherit"/>
              </a:rPr>
            </a:br>
            <a:r>
              <a:rPr lang="en-GB" b="0" i="0" dirty="0">
                <a:solidFill>
                  <a:srgbClr val="161515"/>
                </a:solidFill>
                <a:effectLst/>
                <a:latin typeface="inherit"/>
              </a:rPr>
              <a:t>        </a:t>
            </a:r>
          </a:p>
          <a:p>
            <a:pPr algn="l" fontAlgn="base">
              <a:buFont typeface="+mj-lt"/>
              <a:buAutoNum type="arabicPeriod"/>
            </a:pPr>
            <a:r>
              <a:rPr lang="en-GB" b="0" i="0" dirty="0">
                <a:solidFill>
                  <a:srgbClr val="161515"/>
                </a:solidFill>
                <a:effectLst/>
                <a:latin typeface="inherit"/>
              </a:rPr>
              <a:t>A certificate of registration or naturalisation as a British citizen, </a:t>
            </a:r>
            <a:r>
              <a:rPr lang="en-GB" b="1" i="0" dirty="0">
                <a:solidFill>
                  <a:srgbClr val="161515"/>
                </a:solidFill>
                <a:effectLst/>
                <a:latin typeface="inherit"/>
              </a:rPr>
              <a:t>together with</a:t>
            </a:r>
            <a:r>
              <a:rPr lang="en-GB" b="0" i="0" dirty="0">
                <a:solidFill>
                  <a:srgbClr val="161515"/>
                </a:solidFill>
                <a:effectLst/>
                <a:latin typeface="inherit"/>
              </a:rPr>
              <a:t> an official document giving the person’s permanent National Insurance number and their name issued by a government agency or a previous employer.</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endParaRPr lang="en-GB" dirty="0">
              <a:latin typeface="+mj-lt"/>
            </a:endParaRPr>
          </a:p>
        </p:txBody>
      </p:sp>
    </p:spTree>
    <p:extLst>
      <p:ext uri="{BB962C8B-B14F-4D97-AF65-F5344CB8AC3E}">
        <p14:creationId xmlns:p14="http://schemas.microsoft.com/office/powerpoint/2010/main" val="336983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Types of RTW check – where department conducts the check </a:t>
            </a:r>
          </a:p>
        </p:txBody>
      </p:sp>
      <p:sp>
        <p:nvSpPr>
          <p:cNvPr id="3" name="Content Placeholder 2"/>
          <p:cNvSpPr>
            <a:spLocks noGrp="1"/>
          </p:cNvSpPr>
          <p:nvPr>
            <p:ph idx="1"/>
          </p:nvPr>
        </p:nvSpPr>
        <p:spPr>
          <a:xfrm>
            <a:off x="323528" y="1844824"/>
            <a:ext cx="8363272" cy="4464496"/>
          </a:xfrm>
        </p:spPr>
        <p:txBody>
          <a:bodyPr>
            <a:normAutofit/>
          </a:bodyPr>
          <a:lstStyle/>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Online checks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EUSS settled status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EUSS pre-settled status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Indefinite leave to remain / Settlement  – Biometric residence permit/card holders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Frontier worker permit holders</a:t>
            </a:r>
          </a:p>
          <a:p>
            <a:pPr marL="49149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these checks are conducted via using a share code on the Home Office online RTW check portal.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cannot accept letter confirming status or BRP card. </a:t>
            </a:r>
          </a:p>
          <a:p>
            <a:pPr marL="49149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Photo verification can be conducted in person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or</a:t>
            </a:r>
            <a:r>
              <a:rPr lang="en-GB" sz="1800" dirty="0">
                <a:effectLst/>
                <a:latin typeface="Calibri" panose="020F0502020204030204" pitchFamily="34" charset="0"/>
                <a:ea typeface="Calibri" panose="020F0502020204030204" pitchFamily="34" charset="0"/>
                <a:cs typeface="Times New Roman" panose="02020603050405020304" pitchFamily="18" charset="0"/>
              </a:rPr>
              <a:t> over a MS Teams video call</a:t>
            </a:r>
          </a:p>
          <a:p>
            <a:pPr marL="49149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Obtaining the share code is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completed check, where one of the above statuses, the hiring dept must use the online portal and download the check result pdf and verify photo likeness themselves. </a:t>
            </a:r>
          </a:p>
          <a:p>
            <a:pPr marL="914400" lvl="2" indent="0">
              <a:buNone/>
            </a:pPr>
            <a:endParaRPr lang="en-GB" dirty="0">
              <a:latin typeface="+mj-lt"/>
            </a:endParaRPr>
          </a:p>
        </p:txBody>
      </p:sp>
    </p:spTree>
    <p:extLst>
      <p:ext uri="{BB962C8B-B14F-4D97-AF65-F5344CB8AC3E}">
        <p14:creationId xmlns:p14="http://schemas.microsoft.com/office/powerpoint/2010/main" val="294876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Online checks</a:t>
            </a:r>
          </a:p>
        </p:txBody>
      </p:sp>
      <p:sp>
        <p:nvSpPr>
          <p:cNvPr id="3" name="Content Placeholder 2"/>
          <p:cNvSpPr>
            <a:spLocks noGrp="1"/>
          </p:cNvSpPr>
          <p:nvPr>
            <p:ph idx="1"/>
          </p:nvPr>
        </p:nvSpPr>
        <p:spPr>
          <a:xfrm>
            <a:off x="323528" y="1844824"/>
            <a:ext cx="8363272" cy="4464496"/>
          </a:xfrm>
        </p:spPr>
        <p:txBody>
          <a:bodyPr>
            <a:normAutofit fontScale="85000" lnSpcReduction="20000"/>
          </a:bodyPr>
          <a:lstStyle/>
          <a:p>
            <a:pPr marL="14859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Guidance on conducting the online check and examples of the result types is online here: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https://www.imperial.ac.uk/media/imperial-college/administration-and-support-services/hr/public/policies/immigration-asylum-and-nationality-act-2006/Online-RTW-checks-guidance-for-departments-October-2022-update.pdf</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434340" indent="-285750">
              <a:lnSpc>
                <a:spcPct val="107000"/>
              </a:lnSpc>
              <a:spcAft>
                <a:spcPts val="800"/>
              </a:spcAft>
            </a:pPr>
            <a:r>
              <a:rPr lang="en-GB" dirty="0"/>
              <a:t>Candidate/employee raises a share code online and provides this for the department to check their status, alongside their date of birth. The code is only valid for a fixed number of days</a:t>
            </a:r>
          </a:p>
          <a:p>
            <a:pPr marL="434340" indent="-285750">
              <a:lnSpc>
                <a:spcPct val="107000"/>
              </a:lnSpc>
              <a:spcAft>
                <a:spcPts val="800"/>
              </a:spcAft>
            </a:pPr>
            <a:r>
              <a:rPr lang="en-GB" dirty="0"/>
              <a:t>The department can check the individual’s status via </a:t>
            </a:r>
            <a:r>
              <a:rPr lang="en-GB" dirty="0">
                <a:hlinkClick r:id="rId4"/>
              </a:rPr>
              <a:t>https://www.gov.uk/view-right-to-work</a:t>
            </a:r>
            <a:r>
              <a:rPr lang="en-GB" dirty="0"/>
              <a:t> using the share code and the employee’s date of birth. </a:t>
            </a:r>
          </a:p>
          <a:p>
            <a:pPr marL="834390" lvl="1">
              <a:lnSpc>
                <a:spcPct val="107000"/>
              </a:lnSpc>
              <a:spcAft>
                <a:spcPts val="800"/>
              </a:spcAft>
            </a:pPr>
            <a:r>
              <a:rPr lang="en-GB" dirty="0"/>
              <a:t>On the online form - for the question ‘What is your company name’, enter: </a:t>
            </a:r>
            <a:r>
              <a:rPr lang="en-GB" i="1" dirty="0"/>
              <a:t>'Imperial College London’. </a:t>
            </a:r>
          </a:p>
          <a:p>
            <a:pPr marL="434340" indent="-285750">
              <a:lnSpc>
                <a:spcPct val="107000"/>
              </a:lnSpc>
              <a:spcAft>
                <a:spcPts val="800"/>
              </a:spcAft>
            </a:pPr>
            <a:r>
              <a:rPr lang="en-GB" dirty="0"/>
              <a:t>You can view the person’s immigration status and picture online and download as a pdf. </a:t>
            </a:r>
          </a:p>
          <a:p>
            <a:pPr marL="434340" indent="-285750">
              <a:lnSpc>
                <a:spcPct val="107000"/>
              </a:lnSpc>
              <a:spcAft>
                <a:spcPts val="800"/>
              </a:spcAft>
            </a:pPr>
            <a:r>
              <a:rPr lang="en-GB" dirty="0"/>
              <a:t>You must perform a video call with the individual or see them in-person whilst the online check result/pdf is on screen to verify their photo likeness.</a:t>
            </a:r>
          </a:p>
          <a:p>
            <a:pPr marL="434340" indent="-285750">
              <a:lnSpc>
                <a:spcPct val="107000"/>
              </a:lnSpc>
              <a:spcAft>
                <a:spcPts val="800"/>
              </a:spcAft>
            </a:pPr>
            <a:r>
              <a:rPr lang="en-GB" dirty="0"/>
              <a:t>Record the completed check on a RTW Checklist, and snip/paste the pdf result in full onto the evidence section of the checklist.  </a:t>
            </a:r>
          </a:p>
          <a:p>
            <a:pPr marL="434340" indent="-285750">
              <a:lnSpc>
                <a:spcPct val="107000"/>
              </a:lnSpc>
              <a:spcAft>
                <a:spcPts val="800"/>
              </a:spcAft>
            </a:pPr>
            <a:r>
              <a:rPr lang="en-GB" dirty="0">
                <a:latin typeface="+mj-lt"/>
              </a:rPr>
              <a:t>If any technical issue with the Online Check portal, or on the result, please let HR know</a:t>
            </a:r>
          </a:p>
        </p:txBody>
      </p:sp>
    </p:spTree>
    <p:extLst>
      <p:ext uri="{BB962C8B-B14F-4D97-AF65-F5344CB8AC3E}">
        <p14:creationId xmlns:p14="http://schemas.microsoft.com/office/powerpoint/2010/main" val="69300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Online checks – e.g. EUSS pre-settled status</a:t>
            </a:r>
          </a:p>
        </p:txBody>
      </p:sp>
      <p:pic>
        <p:nvPicPr>
          <p:cNvPr id="5" name="Content Placeholder 4">
            <a:extLst>
              <a:ext uri="{FF2B5EF4-FFF2-40B4-BE49-F238E27FC236}">
                <a16:creationId xmlns:a16="http://schemas.microsoft.com/office/drawing/2014/main" id="{1C30304A-423D-EF5B-42D1-64FABC12EB48}"/>
              </a:ext>
            </a:extLst>
          </p:cNvPr>
          <p:cNvPicPr>
            <a:picLocks noGrp="1" noChangeAspect="1"/>
          </p:cNvPicPr>
          <p:nvPr>
            <p:ph idx="1"/>
          </p:nvPr>
        </p:nvPicPr>
        <p:blipFill>
          <a:blip r:embed="rId3"/>
          <a:stretch>
            <a:fillRect/>
          </a:stretch>
        </p:blipFill>
        <p:spPr>
          <a:xfrm>
            <a:off x="1604125" y="1844674"/>
            <a:ext cx="5709578" cy="4392637"/>
          </a:xfrm>
        </p:spPr>
      </p:pic>
    </p:spTree>
    <p:extLst>
      <p:ext uri="{BB962C8B-B14F-4D97-AF65-F5344CB8AC3E}">
        <p14:creationId xmlns:p14="http://schemas.microsoft.com/office/powerpoint/2010/main" val="358802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Undertaking and evidencing the RTW check</a:t>
            </a:r>
          </a:p>
        </p:txBody>
      </p:sp>
      <p:sp>
        <p:nvSpPr>
          <p:cNvPr id="3" name="Content Placeholder 2"/>
          <p:cNvSpPr>
            <a:spLocks noGrp="1"/>
          </p:cNvSpPr>
          <p:nvPr>
            <p:ph idx="1"/>
          </p:nvPr>
        </p:nvSpPr>
        <p:spPr>
          <a:xfrm>
            <a:off x="323528" y="1772816"/>
            <a:ext cx="8363272" cy="4536504"/>
          </a:xfrm>
        </p:spPr>
        <p:txBody>
          <a:bodyPr>
            <a:normAutofit fontScale="85000" lnSpcReduction="20000"/>
          </a:bodyPr>
          <a:lstStyle/>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Pre-employment RTW checks must be undertaken before work or induction is started and time of the check recorded.</a:t>
            </a:r>
          </a:p>
          <a:p>
            <a:pPr marL="800100" lvl="1">
              <a:lnSpc>
                <a:spcPct val="107000"/>
              </a:lnSpc>
            </a:pPr>
            <a:r>
              <a:rPr lang="en-GB" dirty="0">
                <a:effectLst/>
                <a:latin typeface="Calibri" panose="020F0502020204030204" pitchFamily="34" charset="0"/>
                <a:ea typeface="Calibri" panose="020F0502020204030204" pitchFamily="34" charset="0"/>
                <a:cs typeface="Times New Roman" panose="02020603050405020304" pitchFamily="18" charset="0"/>
              </a:rPr>
              <a:t>Ideally, wherever possible – undertake the RTW check on the interview day and submit evidence with the new hire documents to HR Hub team processing contract*</a:t>
            </a:r>
          </a:p>
          <a:p>
            <a:pPr marL="800100" lvl="1">
              <a:lnSpc>
                <a:spcPct val="107000"/>
              </a:lnSpc>
            </a:pPr>
            <a:r>
              <a:rPr lang="en-GB" dirty="0">
                <a:effectLst/>
                <a:latin typeface="Calibri" panose="020F0502020204030204" pitchFamily="34" charset="0"/>
                <a:ea typeface="Calibri" panose="020F0502020204030204" pitchFamily="34" charset="0"/>
                <a:cs typeface="Times New Roman" panose="02020603050405020304" pitchFamily="18" charset="0"/>
              </a:rPr>
              <a:t>Where RTW check has not been conducted at interview, where possible undertake this before work start date and send evidence to HR Hub team </a:t>
            </a:r>
            <a:r>
              <a:rPr lang="en-GB" dirty="0">
                <a:latin typeface="Calibri" panose="020F0502020204030204" pitchFamily="34" charset="0"/>
                <a:ea typeface="Calibri" panose="020F0502020204030204" pitchFamily="34" charset="0"/>
                <a:cs typeface="Times New Roman" panose="02020603050405020304" pitchFamily="18" charset="0"/>
              </a:rPr>
              <a:t>processing contract</a:t>
            </a:r>
          </a:p>
          <a:p>
            <a:pPr marL="800100" lvl="1">
              <a:lnSpc>
                <a:spcPct val="107000"/>
              </a:lnSpc>
            </a:pPr>
            <a:r>
              <a:rPr lang="en-GB" dirty="0">
                <a:effectLst/>
                <a:latin typeface="Calibri" panose="020F0502020204030204" pitchFamily="34" charset="0"/>
                <a:ea typeface="Calibri" panose="020F0502020204030204" pitchFamily="34" charset="0"/>
                <a:cs typeface="Times New Roman" panose="02020603050405020304" pitchFamily="18" charset="0"/>
              </a:rPr>
              <a:t>Where RTW check is a manual in person document check and not possible to conduct before the work start date, this must be scheduled as Task 1, Day 1, before any other induction activity is carried out. </a:t>
            </a:r>
          </a:p>
          <a:p>
            <a:pPr marL="800100" lvl="1">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Once check is completed - Send the RTW evidence </a:t>
            </a:r>
            <a:r>
              <a:rPr lang="en-GB" dirty="0">
                <a:latin typeface="Calibri" panose="020F0502020204030204" pitchFamily="34" charset="0"/>
                <a:ea typeface="Calibri" panose="020F0502020204030204" pitchFamily="34" charset="0"/>
                <a:cs typeface="Times New Roman" panose="02020603050405020304" pitchFamily="18" charset="0"/>
              </a:rPr>
              <a:t>on a</a:t>
            </a:r>
            <a:r>
              <a:rPr lang="en-GB" sz="1800" dirty="0">
                <a:effectLst/>
                <a:latin typeface="Calibri" panose="020F0502020204030204" pitchFamily="34" charset="0"/>
                <a:ea typeface="Calibri" panose="020F0502020204030204" pitchFamily="34" charset="0"/>
                <a:cs typeface="Times New Roman" panose="02020603050405020304" pitchFamily="18" charset="0"/>
              </a:rPr>
              <a:t> completed RTW Checklist to the HR Hub team to add to the file promptly so that they can update HR Information system and update individual and hiring department as the RTW contract condition as being met. </a:t>
            </a:r>
          </a:p>
          <a:p>
            <a:pPr marL="800100" lvl="1">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In future, please include a copy of confirmation of ‘RTW check/conditions met’ sent from a HR team along with the new starter checklist and employment contract when sending to payroll.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an individual doesn’t yet hold a suitable right to work status for the work being offered at time of interview, you should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complete a RTW Checklist, this will be done by HR once the correct status is held and check is completed. </a:t>
            </a:r>
          </a:p>
          <a:p>
            <a:pPr marL="914400" lvl="2" indent="0">
              <a:buNone/>
            </a:pPr>
            <a:endParaRPr lang="en-GB" dirty="0">
              <a:latin typeface="+mj-lt"/>
            </a:endParaRPr>
          </a:p>
        </p:txBody>
      </p:sp>
    </p:spTree>
    <p:extLst>
      <p:ext uri="{BB962C8B-B14F-4D97-AF65-F5344CB8AC3E}">
        <p14:creationId xmlns:p14="http://schemas.microsoft.com/office/powerpoint/2010/main" val="113834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dirty="0">
                <a:solidFill>
                  <a:schemeClr val="accent6">
                    <a:lumMod val="75000"/>
                  </a:schemeClr>
                </a:solidFill>
              </a:rPr>
              <a:t>Documents / evidence - reminders:	</a:t>
            </a:r>
            <a:endParaRPr lang="en-GB" sz="2200" b="1" dirty="0">
              <a:solidFill>
                <a:schemeClr val="accent6">
                  <a:lumMod val="75000"/>
                </a:schemeClr>
              </a:solidFill>
            </a:endParaRPr>
          </a:p>
        </p:txBody>
      </p:sp>
      <p:sp>
        <p:nvSpPr>
          <p:cNvPr id="3" name="Content Placeholder 2"/>
          <p:cNvSpPr>
            <a:spLocks noGrp="1"/>
          </p:cNvSpPr>
          <p:nvPr>
            <p:ph idx="1"/>
          </p:nvPr>
        </p:nvSpPr>
        <p:spPr>
          <a:xfrm>
            <a:off x="323528" y="1484784"/>
            <a:ext cx="8363272" cy="4824536"/>
          </a:xfrm>
        </p:spPr>
        <p:txBody>
          <a:bodyPr>
            <a:normAutofit lnSpcReduction="10000"/>
          </a:bodyPr>
          <a:lstStyle/>
          <a:p>
            <a:pPr marL="114300" indent="0">
              <a:lnSpc>
                <a:spcPct val="107000"/>
              </a:lnSpc>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Expired UK/Irish passports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acceptable as RTW evidence</a:t>
            </a:r>
          </a:p>
          <a:p>
            <a:pPr marL="400050" indent="-285750">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Where a settlement / Indefinite leave visa status is held as an endorsement in the passport, this must be endorsed in a </a:t>
            </a:r>
            <a:r>
              <a:rPr lang="en-GB" b="1" dirty="0">
                <a:latin typeface="Calibri" panose="020F0502020204030204" pitchFamily="34" charset="0"/>
                <a:ea typeface="Calibri" panose="020F0502020204030204" pitchFamily="34" charset="0"/>
                <a:cs typeface="Times New Roman" panose="02020603050405020304" pitchFamily="18" charset="0"/>
              </a:rPr>
              <a:t>current valid passport </a:t>
            </a:r>
            <a:r>
              <a:rPr lang="en-GB" dirty="0">
                <a:latin typeface="Calibri" panose="020F0502020204030204" pitchFamily="34" charset="0"/>
                <a:ea typeface="Calibri" panose="020F0502020204030204" pitchFamily="34" charset="0"/>
                <a:cs typeface="Times New Roman" panose="02020603050405020304" pitchFamily="18" charset="0"/>
              </a:rPr>
              <a:t>to be acceptable evidence</a:t>
            </a:r>
          </a:p>
          <a:p>
            <a:pPr marL="400050" indent="-285750">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Where settlement / Indefinite leave visa status is on an </a:t>
            </a:r>
            <a:r>
              <a:rPr lang="en-GB" b="1" dirty="0">
                <a:latin typeface="Calibri" panose="020F0502020204030204" pitchFamily="34" charset="0"/>
                <a:ea typeface="Calibri" panose="020F0502020204030204" pitchFamily="34" charset="0"/>
                <a:cs typeface="Times New Roman" panose="02020603050405020304" pitchFamily="18" charset="0"/>
              </a:rPr>
              <a:t>Immigration Status Document </a:t>
            </a:r>
            <a:r>
              <a:rPr lang="en-GB" dirty="0">
                <a:latin typeface="Calibri" panose="020F0502020204030204" pitchFamily="34" charset="0"/>
                <a:ea typeface="Calibri" panose="020F0502020204030204" pitchFamily="34" charset="0"/>
                <a:cs typeface="Times New Roman" panose="02020603050405020304" pitchFamily="18" charset="0"/>
              </a:rPr>
              <a:t>this requires National Insurance number evidence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EU passports or National ID cards are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accepted RTW evidence</a:t>
            </a:r>
          </a:p>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Biometric Residence Permits are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accepted RTW evidence</a:t>
            </a:r>
          </a:p>
          <a:p>
            <a:pPr marL="400050" indent="-285750">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British National Overseas (e.g. Hong Kong national) travel document looks a lot like a British passport but is </a:t>
            </a:r>
            <a:r>
              <a:rPr lang="en-GB" b="1" dirty="0">
                <a:latin typeface="Calibri" panose="020F0502020204030204" pitchFamily="34" charset="0"/>
                <a:ea typeface="Calibri" panose="020F0502020204030204" pitchFamily="34" charset="0"/>
                <a:cs typeface="Times New Roman" panose="02020603050405020304" pitchFamily="18" charset="0"/>
              </a:rPr>
              <a:t>not</a:t>
            </a:r>
            <a:r>
              <a:rPr lang="en-GB" dirty="0">
                <a:latin typeface="Calibri" panose="020F0502020204030204" pitchFamily="34" charset="0"/>
                <a:ea typeface="Calibri" panose="020F0502020204030204" pitchFamily="34" charset="0"/>
                <a:cs typeface="Times New Roman" panose="02020603050405020304" pitchFamily="18" charset="0"/>
              </a:rPr>
              <a:t> acceptable evidence of right to work – would need Online check</a:t>
            </a:r>
          </a:p>
          <a:p>
            <a:pPr marL="400050" indent="-285750">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UK Driving licence is </a:t>
            </a:r>
            <a:r>
              <a:rPr lang="en-GB" b="1" dirty="0">
                <a:latin typeface="Calibri" panose="020F0502020204030204" pitchFamily="34" charset="0"/>
                <a:ea typeface="Calibri" panose="020F0502020204030204" pitchFamily="34" charset="0"/>
                <a:cs typeface="Times New Roman" panose="02020603050405020304" pitchFamily="18" charset="0"/>
              </a:rPr>
              <a:t>not</a:t>
            </a:r>
            <a:r>
              <a:rPr lang="en-GB" dirty="0">
                <a:latin typeface="Calibri" panose="020F0502020204030204" pitchFamily="34" charset="0"/>
                <a:ea typeface="Calibri" panose="020F0502020204030204" pitchFamily="34" charset="0"/>
                <a:cs typeface="Times New Roman" panose="02020603050405020304" pitchFamily="18" charset="0"/>
              </a:rPr>
              <a:t> accepted evidence</a:t>
            </a:r>
          </a:p>
          <a:p>
            <a:pPr marL="400050" indent="-28575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acceptable to use a result from an Online RTW/Immigration status check that we haven’t accessed with share code and saved ourselves. </a:t>
            </a:r>
          </a:p>
        </p:txBody>
      </p:sp>
    </p:spTree>
    <p:extLst>
      <p:ext uri="{BB962C8B-B14F-4D97-AF65-F5344CB8AC3E}">
        <p14:creationId xmlns:p14="http://schemas.microsoft.com/office/powerpoint/2010/main" val="149363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Documenting the RTW check</a:t>
            </a:r>
          </a:p>
        </p:txBody>
      </p:sp>
      <p:sp>
        <p:nvSpPr>
          <p:cNvPr id="3" name="Content Placeholder 2"/>
          <p:cNvSpPr>
            <a:spLocks noGrp="1"/>
          </p:cNvSpPr>
          <p:nvPr>
            <p:ph idx="1"/>
          </p:nvPr>
        </p:nvSpPr>
        <p:spPr>
          <a:xfrm>
            <a:off x="323528" y="1772816"/>
            <a:ext cx="8363272" cy="4536504"/>
          </a:xfrm>
        </p:spPr>
        <p:txBody>
          <a:bodyPr>
            <a:normAutofit lnSpcReduction="10000"/>
          </a:bodyPr>
          <a:lstStyle/>
          <a:p>
            <a:pPr marL="400050" indent="-28575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Check the evidence is on the list of permitted evidence and looks genuine</a:t>
            </a:r>
          </a:p>
          <a:p>
            <a:pPr marL="800100" lvl="1">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If the evidence/Online check result appears to show any status other than British/Irish national, Indefinite leave, EUSS or Frontier worker permit status – refer to HR to complete the check following the conditional contract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Check the status is current and valid</a:t>
            </a:r>
          </a:p>
          <a:p>
            <a:pPr marL="400050" indent="-285750">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Check any photograph likeness on evidence matches the individual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Record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when</a:t>
            </a:r>
            <a:r>
              <a:rPr lang="en-GB" sz="2000" dirty="0">
                <a:effectLst/>
                <a:latin typeface="Calibri" panose="020F0502020204030204" pitchFamily="34" charset="0"/>
                <a:ea typeface="Calibri" panose="020F0502020204030204" pitchFamily="34" charset="0"/>
                <a:cs typeface="Times New Roman" panose="02020603050405020304" pitchFamily="18" charset="0"/>
              </a:rPr>
              <a:t> the check was completed,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who</a:t>
            </a:r>
            <a:r>
              <a:rPr lang="en-GB" sz="2000" dirty="0">
                <a:effectLst/>
                <a:latin typeface="Calibri" panose="020F0502020204030204" pitchFamily="34" charset="0"/>
                <a:ea typeface="Calibri" panose="020F0502020204030204" pitchFamily="34" charset="0"/>
                <a:cs typeface="Times New Roman" panose="02020603050405020304" pitchFamily="18" charset="0"/>
              </a:rPr>
              <a:t> conducted the check and whether Online RTW check, or a Manua</a:t>
            </a:r>
            <a:r>
              <a:rPr lang="en-GB" sz="2000" dirty="0">
                <a:latin typeface="Calibri" panose="020F0502020204030204" pitchFamily="34" charset="0"/>
                <a:ea typeface="Calibri" panose="020F0502020204030204" pitchFamily="34" charset="0"/>
                <a:cs typeface="Times New Roman" panose="02020603050405020304" pitchFamily="18" charset="0"/>
              </a:rPr>
              <a:t>l in-person check</a:t>
            </a:r>
          </a:p>
          <a:p>
            <a:pPr marL="400050" indent="-285750">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Use the </a:t>
            </a:r>
            <a:r>
              <a:rPr lang="en-GB" sz="2000" dirty="0">
                <a:latin typeface="Calibri" panose="020F0502020204030204" pitchFamily="34" charset="0"/>
                <a:ea typeface="Calibri" panose="020F0502020204030204" pitchFamily="34" charset="0"/>
                <a:cs typeface="Times New Roman" panose="02020603050405020304" pitchFamily="18" charset="0"/>
                <a:hlinkClick r:id="rId3"/>
              </a:rPr>
              <a:t>current version </a:t>
            </a:r>
            <a:r>
              <a:rPr lang="en-GB" sz="2000" dirty="0">
                <a:latin typeface="Calibri" panose="020F0502020204030204" pitchFamily="34" charset="0"/>
                <a:ea typeface="Calibri" panose="020F0502020204030204" pitchFamily="34" charset="0"/>
                <a:cs typeface="Times New Roman" panose="02020603050405020304" pitchFamily="18" charset="0"/>
              </a:rPr>
              <a:t>of the RTW Checklist to record this and use this to record the scan/photo/screengrab of the evidence/online status that has been checked. Please delete any locally saved copies and use the link when needed. </a:t>
            </a:r>
          </a:p>
          <a:p>
            <a:pPr marL="914400" lvl="2" indent="0">
              <a:buNone/>
            </a:pPr>
            <a:endParaRPr lang="en-GB" dirty="0">
              <a:latin typeface="+mj-lt"/>
            </a:endParaRPr>
          </a:p>
        </p:txBody>
      </p:sp>
    </p:spTree>
    <p:extLst>
      <p:ext uri="{BB962C8B-B14F-4D97-AF65-F5344CB8AC3E}">
        <p14:creationId xmlns:p14="http://schemas.microsoft.com/office/powerpoint/2010/main" val="95470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A3B0B6-EBB2-1139-3F12-F5CF95DB0E97}"/>
              </a:ext>
            </a:extLst>
          </p:cNvPr>
          <p:cNvPicPr>
            <a:picLocks noGrp="1" noChangeAspect="1"/>
          </p:cNvPicPr>
          <p:nvPr>
            <p:ph idx="11"/>
          </p:nvPr>
        </p:nvPicPr>
        <p:blipFill>
          <a:blip r:embed="rId3"/>
          <a:stretch>
            <a:fillRect/>
          </a:stretch>
        </p:blipFill>
        <p:spPr>
          <a:xfrm>
            <a:off x="323529" y="1927901"/>
            <a:ext cx="4248472" cy="4291387"/>
          </a:xfrm>
          <a:noFill/>
        </p:spPr>
      </p:pic>
      <p:sp>
        <p:nvSpPr>
          <p:cNvPr id="2" name="Title 1"/>
          <p:cNvSpPr>
            <a:spLocks noGrp="1"/>
          </p:cNvSpPr>
          <p:nvPr>
            <p:ph type="title"/>
          </p:nvPr>
        </p:nvSpPr>
        <p:spPr>
          <a:xfrm>
            <a:off x="457200" y="1487909"/>
            <a:ext cx="8229600" cy="507556"/>
          </a:xfrm>
        </p:spPr>
        <p:txBody>
          <a:bodyPr anchor="ctr">
            <a:normAutofit/>
          </a:bodyPr>
          <a:lstStyle/>
          <a:p>
            <a:r>
              <a:rPr lang="en-GB" b="1" dirty="0"/>
              <a:t>Using the RTW Checklist</a:t>
            </a:r>
          </a:p>
        </p:txBody>
      </p:sp>
      <p:pic>
        <p:nvPicPr>
          <p:cNvPr id="7" name="Content Placeholder 6">
            <a:extLst>
              <a:ext uri="{FF2B5EF4-FFF2-40B4-BE49-F238E27FC236}">
                <a16:creationId xmlns:a16="http://schemas.microsoft.com/office/drawing/2014/main" id="{3279072D-E21E-B6FE-9FA3-3108DB842258}"/>
              </a:ext>
            </a:extLst>
          </p:cNvPr>
          <p:cNvPicPr>
            <a:picLocks noGrp="1" noChangeAspect="1"/>
          </p:cNvPicPr>
          <p:nvPr>
            <p:ph idx="12"/>
          </p:nvPr>
        </p:nvPicPr>
        <p:blipFill>
          <a:blip r:embed="rId4"/>
          <a:stretch>
            <a:fillRect/>
          </a:stretch>
        </p:blipFill>
        <p:spPr>
          <a:xfrm>
            <a:off x="4536955" y="2222588"/>
            <a:ext cx="4447030" cy="3651062"/>
          </a:xfrm>
        </p:spPr>
      </p:pic>
    </p:spTree>
    <p:extLst>
      <p:ext uri="{BB962C8B-B14F-4D97-AF65-F5344CB8AC3E}">
        <p14:creationId xmlns:p14="http://schemas.microsoft.com/office/powerpoint/2010/main" val="121607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pPr algn="ctr"/>
            <a:r>
              <a:rPr lang="en-GB" sz="3200" b="1" dirty="0">
                <a:solidFill>
                  <a:schemeClr val="accent6">
                    <a:lumMod val="75000"/>
                  </a:schemeClr>
                </a:solidFill>
              </a:rPr>
              <a:t>Questions..</a:t>
            </a:r>
            <a:r>
              <a:rPr lang="en-GB" sz="2200" b="1" dirty="0">
                <a:solidFill>
                  <a:schemeClr val="accent6">
                    <a:lumMod val="75000"/>
                  </a:schemeClr>
                </a:solidFill>
              </a:rPr>
              <a:t>	</a:t>
            </a:r>
          </a:p>
        </p:txBody>
      </p:sp>
      <mc:AlternateContent xmlns:mc="http://schemas.openxmlformats.org/markup-compatibility/2006">
        <mc:Choice xmlns:am3d="http://schemas.microsoft.com/office/drawing/2017/model3d" Requires="am3d">
          <p:graphicFrame>
            <p:nvGraphicFramePr>
              <p:cNvPr id="7" name="Content Placeholder 6" descr="Dark Gray Question mark">
                <a:extLst>
                  <a:ext uri="{FF2B5EF4-FFF2-40B4-BE49-F238E27FC236}">
                    <a16:creationId xmlns:a16="http://schemas.microsoft.com/office/drawing/2014/main" id="{3FCAF9C6-2B53-58A8-9D4B-B372CA7B2F9D}"/>
                  </a:ext>
                </a:extLst>
              </p:cNvPr>
              <p:cNvGraphicFramePr>
                <a:graphicFrameLocks noGrp="1"/>
              </p:cNvGraphicFramePr>
              <p:nvPr>
                <p:ph idx="1"/>
                <p:extLst>
                  <p:ext uri="{D42A27DB-BD31-4B8C-83A1-F6EECF244321}">
                    <p14:modId xmlns:p14="http://schemas.microsoft.com/office/powerpoint/2010/main" val="2972876993"/>
                  </p:ext>
                </p:extLst>
              </p:nvPr>
            </p:nvGraphicFramePr>
            <p:xfrm>
              <a:off x="3706813" y="2686451"/>
              <a:ext cx="1730373" cy="2804310"/>
            </p:xfrm>
            <a:graphic>
              <a:graphicData uri="http://schemas.microsoft.com/office/drawing/2017/model3d">
                <am3d:model3d r:embed="rId3">
                  <am3d:spPr>
                    <a:xfrm>
                      <a:off x="0" y="0"/>
                      <a:ext cx="1730373" cy="2804310"/>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4"/>
                  </am3d:raster>
                  <am3d:objViewport viewportSz="348456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Content Placeholder 6" descr="Dark Gray Question mark">
                <a:extLst>
                  <a:ext uri="{FF2B5EF4-FFF2-40B4-BE49-F238E27FC236}">
                    <a16:creationId xmlns:a16="http://schemas.microsoft.com/office/drawing/2014/main" id="{3FCAF9C6-2B53-58A8-9D4B-B372CA7B2F9D}"/>
                  </a:ext>
                </a:extLst>
              </p:cNvPr>
              <p:cNvPicPr>
                <a:picLocks noGrp="1" noRot="1" noChangeAspect="1" noMove="1" noResize="1" noEditPoints="1" noAdjustHandles="1" noChangeArrowheads="1" noChangeShapeType="1" noCrop="1"/>
              </p:cNvPicPr>
              <p:nvPr/>
            </p:nvPicPr>
            <p:blipFill>
              <a:blip r:embed="rId4"/>
              <a:stretch>
                <a:fillRect/>
              </a:stretch>
            </p:blipFill>
            <p:spPr>
              <a:xfrm>
                <a:off x="3706813" y="2686451"/>
                <a:ext cx="1730373" cy="280431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descr="Light Gray Question mark">
                <a:extLst>
                  <a:ext uri="{FF2B5EF4-FFF2-40B4-BE49-F238E27FC236}">
                    <a16:creationId xmlns:a16="http://schemas.microsoft.com/office/drawing/2014/main" id="{5469D17F-9EB7-1B89-AD6C-4C6972E1C35D}"/>
                  </a:ext>
                </a:extLst>
              </p:cNvPr>
              <p:cNvGraphicFramePr/>
              <p:nvPr>
                <p:extLst>
                  <p:ext uri="{D42A27DB-BD31-4B8C-83A1-F6EECF244321}">
                    <p14:modId xmlns:p14="http://schemas.microsoft.com/office/powerpoint/2010/main" val="2224942384"/>
                  </p:ext>
                </p:extLst>
              </p:nvPr>
            </p:nvGraphicFramePr>
            <p:xfrm>
              <a:off x="3562944" y="1793684"/>
              <a:ext cx="2018111" cy="3270631"/>
            </p:xfrm>
            <a:graphic>
              <a:graphicData uri="http://schemas.microsoft.com/office/drawing/2017/model3d">
                <am3d:model3d r:embed="rId5">
                  <am3d:spPr>
                    <a:xfrm>
                      <a:off x="0" y="0"/>
                      <a:ext cx="2018111" cy="3270631"/>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6"/>
                  </am3d:raster>
                  <am3d:objViewport viewportSz="40640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Light Gray Question mark">
                <a:extLst>
                  <a:ext uri="{FF2B5EF4-FFF2-40B4-BE49-F238E27FC236}">
                    <a16:creationId xmlns:a16="http://schemas.microsoft.com/office/drawing/2014/main" id="{5469D17F-9EB7-1B89-AD6C-4C6972E1C35D}"/>
                  </a:ext>
                </a:extLst>
              </p:cNvPr>
              <p:cNvPicPr>
                <a:picLocks noGrp="1" noRot="1" noChangeAspect="1" noMove="1" noResize="1" noEditPoints="1" noAdjustHandles="1" noChangeArrowheads="1" noChangeShapeType="1" noCrop="1"/>
              </p:cNvPicPr>
              <p:nvPr/>
            </p:nvPicPr>
            <p:blipFill>
              <a:blip r:embed="rId6"/>
              <a:stretch>
                <a:fillRect/>
              </a:stretch>
            </p:blipFill>
            <p:spPr>
              <a:xfrm>
                <a:off x="3562944" y="1793684"/>
                <a:ext cx="2018111" cy="3270631"/>
              </a:xfrm>
              <a:prstGeom prst="rect">
                <a:avLst/>
              </a:prstGeom>
            </p:spPr>
          </p:pic>
        </mc:Fallback>
      </mc:AlternateContent>
    </p:spTree>
    <p:extLst>
      <p:ext uri="{BB962C8B-B14F-4D97-AF65-F5344CB8AC3E}">
        <p14:creationId xmlns:p14="http://schemas.microsoft.com/office/powerpoint/2010/main" val="279944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8467" y="1335162"/>
            <a:ext cx="7991126" cy="720502"/>
          </a:xfrm>
        </p:spPr>
        <p:txBody>
          <a:bodyPr/>
          <a:lstStyle/>
          <a:p>
            <a:r>
              <a:rPr lang="en-GB" altLang="en-US" sz="2800" dirty="0">
                <a:solidFill>
                  <a:schemeClr val="accent1">
                    <a:lumMod val="75000"/>
                  </a:schemeClr>
                </a:solidFill>
              </a:rPr>
              <a:t>Key reminders</a:t>
            </a:r>
          </a:p>
        </p:txBody>
      </p:sp>
      <p:sp>
        <p:nvSpPr>
          <p:cNvPr id="3" name="TextBox 2"/>
          <p:cNvSpPr txBox="1"/>
          <p:nvPr/>
        </p:nvSpPr>
        <p:spPr>
          <a:xfrm>
            <a:off x="306263" y="2060848"/>
            <a:ext cx="8352929" cy="4062651"/>
          </a:xfrm>
          <a:prstGeom prst="rect">
            <a:avLst/>
          </a:prstGeom>
          <a:noFill/>
        </p:spPr>
        <p:txBody>
          <a:bodyPr wrap="square">
            <a:spAutoFit/>
          </a:bodyPr>
          <a:lstStyle/>
          <a:p>
            <a:pPr marL="285750" indent="-285750" algn="just">
              <a:buFont typeface="Arial" panose="020B0604020202020204" pitchFamily="34" charset="0"/>
              <a:buChar char="•"/>
              <a:defRPr/>
            </a:pPr>
            <a:r>
              <a:rPr lang="en-US" sz="2000" dirty="0"/>
              <a:t>Why right to work checks are essential – legal risk</a:t>
            </a:r>
          </a:p>
          <a:p>
            <a:pPr algn="just">
              <a:defRPr/>
            </a:pPr>
            <a:endParaRPr lang="en-US" sz="2000" dirty="0"/>
          </a:p>
          <a:p>
            <a:pPr marL="285750" indent="-285750" algn="just">
              <a:buFont typeface="Arial" panose="020B0604020202020204" pitchFamily="34" charset="0"/>
              <a:buChar char="•"/>
              <a:defRPr/>
            </a:pPr>
            <a:r>
              <a:rPr lang="en-US" sz="2000" dirty="0"/>
              <a:t>College process - which teams / departments are responsible for checks</a:t>
            </a:r>
          </a:p>
          <a:p>
            <a:pPr algn="just">
              <a:defRPr/>
            </a:pPr>
            <a:endParaRPr lang="en-US" sz="2000" dirty="0"/>
          </a:p>
          <a:p>
            <a:pPr marL="285750" indent="-285750" algn="just">
              <a:buFont typeface="Arial" panose="020B0604020202020204" pitchFamily="34" charset="0"/>
              <a:buChar char="•"/>
              <a:defRPr/>
            </a:pPr>
            <a:r>
              <a:rPr lang="en-US" sz="2000" dirty="0"/>
              <a:t>Types of right to work checks undertaken by hiring department</a:t>
            </a:r>
          </a:p>
          <a:p>
            <a:pPr algn="just">
              <a:defRPr/>
            </a:pPr>
            <a:endParaRPr lang="en-US" sz="2000" dirty="0"/>
          </a:p>
          <a:p>
            <a:pPr marL="285750" indent="-285750" algn="just">
              <a:buFont typeface="Arial" panose="020B0604020202020204" pitchFamily="34" charset="0"/>
              <a:buChar char="•"/>
              <a:defRPr/>
            </a:pPr>
            <a:r>
              <a:rPr lang="en-US" sz="2000" dirty="0"/>
              <a:t>Key steps of right to work check (manual or online)</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defRPr/>
            </a:pPr>
            <a:r>
              <a:rPr lang="en-US" sz="2000" dirty="0"/>
              <a:t>Unacceptable evidence types	</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defRPr/>
            </a:pPr>
            <a:r>
              <a:rPr lang="en-US" sz="2000" dirty="0"/>
              <a:t>Documenting the check and where to send evidence</a:t>
            </a:r>
          </a:p>
          <a:p>
            <a:pPr algn="just">
              <a:defRPr/>
            </a:pPr>
            <a:endParaRPr lang="en-US" b="1" dirty="0">
              <a:solidFill>
                <a:schemeClr val="accent6">
                  <a:lumMod val="75000"/>
                </a:schemeClr>
              </a:solidFill>
            </a:endParaRPr>
          </a:p>
        </p:txBody>
      </p:sp>
    </p:spTree>
    <p:extLst>
      <p:ext uri="{BB962C8B-B14F-4D97-AF65-F5344CB8AC3E}">
        <p14:creationId xmlns:p14="http://schemas.microsoft.com/office/powerpoint/2010/main" val="424522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8467" y="1335162"/>
            <a:ext cx="7991126" cy="720502"/>
          </a:xfrm>
        </p:spPr>
        <p:txBody>
          <a:bodyPr/>
          <a:lstStyle/>
          <a:p>
            <a:r>
              <a:rPr lang="en-GB" altLang="en-US" sz="2800" dirty="0">
                <a:solidFill>
                  <a:schemeClr val="accent1">
                    <a:lumMod val="75000"/>
                  </a:schemeClr>
                </a:solidFill>
              </a:rPr>
              <a:t>Key weblinks</a:t>
            </a:r>
          </a:p>
        </p:txBody>
      </p:sp>
      <p:sp>
        <p:nvSpPr>
          <p:cNvPr id="3" name="TextBox 2"/>
          <p:cNvSpPr txBox="1"/>
          <p:nvPr/>
        </p:nvSpPr>
        <p:spPr>
          <a:xfrm>
            <a:off x="306263" y="2060848"/>
            <a:ext cx="8352929" cy="4524315"/>
          </a:xfrm>
          <a:prstGeom prst="rect">
            <a:avLst/>
          </a:prstGeom>
          <a:noFill/>
        </p:spPr>
        <p:txBody>
          <a:bodyPr wrap="square">
            <a:spAutoFit/>
          </a:bodyPr>
          <a:lstStyle/>
          <a:p>
            <a:pPr algn="just">
              <a:defRPr/>
            </a:pPr>
            <a:r>
              <a:rPr lang="en-US" b="1" dirty="0"/>
              <a:t>Right to work guidance: </a:t>
            </a:r>
          </a:p>
          <a:p>
            <a:pPr marL="285750" indent="-285750" algn="just">
              <a:buFont typeface="Arial" panose="020B0604020202020204" pitchFamily="34" charset="0"/>
              <a:buChar char="•"/>
              <a:defRPr/>
            </a:pPr>
            <a:r>
              <a:rPr lang="en-US" dirty="0">
                <a:solidFill>
                  <a:schemeClr val="accent6">
                    <a:lumMod val="75000"/>
                  </a:schemeClr>
                </a:solidFill>
                <a:hlinkClick r:id="rId3"/>
              </a:rPr>
              <a:t>https://www.imperial.ac.uk/human-resources/compliance-and-immigration/immigration/right-to-work/</a:t>
            </a:r>
            <a:r>
              <a:rPr lang="en-US" dirty="0">
                <a:solidFill>
                  <a:schemeClr val="accent6">
                    <a:lumMod val="75000"/>
                  </a:schemeClr>
                </a:solidFill>
              </a:rPr>
              <a:t> </a:t>
            </a:r>
          </a:p>
          <a:p>
            <a:pPr marL="285750" indent="-285750" algn="just">
              <a:buFont typeface="Arial" panose="020B0604020202020204" pitchFamily="34" charset="0"/>
              <a:buChar char="•"/>
              <a:defRPr/>
            </a:pPr>
            <a:r>
              <a:rPr lang="en-US" dirty="0">
                <a:solidFill>
                  <a:schemeClr val="accent6">
                    <a:lumMod val="75000"/>
                  </a:schemeClr>
                </a:solidFill>
                <a:hlinkClick r:id="rId4"/>
              </a:rPr>
              <a:t>https://www.gov.uk/government/publications/right-to-work-checks-employers-guide</a:t>
            </a:r>
            <a:r>
              <a:rPr lang="en-US" dirty="0">
                <a:solidFill>
                  <a:schemeClr val="accent6">
                    <a:lumMod val="75000"/>
                  </a:schemeClr>
                </a:solidFill>
              </a:rPr>
              <a:t> </a:t>
            </a:r>
          </a:p>
          <a:p>
            <a:pPr algn="just">
              <a:defRPr/>
            </a:pPr>
            <a:endParaRPr lang="en-US" b="1" u="sng" dirty="0">
              <a:solidFill>
                <a:schemeClr val="accent6">
                  <a:lumMod val="75000"/>
                </a:schemeClr>
              </a:solidFill>
            </a:endParaRPr>
          </a:p>
          <a:p>
            <a:pPr algn="just">
              <a:defRPr/>
            </a:pPr>
            <a:r>
              <a:rPr lang="en-US" b="1" dirty="0"/>
              <a:t>Right to work checklist:</a:t>
            </a:r>
          </a:p>
          <a:p>
            <a:pPr algn="just">
              <a:defRPr/>
            </a:pPr>
            <a:r>
              <a:rPr lang="en-US" u="sng" dirty="0">
                <a:hlinkClick r:id="rId5"/>
              </a:rPr>
              <a:t>https://www.imperial.ac.uk/media/imperial-college/administration-and-support-services/hr/public/policies/immigration-asylum-and-nationality-act-2006/Imperial-Right-to-Work-Checklist-Department-vs-1.docx</a:t>
            </a:r>
            <a:r>
              <a:rPr lang="en-US" u="sng" dirty="0"/>
              <a:t> </a:t>
            </a:r>
          </a:p>
          <a:p>
            <a:pPr algn="just">
              <a:defRPr/>
            </a:pPr>
            <a:endParaRPr lang="en-US" b="1" u="sng" dirty="0"/>
          </a:p>
          <a:p>
            <a:pPr algn="just">
              <a:defRPr/>
            </a:pPr>
            <a:r>
              <a:rPr lang="en-US" b="1" dirty="0"/>
              <a:t>Online right to work check links: </a:t>
            </a:r>
          </a:p>
          <a:p>
            <a:pPr marL="285750" indent="-285750" algn="just">
              <a:buFont typeface="Arial" panose="020B0604020202020204" pitchFamily="34" charset="0"/>
              <a:buChar char="•"/>
              <a:defRPr/>
            </a:pPr>
            <a:r>
              <a:rPr lang="en-US" dirty="0">
                <a:solidFill>
                  <a:srgbClr val="0085CA"/>
                </a:solidFill>
                <a:hlinkClick r:id="rId6"/>
              </a:rPr>
              <a:t>https://www.gov.uk/prove-right-to-work</a:t>
            </a:r>
            <a:r>
              <a:rPr lang="en-US" dirty="0">
                <a:solidFill>
                  <a:srgbClr val="0085CA"/>
                </a:solidFill>
              </a:rPr>
              <a:t> </a:t>
            </a:r>
            <a:r>
              <a:rPr lang="en-US" dirty="0">
                <a:solidFill>
                  <a:schemeClr val="accent6">
                    <a:lumMod val="75000"/>
                  </a:schemeClr>
                </a:solidFill>
              </a:rPr>
              <a:t> </a:t>
            </a:r>
          </a:p>
          <a:p>
            <a:pPr marL="285750" indent="-285750" algn="just">
              <a:buFont typeface="Arial" panose="020B0604020202020204" pitchFamily="34" charset="0"/>
              <a:buChar char="•"/>
              <a:defRPr/>
            </a:pPr>
            <a:r>
              <a:rPr lang="en-US" dirty="0">
                <a:solidFill>
                  <a:schemeClr val="accent6">
                    <a:lumMod val="75000"/>
                  </a:schemeClr>
                </a:solidFill>
                <a:hlinkClick r:id="rId7"/>
              </a:rPr>
              <a:t>https://www.gov.uk/view-right-to-work</a:t>
            </a:r>
            <a:r>
              <a:rPr lang="en-US" dirty="0">
                <a:solidFill>
                  <a:schemeClr val="accent6">
                    <a:lumMod val="75000"/>
                  </a:schemeClr>
                </a:solidFill>
              </a:rPr>
              <a:t> </a:t>
            </a:r>
          </a:p>
          <a:p>
            <a:pPr algn="just">
              <a:defRPr/>
            </a:pPr>
            <a:endParaRPr lang="en-US" b="1" dirty="0">
              <a:solidFill>
                <a:schemeClr val="accent6">
                  <a:lumMod val="75000"/>
                </a:schemeClr>
              </a:solidFill>
            </a:endParaRPr>
          </a:p>
          <a:p>
            <a:pPr algn="just">
              <a:defRPr/>
            </a:pPr>
            <a:endParaRPr lang="en-US" b="1" dirty="0">
              <a:solidFill>
                <a:schemeClr val="accent6">
                  <a:lumMod val="75000"/>
                </a:schemeClr>
              </a:solidFill>
            </a:endParaRPr>
          </a:p>
        </p:txBody>
      </p:sp>
    </p:spTree>
    <p:extLst>
      <p:ext uri="{BB962C8B-B14F-4D97-AF65-F5344CB8AC3E}">
        <p14:creationId xmlns:p14="http://schemas.microsoft.com/office/powerpoint/2010/main" val="111654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980728"/>
            <a:ext cx="8229600" cy="1143000"/>
          </a:xfrm>
        </p:spPr>
        <p:txBody>
          <a:bodyPr>
            <a:normAutofit/>
          </a:bodyPr>
          <a:lstStyle/>
          <a:p>
            <a:r>
              <a:rPr lang="en-GB" sz="2800" b="1" dirty="0">
                <a:solidFill>
                  <a:schemeClr val="accent6">
                    <a:lumMod val="75000"/>
                  </a:schemeClr>
                </a:solidFill>
              </a:rPr>
              <a:t>Prevention of </a:t>
            </a:r>
            <a:r>
              <a:rPr lang="en-GB" sz="2800" dirty="0">
                <a:solidFill>
                  <a:schemeClr val="accent6">
                    <a:lumMod val="75000"/>
                  </a:schemeClr>
                </a:solidFill>
              </a:rPr>
              <a:t>i</a:t>
            </a:r>
            <a:r>
              <a:rPr lang="en-GB" sz="2800" b="1" dirty="0">
                <a:solidFill>
                  <a:schemeClr val="accent6">
                    <a:lumMod val="75000"/>
                  </a:schemeClr>
                </a:solidFill>
              </a:rPr>
              <a:t>llegal </a:t>
            </a:r>
            <a:r>
              <a:rPr lang="en-GB" sz="2800" dirty="0">
                <a:solidFill>
                  <a:schemeClr val="accent6">
                    <a:lumMod val="75000"/>
                  </a:schemeClr>
                </a:solidFill>
              </a:rPr>
              <a:t>w</a:t>
            </a:r>
            <a:r>
              <a:rPr lang="en-GB" sz="2800" b="1" dirty="0">
                <a:solidFill>
                  <a:schemeClr val="accent6">
                    <a:lumMod val="75000"/>
                  </a:schemeClr>
                </a:solidFill>
              </a:rPr>
              <a:t>orking - responsibilities</a:t>
            </a:r>
          </a:p>
        </p:txBody>
      </p:sp>
      <p:sp>
        <p:nvSpPr>
          <p:cNvPr id="3" name="Content Placeholder 2"/>
          <p:cNvSpPr>
            <a:spLocks noGrp="1"/>
          </p:cNvSpPr>
          <p:nvPr>
            <p:ph idx="1"/>
          </p:nvPr>
        </p:nvSpPr>
        <p:spPr>
          <a:xfrm>
            <a:off x="457200" y="1988840"/>
            <a:ext cx="8229600" cy="4320480"/>
          </a:xfrm>
        </p:spPr>
        <p:txBody>
          <a:bodyPr>
            <a:normAutofit lnSpcReduction="10000"/>
          </a:bodyPr>
          <a:lstStyle/>
          <a:p>
            <a:r>
              <a:rPr lang="en-GB" sz="1500" dirty="0"/>
              <a:t>UKVI expect sponsors to demonstrate a commitment to ensuring prevention of illegal work and have appropriate processes. This is checked during sponsorship licence audits.</a:t>
            </a:r>
          </a:p>
          <a:p>
            <a:pPr marL="0" indent="0">
              <a:buNone/>
            </a:pPr>
            <a:endParaRPr lang="en-GB" sz="1500" dirty="0">
              <a:solidFill>
                <a:schemeClr val="accent6">
                  <a:lumMod val="75000"/>
                </a:schemeClr>
              </a:solidFill>
            </a:endParaRPr>
          </a:p>
          <a:p>
            <a:r>
              <a:rPr lang="en-GB" sz="1500" dirty="0"/>
              <a:t>RTW checks for </a:t>
            </a:r>
            <a:r>
              <a:rPr lang="en-GB" sz="1500" u="sng" dirty="0"/>
              <a:t>all</a:t>
            </a:r>
            <a:r>
              <a:rPr lang="en-GB" sz="1500" dirty="0"/>
              <a:t> College staff, not just those on sponsored visas, as any breach would demonstrate weakness in process/systems:</a:t>
            </a:r>
          </a:p>
          <a:p>
            <a:pPr marL="0" indent="0">
              <a:buNone/>
            </a:pPr>
            <a:endParaRPr lang="en-GB" sz="1500" dirty="0">
              <a:solidFill>
                <a:schemeClr val="accent6">
                  <a:lumMod val="75000"/>
                </a:schemeClr>
              </a:solidFill>
            </a:endParaRPr>
          </a:p>
          <a:p>
            <a:r>
              <a:rPr lang="en-GB" sz="1500" dirty="0"/>
              <a:t>The College has a legal obligation to prevent illegal working. If we were to employ an individual who did not have the legal right to undertake the work offered this could result in:</a:t>
            </a:r>
          </a:p>
          <a:p>
            <a:pPr lvl="2"/>
            <a:r>
              <a:rPr lang="en-GB" sz="1500" dirty="0"/>
              <a:t>A Civil Penalty = a maximum £60,000 fine per illegal worker</a:t>
            </a:r>
          </a:p>
          <a:p>
            <a:pPr lvl="2"/>
            <a:r>
              <a:rPr lang="en-GB" sz="1500" dirty="0"/>
              <a:t>(If knowingly = a maximum 2-year prison sentence + unlimited fine)</a:t>
            </a:r>
          </a:p>
          <a:p>
            <a:pPr marL="914400" lvl="2" indent="0">
              <a:buNone/>
            </a:pPr>
            <a:endParaRPr lang="en-GB" sz="1500" dirty="0">
              <a:solidFill>
                <a:srgbClr val="C00000"/>
              </a:solidFill>
            </a:endParaRPr>
          </a:p>
          <a:p>
            <a:r>
              <a:rPr lang="en-GB" sz="1500" dirty="0"/>
              <a:t>Significant impact upon College sponsorship licences to recruit international staff (and students) &amp; damage to reputation</a:t>
            </a:r>
          </a:p>
          <a:p>
            <a:endParaRPr lang="en-GB" sz="1500" b="1" dirty="0"/>
          </a:p>
          <a:p>
            <a:r>
              <a:rPr lang="en-GB" sz="1500" dirty="0"/>
              <a:t>A compliant RTW check, undertaken before work start, evidenced correctly, provides the College with a ‘statutory excuse’ against a civil penalty. This is our ‘insurance’ against the above risks. </a:t>
            </a:r>
          </a:p>
          <a:p>
            <a:endParaRPr lang="en-GB" dirty="0"/>
          </a:p>
          <a:p>
            <a:endParaRPr lang="en-GB" sz="1700" dirty="0">
              <a:solidFill>
                <a:schemeClr val="accent6">
                  <a:lumMod val="75000"/>
                </a:schemeClr>
              </a:solidFill>
            </a:endParaRPr>
          </a:p>
          <a:p>
            <a:pPr marL="914400" lvl="2" indent="0">
              <a:buNone/>
            </a:pPr>
            <a:endParaRPr lang="en-GB" dirty="0"/>
          </a:p>
          <a:p>
            <a:pPr marL="0" indent="0">
              <a:buNone/>
            </a:pPr>
            <a:endParaRPr lang="en-GB" dirty="0"/>
          </a:p>
        </p:txBody>
      </p:sp>
    </p:spTree>
    <p:extLst>
      <p:ext uri="{BB962C8B-B14F-4D97-AF65-F5344CB8AC3E}">
        <p14:creationId xmlns:p14="http://schemas.microsoft.com/office/powerpoint/2010/main" val="91685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800" b="1" dirty="0">
                <a:solidFill>
                  <a:schemeClr val="accent6">
                    <a:lumMod val="75000"/>
                  </a:schemeClr>
                </a:solidFill>
              </a:rPr>
              <a:t>Right to work / UK visa </a:t>
            </a:r>
            <a:r>
              <a:rPr lang="en-GB" sz="2800" dirty="0">
                <a:solidFill>
                  <a:schemeClr val="accent6">
                    <a:lumMod val="75000"/>
                  </a:schemeClr>
                </a:solidFill>
              </a:rPr>
              <a:t>status held by individual</a:t>
            </a:r>
            <a:endParaRPr lang="en-GB" sz="2800" b="1" dirty="0">
              <a:solidFill>
                <a:schemeClr val="accent6">
                  <a:lumMod val="75000"/>
                </a:schemeClr>
              </a:solidFill>
            </a:endParaRPr>
          </a:p>
        </p:txBody>
      </p:sp>
      <p:sp>
        <p:nvSpPr>
          <p:cNvPr id="3" name="Content Placeholder 2"/>
          <p:cNvSpPr>
            <a:spLocks noGrp="1"/>
          </p:cNvSpPr>
          <p:nvPr>
            <p:ph idx="1"/>
          </p:nvPr>
        </p:nvSpPr>
        <p:spPr>
          <a:xfrm>
            <a:off x="323528" y="2123728"/>
            <a:ext cx="8363272" cy="4185592"/>
          </a:xfrm>
        </p:spPr>
        <p:txBody>
          <a:bodyPr>
            <a:normAutofit/>
          </a:bodyPr>
          <a:lstStyle/>
          <a:p>
            <a:r>
              <a:rPr lang="en-GB" sz="1700" dirty="0"/>
              <a:t>Individual should state their UK Immigration / right to work status on their application form saved as part of a candidate pack</a:t>
            </a:r>
          </a:p>
          <a:p>
            <a:pPr marL="0" indent="0">
              <a:buNone/>
            </a:pPr>
            <a:endParaRPr lang="en-GB" sz="1700" dirty="0"/>
          </a:p>
          <a:p>
            <a:r>
              <a:rPr lang="en-GB" sz="1700" b="1" dirty="0"/>
              <a:t>If their current immigration/RTW status is not clear</a:t>
            </a:r>
            <a:r>
              <a:rPr lang="en-GB" sz="1700" dirty="0"/>
              <a:t>, this can be asked by the hiring department on interview date or following a verbal employment offer. </a:t>
            </a:r>
          </a:p>
          <a:p>
            <a:pPr lvl="2"/>
            <a:r>
              <a:rPr lang="en-GB" sz="1400" dirty="0"/>
              <a:t>It should be made clear that any check/questions on RTW status is so that we can proceed any new hire / contract request efficiently – i.e. if individual cannot yet evidence their RTW this will not impact on the recruitment decision </a:t>
            </a:r>
          </a:p>
          <a:p>
            <a:endParaRPr lang="en-GB" sz="1700" dirty="0"/>
          </a:p>
          <a:p>
            <a:r>
              <a:rPr lang="en-GB" sz="1700" b="1" dirty="0"/>
              <a:t>If the individual doesn’t yet hold any UK Immigration status</a:t>
            </a:r>
            <a:r>
              <a:rPr lang="en-GB" sz="1700" dirty="0"/>
              <a:t>, please ask them to provide a copy of their current passport and confirm any relevant information about previous UK immigration statuses held. </a:t>
            </a:r>
          </a:p>
          <a:p>
            <a:pPr lvl="1"/>
            <a:r>
              <a:rPr lang="en-GB" sz="1700" dirty="0"/>
              <a:t>There is no point in completing a RTW check at this stage or completing a right to work checklist, as the checklist is to document when the check is fully completed.  </a:t>
            </a:r>
          </a:p>
          <a:p>
            <a:pPr marL="914400" lvl="2" indent="0">
              <a:buNone/>
            </a:pPr>
            <a:endParaRPr lang="en-GB" dirty="0"/>
          </a:p>
          <a:p>
            <a:pPr marL="0" indent="0">
              <a:buNone/>
            </a:pPr>
            <a:endParaRPr lang="en-GB" dirty="0"/>
          </a:p>
        </p:txBody>
      </p:sp>
    </p:spTree>
    <p:extLst>
      <p:ext uri="{BB962C8B-B14F-4D97-AF65-F5344CB8AC3E}">
        <p14:creationId xmlns:p14="http://schemas.microsoft.com/office/powerpoint/2010/main" val="111392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800" b="1" dirty="0">
                <a:solidFill>
                  <a:schemeClr val="accent6">
                    <a:lumMod val="75000"/>
                  </a:schemeClr>
                </a:solidFill>
              </a:rPr>
              <a:t>Right to work checks – HR Staff Compliance Team</a:t>
            </a:r>
          </a:p>
        </p:txBody>
      </p:sp>
      <p:sp>
        <p:nvSpPr>
          <p:cNvPr id="3" name="Content Placeholder 2"/>
          <p:cNvSpPr>
            <a:spLocks noGrp="1"/>
          </p:cNvSpPr>
          <p:nvPr>
            <p:ph idx="1"/>
          </p:nvPr>
        </p:nvSpPr>
        <p:spPr>
          <a:xfrm>
            <a:off x="457200" y="1988840"/>
            <a:ext cx="8229600" cy="4320480"/>
          </a:xfrm>
        </p:spPr>
        <p:txBody>
          <a:bodyPr>
            <a:normAutofit lnSpcReduction="10000"/>
          </a:bodyPr>
          <a:lstStyle/>
          <a:p>
            <a:pPr marL="0" indent="0">
              <a:buNone/>
            </a:pPr>
            <a:r>
              <a:rPr lang="en-GB" sz="1700" b="1" dirty="0"/>
              <a:t>Employees – where check responsibility sits with HR Staff Compliance Team </a:t>
            </a:r>
          </a:p>
          <a:p>
            <a:pPr marL="0" indent="0">
              <a:buNone/>
            </a:pPr>
            <a:endParaRPr lang="en-GB" sz="1700" dirty="0"/>
          </a:p>
          <a:p>
            <a:r>
              <a:rPr lang="en-GB" sz="1700" dirty="0"/>
              <a:t>All ‘time-limited’ visa holders (i.e. has an expiry date – but </a:t>
            </a:r>
            <a:r>
              <a:rPr lang="en-GB" sz="1700" u="sng" dirty="0"/>
              <a:t>not</a:t>
            </a:r>
            <a:r>
              <a:rPr lang="en-GB" sz="1700" dirty="0"/>
              <a:t> including EUSS) </a:t>
            </a:r>
          </a:p>
          <a:p>
            <a:pPr marL="0" indent="0">
              <a:buNone/>
            </a:pPr>
            <a:endParaRPr lang="en-GB" sz="1700" dirty="0"/>
          </a:p>
          <a:p>
            <a:r>
              <a:rPr lang="en-GB" sz="1700" dirty="0"/>
              <a:t>Any individual with a current UK Immigration (visa) application in process</a:t>
            </a:r>
          </a:p>
          <a:p>
            <a:pPr marL="0" indent="0">
              <a:buNone/>
            </a:pPr>
            <a:endParaRPr lang="en-GB" sz="1700" dirty="0"/>
          </a:p>
          <a:p>
            <a:r>
              <a:rPr lang="en-GB" sz="1700" dirty="0"/>
              <a:t>Any individual who does not currently hold a UK visa</a:t>
            </a:r>
          </a:p>
          <a:p>
            <a:endParaRPr lang="en-GB" sz="1700" dirty="0"/>
          </a:p>
          <a:p>
            <a:r>
              <a:rPr lang="en-GB" sz="1700" dirty="0"/>
              <a:t>Sending time-limited visa/EUSS pre-settled status expiry reminders and completing follow up RTW checks during employment</a:t>
            </a:r>
          </a:p>
          <a:p>
            <a:endParaRPr lang="en-GB" sz="1700" dirty="0"/>
          </a:p>
          <a:p>
            <a:pPr marL="0" indent="0">
              <a:buNone/>
            </a:pPr>
            <a:r>
              <a:rPr lang="en-GB" sz="1700" dirty="0"/>
              <a:t>For the above, please gather any relevant information and submit with new hire request to HR Recruitment / Staff Hub team processing contract offer. </a:t>
            </a:r>
          </a:p>
          <a:p>
            <a:pPr marL="0" indent="0">
              <a:buNone/>
            </a:pPr>
            <a:r>
              <a:rPr lang="en-GB" sz="1700" dirty="0"/>
              <a:t>RTW Check will be conducted following the offer, and before work start – confirmed by a ‘conditions met’ email addendum to conditional contract</a:t>
            </a:r>
          </a:p>
          <a:p>
            <a:pPr marL="0" indent="0">
              <a:buNone/>
            </a:pPr>
            <a:endParaRPr lang="en-GB" sz="1700" dirty="0">
              <a:solidFill>
                <a:schemeClr val="accent6">
                  <a:lumMod val="75000"/>
                </a:schemeClr>
              </a:solidFill>
            </a:endParaRPr>
          </a:p>
          <a:p>
            <a:pPr marL="914400" lvl="2" indent="0">
              <a:buNone/>
            </a:pPr>
            <a:endParaRPr lang="en-GB" dirty="0"/>
          </a:p>
          <a:p>
            <a:pPr marL="0" indent="0">
              <a:buNone/>
            </a:pPr>
            <a:endParaRPr lang="en-GB" dirty="0"/>
          </a:p>
        </p:txBody>
      </p:sp>
    </p:spTree>
    <p:extLst>
      <p:ext uri="{BB962C8B-B14F-4D97-AF65-F5344CB8AC3E}">
        <p14:creationId xmlns:p14="http://schemas.microsoft.com/office/powerpoint/2010/main" val="124952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980728"/>
            <a:ext cx="8229600" cy="1143000"/>
          </a:xfrm>
        </p:spPr>
        <p:txBody>
          <a:bodyPr>
            <a:normAutofit/>
          </a:bodyPr>
          <a:lstStyle/>
          <a:p>
            <a:r>
              <a:rPr lang="en-GB" sz="3200" b="1" dirty="0">
                <a:solidFill>
                  <a:schemeClr val="accent6">
                    <a:lumMod val="75000"/>
                  </a:schemeClr>
                </a:solidFill>
              </a:rPr>
              <a:t>Right to work checks – Hiring department</a:t>
            </a:r>
          </a:p>
        </p:txBody>
      </p:sp>
      <p:sp>
        <p:nvSpPr>
          <p:cNvPr id="3" name="Content Placeholder 2"/>
          <p:cNvSpPr>
            <a:spLocks noGrp="1"/>
          </p:cNvSpPr>
          <p:nvPr>
            <p:ph idx="1"/>
          </p:nvPr>
        </p:nvSpPr>
        <p:spPr>
          <a:xfrm>
            <a:off x="457200" y="1988840"/>
            <a:ext cx="8229600" cy="4320480"/>
          </a:xfrm>
        </p:spPr>
        <p:txBody>
          <a:bodyPr>
            <a:normAutofit/>
          </a:bodyPr>
          <a:lstStyle/>
          <a:p>
            <a:pPr marL="0" indent="0">
              <a:buNone/>
            </a:pPr>
            <a:r>
              <a:rPr lang="en-GB" sz="1700" b="1" i="1" dirty="0"/>
              <a:t>Employees – where checking responsibility sits with hiring department </a:t>
            </a:r>
          </a:p>
          <a:p>
            <a:pPr marL="0" indent="0">
              <a:buNone/>
            </a:pPr>
            <a:endParaRPr lang="en-GB" sz="1700" b="1" dirty="0"/>
          </a:p>
          <a:p>
            <a:r>
              <a:rPr lang="en-GB" sz="1700" b="1" dirty="0"/>
              <a:t>UK nationals </a:t>
            </a:r>
            <a:r>
              <a:rPr lang="en-GB" sz="1700" dirty="0"/>
              <a:t>(In person check only)</a:t>
            </a:r>
          </a:p>
          <a:p>
            <a:r>
              <a:rPr lang="en-GB" sz="1700" b="1" dirty="0"/>
              <a:t>Irish nationals </a:t>
            </a:r>
            <a:r>
              <a:rPr lang="en-GB" sz="1700" dirty="0"/>
              <a:t>(in person check only)</a:t>
            </a:r>
          </a:p>
          <a:p>
            <a:pPr marL="0" indent="0">
              <a:buNone/>
            </a:pPr>
            <a:endParaRPr lang="en-GB" sz="1700" dirty="0"/>
          </a:p>
          <a:p>
            <a:r>
              <a:rPr lang="en-GB" sz="1700" b="1" dirty="0"/>
              <a:t>Indefinite leave to remain / settlement / no time limit (Non-EUSS) </a:t>
            </a:r>
          </a:p>
          <a:p>
            <a:pPr lvl="1"/>
            <a:r>
              <a:rPr lang="en-GB" sz="1700" dirty="0"/>
              <a:t>usually an Online check, </a:t>
            </a:r>
          </a:p>
          <a:p>
            <a:pPr lvl="1"/>
            <a:r>
              <a:rPr lang="en-GB" sz="1700" dirty="0"/>
              <a:t>However some may have an endorsement in a </a:t>
            </a:r>
            <a:r>
              <a:rPr lang="en-GB" sz="1700" u="sng" dirty="0"/>
              <a:t>current</a:t>
            </a:r>
            <a:r>
              <a:rPr lang="en-GB" sz="1700" dirty="0"/>
              <a:t> passport, and it would be an in-person manual document check required for these</a:t>
            </a:r>
          </a:p>
          <a:p>
            <a:pPr marL="0" indent="0">
              <a:buNone/>
            </a:pPr>
            <a:endParaRPr lang="en-GB" sz="1700" dirty="0"/>
          </a:p>
          <a:p>
            <a:r>
              <a:rPr lang="en-GB" sz="1700" b="1" dirty="0"/>
              <a:t>EUSS settled status </a:t>
            </a:r>
            <a:r>
              <a:rPr lang="en-GB" sz="1700" dirty="0"/>
              <a:t>Indefinite Leave to Remain (Online check only)</a:t>
            </a:r>
          </a:p>
          <a:p>
            <a:r>
              <a:rPr lang="en-GB" sz="1700" b="1" dirty="0"/>
              <a:t>EUSS </a:t>
            </a:r>
            <a:r>
              <a:rPr lang="en-GB" sz="1700" b="1" u="sng" dirty="0"/>
              <a:t>pre</a:t>
            </a:r>
            <a:r>
              <a:rPr lang="en-GB" sz="1700" b="1" dirty="0"/>
              <a:t>-settled status </a:t>
            </a:r>
            <a:r>
              <a:rPr lang="en-GB" sz="1700" dirty="0"/>
              <a:t>(Online check only)</a:t>
            </a:r>
          </a:p>
          <a:p>
            <a:r>
              <a:rPr lang="en-GB" sz="1700" b="1" dirty="0"/>
              <a:t>Frontier Worker Permit check </a:t>
            </a:r>
            <a:r>
              <a:rPr lang="en-GB" sz="1700" dirty="0"/>
              <a:t>(Online check only) </a:t>
            </a:r>
          </a:p>
          <a:p>
            <a:pPr marL="0" indent="0">
              <a:buNone/>
            </a:pPr>
            <a:endParaRPr lang="en-GB" sz="1700" dirty="0">
              <a:solidFill>
                <a:schemeClr val="accent6">
                  <a:lumMod val="75000"/>
                </a:schemeClr>
              </a:solidFill>
            </a:endParaRPr>
          </a:p>
          <a:p>
            <a:pPr marL="914400" lvl="2" indent="0">
              <a:buNone/>
            </a:pPr>
            <a:endParaRPr lang="en-GB" dirty="0"/>
          </a:p>
          <a:p>
            <a:pPr marL="0" indent="0">
              <a:buNone/>
            </a:pPr>
            <a:endParaRPr lang="en-GB" dirty="0"/>
          </a:p>
        </p:txBody>
      </p:sp>
    </p:spTree>
    <p:extLst>
      <p:ext uri="{BB962C8B-B14F-4D97-AF65-F5344CB8AC3E}">
        <p14:creationId xmlns:p14="http://schemas.microsoft.com/office/powerpoint/2010/main" val="119949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800" b="1" dirty="0">
                <a:solidFill>
                  <a:schemeClr val="accent6">
                    <a:lumMod val="75000"/>
                  </a:schemeClr>
                </a:solidFill>
              </a:rPr>
              <a:t>Right to work checks – Other</a:t>
            </a:r>
          </a:p>
        </p:txBody>
      </p:sp>
      <p:sp>
        <p:nvSpPr>
          <p:cNvPr id="3" name="Content Placeholder 2"/>
          <p:cNvSpPr>
            <a:spLocks noGrp="1"/>
          </p:cNvSpPr>
          <p:nvPr>
            <p:ph idx="1"/>
          </p:nvPr>
        </p:nvSpPr>
        <p:spPr>
          <a:xfrm>
            <a:off x="323528" y="1628800"/>
            <a:ext cx="8363272" cy="4680520"/>
          </a:xfrm>
        </p:spPr>
        <p:txBody>
          <a:bodyPr>
            <a:normAutofit lnSpcReduction="10000"/>
          </a:bodyPr>
          <a:lstStyle/>
          <a:p>
            <a:pPr marL="914400" lvl="2" indent="0">
              <a:buNone/>
            </a:pPr>
            <a:endParaRPr lang="en-GB" dirty="0">
              <a:latin typeface="+mj-lt"/>
            </a:endParaRPr>
          </a:p>
          <a:p>
            <a:pPr marL="0" indent="0">
              <a:lnSpc>
                <a:spcPct val="107000"/>
              </a:lnSpc>
              <a:spcAft>
                <a:spcPts val="800"/>
              </a:spcAft>
              <a:buNone/>
            </a:pPr>
            <a:r>
              <a:rPr lang="en-GB" sz="1600" b="1" dirty="0">
                <a:effectLst/>
                <a:latin typeface="+mj-lt"/>
                <a:ea typeface="Calibri" panose="020F0502020204030204" pitchFamily="34" charset="0"/>
                <a:cs typeface="Times New Roman" panose="02020603050405020304" pitchFamily="18" charset="0"/>
              </a:rPr>
              <a:t>Employees – Overseas work - </a:t>
            </a:r>
            <a:r>
              <a:rPr lang="en-GB" sz="1600" i="1" dirty="0">
                <a:effectLst/>
                <a:latin typeface="+mj-lt"/>
                <a:ea typeface="Calibri" panose="020F0502020204030204" pitchFamily="34" charset="0"/>
                <a:cs typeface="Times New Roman" panose="02020603050405020304" pitchFamily="18" charset="0"/>
              </a:rPr>
              <a:t>International Mobility Team conduct all checks for any work to be conducted from overseas for new or current employees. They will liaise with Staff Compliance Team where individual also has a UK immigration status, and also needs a RTW in the UK check or follow up check. </a:t>
            </a:r>
          </a:p>
          <a:p>
            <a:pPr marL="0" indent="0">
              <a:lnSpc>
                <a:spcPct val="107000"/>
              </a:lnSpc>
              <a:spcAft>
                <a:spcPts val="800"/>
              </a:spcAft>
              <a:buNone/>
            </a:pPr>
            <a:r>
              <a:rPr lang="en-GB" sz="1600" b="1" dirty="0">
                <a:effectLst/>
                <a:latin typeface="+mj-lt"/>
                <a:ea typeface="Calibri" panose="020F0502020204030204" pitchFamily="34" charset="0"/>
                <a:cs typeface="Times New Roman" panose="02020603050405020304" pitchFamily="18" charset="0"/>
              </a:rPr>
              <a:t>Sponsored Researchers</a:t>
            </a:r>
            <a:r>
              <a:rPr lang="en-GB" sz="1600" dirty="0">
                <a:effectLst/>
                <a:latin typeface="+mj-lt"/>
                <a:ea typeface="Calibri" panose="020F0502020204030204" pitchFamily="34" charset="0"/>
                <a:cs typeface="Times New Roman" panose="02020603050405020304" pitchFamily="18" charset="0"/>
              </a:rPr>
              <a:t> – </a:t>
            </a:r>
            <a:r>
              <a:rPr lang="en-GB" sz="1600" i="1" dirty="0">
                <a:effectLst/>
                <a:latin typeface="+mj-lt"/>
                <a:ea typeface="Calibri" panose="020F0502020204030204" pitchFamily="34" charset="0"/>
                <a:cs typeface="Times New Roman" panose="02020603050405020304" pitchFamily="18" charset="0"/>
              </a:rPr>
              <a:t>Staff compliance team responsible for all new T5 sponsored researcher, or follow up check</a:t>
            </a:r>
          </a:p>
          <a:p>
            <a:pPr marL="0" indent="0">
              <a:lnSpc>
                <a:spcPct val="107000"/>
              </a:lnSpc>
              <a:spcAft>
                <a:spcPts val="800"/>
              </a:spcAft>
              <a:buNone/>
            </a:pPr>
            <a:r>
              <a:rPr lang="en-GB" sz="1600" b="1" dirty="0">
                <a:effectLst/>
                <a:latin typeface="+mj-lt"/>
                <a:ea typeface="Calibri" panose="020F0502020204030204" pitchFamily="34" charset="0"/>
                <a:cs typeface="Times New Roman" panose="02020603050405020304" pitchFamily="18" charset="0"/>
              </a:rPr>
              <a:t>Casual workers</a:t>
            </a:r>
            <a:r>
              <a:rPr lang="en-GB" sz="1600" dirty="0">
                <a:effectLst/>
                <a:latin typeface="+mj-lt"/>
                <a:ea typeface="Calibri" panose="020F0502020204030204" pitchFamily="34" charset="0"/>
                <a:cs typeface="Times New Roman" panose="02020603050405020304" pitchFamily="18" charset="0"/>
              </a:rPr>
              <a:t> – </a:t>
            </a:r>
            <a:r>
              <a:rPr lang="en-GB" sz="1600" i="1" dirty="0">
                <a:effectLst/>
                <a:latin typeface="+mj-lt"/>
                <a:ea typeface="Calibri" panose="020F0502020204030204" pitchFamily="34" charset="0"/>
                <a:cs typeface="Times New Roman" panose="02020603050405020304" pitchFamily="18" charset="0"/>
              </a:rPr>
              <a:t>all pre-engagement and follow up checks done by CWT</a:t>
            </a:r>
          </a:p>
          <a:p>
            <a:pPr marL="342900" lvl="0" indent="-342900">
              <a:lnSpc>
                <a:spcPct val="107000"/>
              </a:lnSpc>
              <a:spcAft>
                <a:spcPts val="800"/>
              </a:spcAft>
              <a:buFont typeface="Symbol" panose="05050102010706020507" pitchFamily="18" charset="2"/>
              <a:buChar char=""/>
            </a:pPr>
            <a:r>
              <a:rPr lang="en-GB" sz="1600" i="1" dirty="0">
                <a:effectLst/>
                <a:latin typeface="+mj-lt"/>
                <a:ea typeface="Calibri" panose="020F0502020204030204" pitchFamily="34" charset="0"/>
                <a:cs typeface="Times New Roman" panose="02020603050405020304" pitchFamily="18" charset="0"/>
              </a:rPr>
              <a:t>Casual work team process Visiting/honorary associations but are not responsible for any pre-engagement ID/status checks or ATAS cert checks, this falls with the hosting department</a:t>
            </a:r>
          </a:p>
          <a:p>
            <a:pPr marL="0" indent="0">
              <a:buNone/>
            </a:pPr>
            <a:r>
              <a:rPr lang="en-GB" sz="1600" b="1" dirty="0">
                <a:effectLst/>
                <a:latin typeface="+mj-lt"/>
                <a:ea typeface="Calibri" panose="020F0502020204030204" pitchFamily="34" charset="0"/>
                <a:cs typeface="Times New Roman" panose="02020603050405020304" pitchFamily="18" charset="0"/>
              </a:rPr>
              <a:t>Visitors/Honorary Researchers/Academic Visitors</a:t>
            </a:r>
            <a:r>
              <a:rPr lang="en-GB" sz="1600" dirty="0">
                <a:effectLst/>
                <a:latin typeface="+mj-lt"/>
                <a:ea typeface="Calibri" panose="020F0502020204030204" pitchFamily="34" charset="0"/>
                <a:cs typeface="Times New Roman" panose="02020603050405020304" pitchFamily="18" charset="0"/>
              </a:rPr>
              <a:t> – </a:t>
            </a:r>
            <a:r>
              <a:rPr lang="en-GB" sz="1600" i="1" dirty="0">
                <a:effectLst/>
                <a:latin typeface="+mj-lt"/>
                <a:ea typeface="Calibri" panose="020F0502020204030204" pitchFamily="34" charset="0"/>
                <a:cs typeface="Times New Roman" panose="02020603050405020304" pitchFamily="18" charset="0"/>
              </a:rPr>
              <a:t>Hosting Dept responsible for any status / ID check and any pre-start ATAS certificate check, where applicable</a:t>
            </a:r>
          </a:p>
          <a:p>
            <a:pPr marL="0" indent="0">
              <a:buNone/>
            </a:pPr>
            <a:endParaRPr lang="en-GB" sz="1600" i="1" dirty="0">
              <a:latin typeface="+mj-lt"/>
              <a:cs typeface="Times New Roman" panose="02020603050405020304" pitchFamily="18" charset="0"/>
            </a:endParaRPr>
          </a:p>
          <a:p>
            <a:pPr marL="0" indent="0">
              <a:buNone/>
            </a:pPr>
            <a:r>
              <a:rPr lang="en-GB" sz="1600" b="1" dirty="0">
                <a:latin typeface="+mj-lt"/>
                <a:cs typeface="Times New Roman" panose="02020603050405020304" pitchFamily="18" charset="0"/>
              </a:rPr>
              <a:t>Permitted Paid Engagements – </a:t>
            </a:r>
            <a:r>
              <a:rPr lang="en-GB" sz="1600" dirty="0">
                <a:latin typeface="+mj-lt"/>
                <a:cs typeface="Times New Roman" panose="02020603050405020304" pitchFamily="18" charset="0"/>
              </a:rPr>
              <a:t>pre-engagement ID checks untaken by CWT if to be paid through casual payroll, or if invoice is to be paid through Accounts Payable, this would be undertaken by the hosting department. </a:t>
            </a:r>
            <a:endParaRPr lang="en-GB" sz="1600" b="1" dirty="0">
              <a:latin typeface="+mj-lt"/>
              <a:cs typeface="Times New Roman" panose="02020603050405020304" pitchFamily="18" charset="0"/>
            </a:endParaRPr>
          </a:p>
          <a:p>
            <a:pPr marL="0" indent="0">
              <a:buNone/>
            </a:pPr>
            <a:endParaRPr lang="en-GB" sz="1600" i="1" dirty="0">
              <a:latin typeface="+mj-lt"/>
            </a:endParaRPr>
          </a:p>
        </p:txBody>
      </p:sp>
    </p:spTree>
    <p:extLst>
      <p:ext uri="{BB962C8B-B14F-4D97-AF65-F5344CB8AC3E}">
        <p14:creationId xmlns:p14="http://schemas.microsoft.com/office/powerpoint/2010/main" val="141527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640960" cy="1143000"/>
          </a:xfrm>
        </p:spPr>
        <p:txBody>
          <a:bodyPr>
            <a:normAutofit/>
          </a:bodyPr>
          <a:lstStyle/>
          <a:p>
            <a:r>
              <a:rPr lang="en-GB" sz="2200" b="1" dirty="0">
                <a:solidFill>
                  <a:schemeClr val="accent6">
                    <a:lumMod val="75000"/>
                  </a:schemeClr>
                </a:solidFill>
              </a:rPr>
              <a:t>Types of RTW check – where department conducts the check </a:t>
            </a:r>
          </a:p>
        </p:txBody>
      </p:sp>
      <p:sp>
        <p:nvSpPr>
          <p:cNvPr id="3" name="Content Placeholder 2"/>
          <p:cNvSpPr>
            <a:spLocks noGrp="1"/>
          </p:cNvSpPr>
          <p:nvPr>
            <p:ph idx="1"/>
          </p:nvPr>
        </p:nvSpPr>
        <p:spPr>
          <a:xfrm>
            <a:off x="323528" y="1772816"/>
            <a:ext cx="8363272" cy="4536504"/>
          </a:xfrm>
        </p:spPr>
        <p:txBody>
          <a:bodyPr>
            <a:normAutofit fontScale="92500"/>
          </a:bodyPr>
          <a:lstStyle/>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UK and Irish nationals (manual in-person check)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the evidence is a UK/Irish Passport, or UK birth certificate along with other evidence (payslip with NI number etc) this must be original evidence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checked in person with the individual present.</a:t>
            </a:r>
          </a:p>
          <a:p>
            <a:pPr marL="857250" lvl="1">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It is </a:t>
            </a:r>
            <a:r>
              <a:rPr lang="en-GB" u="sng" dirty="0">
                <a:effectLst/>
                <a:latin typeface="Calibri" panose="020F0502020204030204" pitchFamily="34" charset="0"/>
                <a:ea typeface="Calibri" panose="020F0502020204030204" pitchFamily="34" charset="0"/>
                <a:cs typeface="Times New Roman" panose="02020603050405020304" pitchFamily="18" charset="0"/>
              </a:rPr>
              <a:t>not</a:t>
            </a:r>
            <a:r>
              <a:rPr lang="en-GB" dirty="0">
                <a:effectLst/>
                <a:latin typeface="Calibri" panose="020F0502020204030204" pitchFamily="34" charset="0"/>
                <a:ea typeface="Calibri" panose="020F0502020204030204" pitchFamily="34" charset="0"/>
                <a:cs typeface="Times New Roman" panose="02020603050405020304" pitchFamily="18" charset="0"/>
              </a:rPr>
              <a:t> acceptable since October 2022 to conduct manual document checks/ photo verification online via video-call, this must be an in person check without exception.</a:t>
            </a: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Indefinite leave to remain (manual in-person check)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the individual has a settlement/Indefinite leave status endorsed in a current passport (not on BRP card or viewable as Online check) or on an Immigration Status Document this again must be the original document checked in person.	</a:t>
            </a:r>
          </a:p>
          <a:p>
            <a:pPr marL="857250" lvl="1">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Where the individual has settlement/indefinite leave status endorsed in an </a:t>
            </a:r>
            <a:r>
              <a:rPr lang="en-GB" b="1" dirty="0">
                <a:effectLst/>
                <a:latin typeface="Calibri" panose="020F0502020204030204" pitchFamily="34" charset="0"/>
                <a:ea typeface="Calibri" panose="020F0502020204030204" pitchFamily="34" charset="0"/>
                <a:cs typeface="Times New Roman" panose="02020603050405020304" pitchFamily="18" charset="0"/>
              </a:rPr>
              <a:t>expired</a:t>
            </a:r>
            <a:r>
              <a:rPr lang="en-GB" dirty="0">
                <a:effectLst/>
                <a:latin typeface="Calibri" panose="020F0502020204030204" pitchFamily="34" charset="0"/>
                <a:ea typeface="Calibri" panose="020F0502020204030204" pitchFamily="34" charset="0"/>
                <a:cs typeface="Times New Roman" panose="02020603050405020304" pitchFamily="18" charset="0"/>
              </a:rPr>
              <a:t> passport, this is </a:t>
            </a:r>
            <a:r>
              <a:rPr lang="en-GB" b="1" dirty="0">
                <a:effectLst/>
                <a:latin typeface="Calibri" panose="020F0502020204030204" pitchFamily="34" charset="0"/>
                <a:ea typeface="Calibri" panose="020F0502020204030204" pitchFamily="34" charset="0"/>
                <a:cs typeface="Times New Roman" panose="02020603050405020304" pitchFamily="18" charset="0"/>
              </a:rPr>
              <a:t>not</a:t>
            </a:r>
            <a:r>
              <a:rPr lang="en-GB" dirty="0">
                <a:effectLst/>
                <a:latin typeface="Calibri" panose="020F0502020204030204" pitchFamily="34" charset="0"/>
                <a:ea typeface="Calibri" panose="020F0502020204030204" pitchFamily="34" charset="0"/>
                <a:cs typeface="Times New Roman" panose="02020603050405020304" pitchFamily="18" charset="0"/>
              </a:rPr>
              <a:t> accepted evidence. The Staff Compliance Team will advise the individual to get documents updated and to undertake the check.</a:t>
            </a:r>
          </a:p>
          <a:p>
            <a:pPr marL="914400" lvl="2" indent="0">
              <a:buNone/>
            </a:pPr>
            <a:endParaRPr lang="en-GB" dirty="0">
              <a:latin typeface="+mj-lt"/>
            </a:endParaRPr>
          </a:p>
        </p:txBody>
      </p:sp>
    </p:spTree>
    <p:extLst>
      <p:ext uri="{BB962C8B-B14F-4D97-AF65-F5344CB8AC3E}">
        <p14:creationId xmlns:p14="http://schemas.microsoft.com/office/powerpoint/2010/main" val="1073776114"/>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Imperial_Powerpoint-Template_16-9-Ratio</Template>
  <TotalTime>12878</TotalTime>
  <Words>2465</Words>
  <Application>Microsoft Office PowerPoint</Application>
  <PresentationFormat>On-screen Show (4:3)</PresentationFormat>
  <Paragraphs>169</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Impact</vt:lpstr>
      <vt:lpstr>inherit</vt:lpstr>
      <vt:lpstr>Symbol</vt:lpstr>
      <vt:lpstr>Times New Roman</vt:lpstr>
      <vt:lpstr>Imperial College London Theme</vt:lpstr>
      <vt:lpstr>1_Imperial College London Theme</vt:lpstr>
      <vt:lpstr>Right to work checks  Refresher sessions for Divisional / Department staff HR Staff Compliance Team</vt:lpstr>
      <vt:lpstr>Key reminders</vt:lpstr>
      <vt:lpstr>Key weblinks</vt:lpstr>
      <vt:lpstr>Prevention of illegal working - responsibilities</vt:lpstr>
      <vt:lpstr>Right to work / UK visa status held by individual</vt:lpstr>
      <vt:lpstr>Right to work checks – HR Staff Compliance Team</vt:lpstr>
      <vt:lpstr>Right to work checks – Hiring department</vt:lpstr>
      <vt:lpstr>Right to work checks – Other</vt:lpstr>
      <vt:lpstr>Types of RTW check – where department conducts the check </vt:lpstr>
      <vt:lpstr>Types of RTW check – where department conducts the check </vt:lpstr>
      <vt:lpstr>Types of RTW check – where department conducts the check </vt:lpstr>
      <vt:lpstr>Online checks</vt:lpstr>
      <vt:lpstr>Online checks – e.g. EUSS pre-settled status</vt:lpstr>
      <vt:lpstr>Undertaking and evidencing the RTW check</vt:lpstr>
      <vt:lpstr>Documents / evidence - reminders: </vt:lpstr>
      <vt:lpstr>Documenting the RTW check</vt:lpstr>
      <vt:lpstr>Using the RTW Checklist</vt:lpstr>
      <vt:lpstr>Questions..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UK/VI Presentation</dc:title>
  <dc:creator>Bowden. Daniel P</dc:creator>
  <cp:lastModifiedBy>Bowden, Daniel P</cp:lastModifiedBy>
  <cp:revision>861</cp:revision>
  <cp:lastPrinted>2019-11-29T15:34:53Z</cp:lastPrinted>
  <dcterms:created xsi:type="dcterms:W3CDTF">2015-05-01T08:24:35Z</dcterms:created>
  <dcterms:modified xsi:type="dcterms:W3CDTF">2024-02-21T09:25:06Z</dcterms:modified>
  <cp:contentStatus/>
</cp:coreProperties>
</file>