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922" r:id="rId6"/>
    <p:sldId id="274" r:id="rId7"/>
    <p:sldId id="272" r:id="rId8"/>
    <p:sldId id="2919" r:id="rId9"/>
    <p:sldId id="2920" r:id="rId10"/>
    <p:sldId id="2921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er, Suzanne P" initials="CSP" lastIdx="42" clrIdx="0">
    <p:extLst>
      <p:ext uri="{19B8F6BF-5375-455C-9EA6-DF929625EA0E}">
        <p15:presenceInfo xmlns:p15="http://schemas.microsoft.com/office/powerpoint/2012/main" userId="S::schristo@ic.ac.uk::58d8bf11-8492-467a-aaaf-42e2a580b31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BA46"/>
    <a:srgbClr val="74C040"/>
    <a:srgbClr val="009900"/>
    <a:srgbClr val="003E74"/>
    <a:srgbClr val="9D9D9D"/>
    <a:srgbClr val="0085CA"/>
    <a:srgbClr val="002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88" autoAdjust="0"/>
  </p:normalViewPr>
  <p:slideViewPr>
    <p:cSldViewPr snapToGrid="0">
      <p:cViewPr varScale="1">
        <p:scale>
          <a:sx n="83" d="100"/>
          <a:sy n="83" d="100"/>
        </p:scale>
        <p:origin x="40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thward, Carey" userId="2ea0919c-aa63-4166-826f-ebd87874e47c" providerId="ADAL" clId="{438327FE-6D82-4767-9538-641990AAAE55}"/>
    <pc:docChg chg="custSel addSld delSld modSld sldOrd">
      <pc:chgData name="Southward, Carey" userId="2ea0919c-aa63-4166-826f-ebd87874e47c" providerId="ADAL" clId="{438327FE-6D82-4767-9538-641990AAAE55}" dt="2024-02-07T15:56:19.310" v="888" actId="20577"/>
      <pc:docMkLst>
        <pc:docMk/>
      </pc:docMkLst>
      <pc:sldChg chg="add ord">
        <pc:chgData name="Southward, Carey" userId="2ea0919c-aa63-4166-826f-ebd87874e47c" providerId="ADAL" clId="{438327FE-6D82-4767-9538-641990AAAE55}" dt="2024-01-17T12:40:32.367" v="581"/>
        <pc:sldMkLst>
          <pc:docMk/>
          <pc:sldMk cId="967159717" sldId="266"/>
        </pc:sldMkLst>
      </pc:sldChg>
      <pc:sldChg chg="modSp add mod ord modNotesTx">
        <pc:chgData name="Southward, Carey" userId="2ea0919c-aa63-4166-826f-ebd87874e47c" providerId="ADAL" clId="{438327FE-6D82-4767-9538-641990AAAE55}" dt="2024-02-07T15:56:19.310" v="888" actId="20577"/>
        <pc:sldMkLst>
          <pc:docMk/>
          <pc:sldMk cId="3593563809" sldId="272"/>
        </pc:sldMkLst>
        <pc:spChg chg="mod">
          <ac:chgData name="Southward, Carey" userId="2ea0919c-aa63-4166-826f-ebd87874e47c" providerId="ADAL" clId="{438327FE-6D82-4767-9538-641990AAAE55}" dt="2024-02-07T15:56:19.310" v="888" actId="20577"/>
          <ac:spMkLst>
            <pc:docMk/>
            <pc:sldMk cId="3593563809" sldId="272"/>
            <ac:spMk id="12" creationId="{7B40B856-1935-174A-A214-E1BD600C5ABA}"/>
          </ac:spMkLst>
        </pc:spChg>
      </pc:sldChg>
      <pc:sldChg chg="modSp add mod ord modNotesTx">
        <pc:chgData name="Southward, Carey" userId="2ea0919c-aa63-4166-826f-ebd87874e47c" providerId="ADAL" clId="{438327FE-6D82-4767-9538-641990AAAE55}" dt="2024-02-07T15:54:04.290" v="826" actId="20577"/>
        <pc:sldMkLst>
          <pc:docMk/>
          <pc:sldMk cId="4243095959" sldId="274"/>
        </pc:sldMkLst>
        <pc:spChg chg="mod">
          <ac:chgData name="Southward, Carey" userId="2ea0919c-aa63-4166-826f-ebd87874e47c" providerId="ADAL" clId="{438327FE-6D82-4767-9538-641990AAAE55}" dt="2024-01-17T11:47:32.910" v="153" actId="20577"/>
          <ac:spMkLst>
            <pc:docMk/>
            <pc:sldMk cId="4243095959" sldId="274"/>
            <ac:spMk id="3" creationId="{00000000-0000-0000-0000-000000000000}"/>
          </ac:spMkLst>
        </pc:spChg>
        <pc:spChg chg="mod">
          <ac:chgData name="Southward, Carey" userId="2ea0919c-aa63-4166-826f-ebd87874e47c" providerId="ADAL" clId="{438327FE-6D82-4767-9538-641990AAAE55}" dt="2024-01-17T11:48:31.534" v="191" actId="20577"/>
          <ac:spMkLst>
            <pc:docMk/>
            <pc:sldMk cId="4243095959" sldId="274"/>
            <ac:spMk id="14" creationId="{9FA3D90E-89D7-7243-8327-7AFF14E7D403}"/>
          </ac:spMkLst>
        </pc:spChg>
        <pc:spChg chg="mod">
          <ac:chgData name="Southward, Carey" userId="2ea0919c-aa63-4166-826f-ebd87874e47c" providerId="ADAL" clId="{438327FE-6D82-4767-9538-641990AAAE55}" dt="2024-01-17T11:48:26.462" v="187" actId="20577"/>
          <ac:spMkLst>
            <pc:docMk/>
            <pc:sldMk cId="4243095959" sldId="274"/>
            <ac:spMk id="15" creationId="{3BABEEB2-DB0C-F64F-BC16-27F0815C6C08}"/>
          </ac:spMkLst>
        </pc:spChg>
      </pc:sldChg>
      <pc:sldChg chg="ord">
        <pc:chgData name="Southward, Carey" userId="2ea0919c-aa63-4166-826f-ebd87874e47c" providerId="ADAL" clId="{438327FE-6D82-4767-9538-641990AAAE55}" dt="2024-01-17T11:49:11.813" v="197"/>
        <pc:sldMkLst>
          <pc:docMk/>
          <pc:sldMk cId="3506348300" sldId="2919"/>
        </pc:sldMkLst>
      </pc:sldChg>
      <pc:sldChg chg="modSp mod">
        <pc:chgData name="Southward, Carey" userId="2ea0919c-aa63-4166-826f-ebd87874e47c" providerId="ADAL" clId="{438327FE-6D82-4767-9538-641990AAAE55}" dt="2024-01-17T11:43:37.016" v="54" actId="20577"/>
        <pc:sldMkLst>
          <pc:docMk/>
          <pc:sldMk cId="1130223844" sldId="2920"/>
        </pc:sldMkLst>
        <pc:graphicFrameChg chg="modGraphic">
          <ac:chgData name="Southward, Carey" userId="2ea0919c-aa63-4166-826f-ebd87874e47c" providerId="ADAL" clId="{438327FE-6D82-4767-9538-641990AAAE55}" dt="2024-01-17T11:43:37.016" v="54" actId="20577"/>
          <ac:graphicFrameMkLst>
            <pc:docMk/>
            <pc:sldMk cId="1130223844" sldId="2920"/>
            <ac:graphicFrameMk id="6" creationId="{967DC90C-9B71-5C92-016D-FBD9E3D9B8AC}"/>
          </ac:graphicFrameMkLst>
        </pc:graphicFrameChg>
      </pc:sldChg>
      <pc:sldChg chg="modSp new mod ord">
        <pc:chgData name="Southward, Carey" userId="2ea0919c-aa63-4166-826f-ebd87874e47c" providerId="ADAL" clId="{438327FE-6D82-4767-9538-641990AAAE55}" dt="2024-01-17T12:35:21.753" v="577" actId="20577"/>
        <pc:sldMkLst>
          <pc:docMk/>
          <pc:sldMk cId="451289302" sldId="2922"/>
        </pc:sldMkLst>
        <pc:spChg chg="mod">
          <ac:chgData name="Southward, Carey" userId="2ea0919c-aa63-4166-826f-ebd87874e47c" providerId="ADAL" clId="{438327FE-6D82-4767-9538-641990AAAE55}" dt="2024-01-17T12:34:49.197" v="520" actId="20577"/>
          <ac:spMkLst>
            <pc:docMk/>
            <pc:sldMk cId="451289302" sldId="2922"/>
            <ac:spMk id="2" creationId="{0EF153CD-4882-D799-39BC-DDA657463CAF}"/>
          </ac:spMkLst>
        </pc:spChg>
        <pc:spChg chg="mod">
          <ac:chgData name="Southward, Carey" userId="2ea0919c-aa63-4166-826f-ebd87874e47c" providerId="ADAL" clId="{438327FE-6D82-4767-9538-641990AAAE55}" dt="2024-01-17T11:50:30.875" v="227" actId="20577"/>
          <ac:spMkLst>
            <pc:docMk/>
            <pc:sldMk cId="451289302" sldId="2922"/>
            <ac:spMk id="3" creationId="{EFF1DE39-D546-2777-7E59-6821F969BFBA}"/>
          </ac:spMkLst>
        </pc:spChg>
        <pc:spChg chg="mod">
          <ac:chgData name="Southward, Carey" userId="2ea0919c-aa63-4166-826f-ebd87874e47c" providerId="ADAL" clId="{438327FE-6D82-4767-9538-641990AAAE55}" dt="2024-01-17T12:35:21.753" v="577" actId="20577"/>
          <ac:spMkLst>
            <pc:docMk/>
            <pc:sldMk cId="451289302" sldId="2922"/>
            <ac:spMk id="4" creationId="{C0B28D29-8276-ADFD-15E7-52881924C3C1}"/>
          </ac:spMkLst>
        </pc:spChg>
      </pc:sldChg>
      <pc:sldChg chg="new del ord">
        <pc:chgData name="Southward, Carey" userId="2ea0919c-aa63-4166-826f-ebd87874e47c" providerId="ADAL" clId="{438327FE-6D82-4767-9538-641990AAAE55}" dt="2024-01-17T11:49:17.799" v="198" actId="2696"/>
        <pc:sldMkLst>
          <pc:docMk/>
          <pc:sldMk cId="1544059935" sldId="2922"/>
        </pc:sldMkLst>
      </pc:sldChg>
      <pc:sldChg chg="new del">
        <pc:chgData name="Southward, Carey" userId="2ea0919c-aa63-4166-826f-ebd87874e47c" providerId="ADAL" clId="{438327FE-6D82-4767-9538-641990AAAE55}" dt="2024-01-17T12:40:37.311" v="582" actId="2696"/>
        <pc:sldMkLst>
          <pc:docMk/>
          <pc:sldMk cId="1674210370" sldId="2923"/>
        </pc:sldMkLst>
      </pc:sldChg>
      <pc:sldChg chg="new del ord">
        <pc:chgData name="Southward, Carey" userId="2ea0919c-aa63-4166-826f-ebd87874e47c" providerId="ADAL" clId="{438327FE-6D82-4767-9538-641990AAAE55}" dt="2024-01-17T12:32:24.084" v="367" actId="2696"/>
        <pc:sldMkLst>
          <pc:docMk/>
          <pc:sldMk cId="2885472731" sldId="2923"/>
        </pc:sldMkLst>
      </pc:sldChg>
    </pc:docChg>
  </pc:docChgLst>
  <pc:docChgLst>
    <pc:chgData name="Southward, Carey" userId="2ea0919c-aa63-4166-826f-ebd87874e47c" providerId="ADAL" clId="{24F2AC64-4EAA-4024-9096-98B8D7B4E8CB}"/>
    <pc:docChg chg="undo custSel modSld">
      <pc:chgData name="Southward, Carey" userId="2ea0919c-aa63-4166-826f-ebd87874e47c" providerId="ADAL" clId="{24F2AC64-4EAA-4024-9096-98B8D7B4E8CB}" dt="2024-02-20T10:56:08.606" v="44" actId="20577"/>
      <pc:docMkLst>
        <pc:docMk/>
      </pc:docMkLst>
      <pc:sldChg chg="modSp mod">
        <pc:chgData name="Southward, Carey" userId="2ea0919c-aa63-4166-826f-ebd87874e47c" providerId="ADAL" clId="{24F2AC64-4EAA-4024-9096-98B8D7B4E8CB}" dt="2024-02-08T08:31:30.588" v="3" actId="20577"/>
        <pc:sldMkLst>
          <pc:docMk/>
          <pc:sldMk cId="3593563809" sldId="272"/>
        </pc:sldMkLst>
        <pc:spChg chg="mod">
          <ac:chgData name="Southward, Carey" userId="2ea0919c-aa63-4166-826f-ebd87874e47c" providerId="ADAL" clId="{24F2AC64-4EAA-4024-9096-98B8D7B4E8CB}" dt="2024-02-08T08:31:30.588" v="3" actId="20577"/>
          <ac:spMkLst>
            <pc:docMk/>
            <pc:sldMk cId="3593563809" sldId="272"/>
            <ac:spMk id="12" creationId="{7B40B856-1935-174A-A214-E1BD600C5ABA}"/>
          </ac:spMkLst>
        </pc:spChg>
      </pc:sldChg>
      <pc:sldChg chg="modSp mod addAnim delAnim">
        <pc:chgData name="Southward, Carey" userId="2ea0919c-aa63-4166-826f-ebd87874e47c" providerId="ADAL" clId="{24F2AC64-4EAA-4024-9096-98B8D7B4E8CB}" dt="2024-02-20T10:56:08.606" v="44" actId="20577"/>
        <pc:sldMkLst>
          <pc:docMk/>
          <pc:sldMk cId="3506348300" sldId="2919"/>
        </pc:sldMkLst>
        <pc:graphicFrameChg chg="modGraphic">
          <ac:chgData name="Southward, Carey" userId="2ea0919c-aa63-4166-826f-ebd87874e47c" providerId="ADAL" clId="{24F2AC64-4EAA-4024-9096-98B8D7B4E8CB}" dt="2024-02-20T10:56:08.606" v="44" actId="20577"/>
          <ac:graphicFrameMkLst>
            <pc:docMk/>
            <pc:sldMk cId="3506348300" sldId="2919"/>
            <ac:graphicFrameMk id="7" creationId="{DE5D143E-1A84-DFAA-9A95-CB5957F2D94D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>
                <a:solidFill>
                  <a:srgbClr val="003E74"/>
                </a:solidFill>
              </a:rPr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2CA1-B062-4B96-AE7C-D2A9B24A1025}" type="datetime3">
              <a:rPr lang="en-GB" smtClean="0">
                <a:solidFill>
                  <a:srgbClr val="003E74"/>
                </a:solidFill>
              </a:rPr>
              <a:t>20 February, 2024</a:t>
            </a:fld>
            <a:endParaRPr lang="en-US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/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D5A61D2A-7BCE-4F5B-AEC6-5CC3E2712C3A}" type="datetime3">
              <a:rPr lang="en-GB" smtClean="0"/>
              <a:t>20 February, 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075" y="4924791"/>
            <a:ext cx="5683914" cy="4031319"/>
          </a:xfrm>
          <a:prstGeom prst="rect">
            <a:avLst/>
          </a:prstGeom>
        </p:spPr>
        <p:txBody>
          <a:bodyPr lIns="95088" tIns="47544" rIns="95088" bIns="47544"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BD5607A-3863-4057-AAC5-F13D9C5B678B}" type="datetime3">
              <a:rPr lang="en-GB" smtClean="0"/>
              <a:t>20 February, 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89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075" y="4924791"/>
            <a:ext cx="5683914" cy="4031319"/>
          </a:xfrm>
          <a:prstGeom prst="rect">
            <a:avLst/>
          </a:prstGeom>
        </p:spPr>
        <p:txBody>
          <a:bodyPr lIns="95088" tIns="47544" rIns="95088" bIns="47544"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BD5607A-3863-4057-AAC5-F13D9C5B678B}" type="datetime3">
              <a:rPr lang="en-GB" smtClean="0"/>
              <a:t>20 February, 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812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3E7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35C32B-10D1-1447-A35B-280119DE9D12}" type="datetime3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3E7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 February, 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3E7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0461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3E7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35C32B-10D1-1447-A35B-280119DE9D12}" type="datetime3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3E7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 February, 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3E7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6825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3E7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35C32B-10D1-1447-A35B-280119DE9D12}" type="datetime3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3E7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 February, 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3E7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8206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957124"/>
            <a:ext cx="6400800" cy="453385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1572517"/>
            <a:ext cx="8229600" cy="857250"/>
          </a:xfrm>
        </p:spPr>
        <p:txBody>
          <a:bodyPr/>
          <a:lstStyle>
            <a:lvl1pPr algn="l">
              <a:defRPr sz="4000" b="0">
                <a:solidFill>
                  <a:srgbClr val="003E7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955186"/>
            <a:ext cx="6400800" cy="254858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Click to edit author name</a:t>
            </a: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718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Xs for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 not remove" hidden="1">
            <a:extLst>
              <a:ext uri="{FF2B5EF4-FFF2-40B4-BE49-F238E27FC236}">
                <a16:creationId xmlns:a16="http://schemas.microsoft.com/office/drawing/2014/main" id="{5F89E0A2-7097-4C71-8AC9-09AD3B91F19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9525" cy="9525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F2CFD-EFA6-4200-AEB2-BA024EBD999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64073" y="1017569"/>
            <a:ext cx="8596148" cy="3395432"/>
          </a:xfrm>
        </p:spPr>
        <p:txBody>
          <a:bodyPr/>
          <a:lstStyle>
            <a:lvl1pPr marL="171450" indent="-270000">
              <a:buFontTx/>
              <a:buBlip>
                <a:blip r:embed="rId3"/>
              </a:buBlip>
              <a:tabLst>
                <a:tab pos="189000" algn="l"/>
              </a:tabLst>
              <a:defRPr baseline="0"/>
            </a:lvl1pPr>
            <a:lvl2pPr marL="342900" indent="0">
              <a:buNone/>
              <a:defRPr/>
            </a:lvl2pPr>
          </a:lstStyle>
          <a:p>
            <a:pPr lvl="0"/>
            <a:r>
              <a:rPr lang="en-GB"/>
              <a:t> This is the first bullet</a:t>
            </a:r>
          </a:p>
          <a:p>
            <a:pPr lvl="0"/>
            <a:r>
              <a:rPr lang="en-GB"/>
              <a:t> This is the second bullet</a:t>
            </a:r>
          </a:p>
          <a:p>
            <a:pPr lvl="0"/>
            <a:r>
              <a:rPr lang="en-GB"/>
              <a:t> This is the third</a:t>
            </a:r>
          </a:p>
          <a:p>
            <a:pPr lvl="0"/>
            <a:r>
              <a:rPr lang="en-GB"/>
              <a:t> You get the idea….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4073" y="71438"/>
            <a:ext cx="8313546" cy="6410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160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82581"/>
            <a:ext cx="3711608" cy="71838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457200" y="1159487"/>
            <a:ext cx="3711608" cy="1615001"/>
          </a:xfrm>
        </p:spPr>
        <p:txBody>
          <a:bodyPr/>
          <a:lstStyle>
            <a:lvl1pPr>
              <a:defRPr sz="4000" b="0">
                <a:solidFill>
                  <a:srgbClr val="003E7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4118513"/>
            <a:ext cx="3601176" cy="254858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Click to edit author name</a:t>
            </a:r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756151" y="1159669"/>
            <a:ext cx="3930650" cy="3213702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37203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9936"/>
            <a:ext cx="8229600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 sz="1200"/>
            </a:lvl3pPr>
            <a:lvl4pPr>
              <a:buClr>
                <a:srgbClr val="0085CA"/>
              </a:buClr>
              <a:defRPr sz="1200"/>
            </a:lvl4pPr>
            <a:lvl5pPr>
              <a:buClr>
                <a:srgbClr val="0085CA"/>
              </a:buClr>
              <a:defRPr sz="1200">
                <a:latin typeface="+mn-lt"/>
              </a:defRPr>
            </a:lvl5pPr>
            <a:lvl6pPr marL="2286000" indent="0">
              <a:buNone/>
              <a:defRPr sz="1400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56925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457200" y="1759936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4735923" y="1759936"/>
            <a:ext cx="3950878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62275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with quo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200" y="1759936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15931"/>
            <a:ext cx="8229600" cy="380667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2" hasCustomPrompt="1"/>
          </p:nvPr>
        </p:nvSpPr>
        <p:spPr>
          <a:xfrm>
            <a:off x="4735923" y="1759936"/>
            <a:ext cx="3950878" cy="1948997"/>
          </a:xfrm>
        </p:spPr>
        <p:txBody>
          <a:bodyPr/>
          <a:lstStyle>
            <a:lvl1pPr marL="0" indent="0">
              <a:buClr>
                <a:srgbClr val="0085CA"/>
              </a:buClr>
              <a:buNone/>
              <a:defRPr sz="2800" b="0" i="1" baseline="0">
                <a:solidFill>
                  <a:srgbClr val="003E74"/>
                </a:solidFill>
              </a:defRPr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“Click to add a quote”</a:t>
            </a:r>
            <a:endParaRPr lang="en-US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4" y="3890251"/>
            <a:ext cx="3951287" cy="48312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 sz="1200" baseline="0">
                <a:solidFill>
                  <a:srgbClr val="0085C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/>
            </a:pPr>
            <a:r>
              <a:rPr lang="en-GB"/>
              <a:t>Click to add quote attribution</a:t>
            </a:r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12802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 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200" y="1759936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15931"/>
            <a:ext cx="8229600" cy="380667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735514" y="1759937"/>
            <a:ext cx="3951287" cy="1976608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4" y="3942710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caption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84725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200" y="1115931"/>
            <a:ext cx="8229601" cy="263902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3945465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caption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5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200" y="1115931"/>
            <a:ext cx="3951287" cy="261141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3945465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caption</a:t>
            </a:r>
            <a:endParaRPr lang="en-US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735514" y="1115932"/>
            <a:ext cx="3951287" cy="1479401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735514" y="2816214"/>
            <a:ext cx="3951287" cy="1557158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25034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0672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lege_Powerpoint_Background_16-9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9936"/>
            <a:ext cx="8229600" cy="26134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15931"/>
            <a:ext cx="8229600" cy="380667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F78DF0-ED3A-40EA-A6E7-D11D5F796C99}"/>
              </a:ext>
            </a:extLst>
          </p:cNvPr>
          <p:cNvSpPr txBox="1"/>
          <p:nvPr userDrawn="1"/>
        </p:nvSpPr>
        <p:spPr>
          <a:xfrm>
            <a:off x="0" y="4841359"/>
            <a:ext cx="91358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F17A843F-468F-4CAE-B77B-C6CA6926FFDE}" type="slidenum">
              <a:rPr lang="en-GB" sz="1000" smtClean="0"/>
              <a:pPr algn="r"/>
              <a:t>‹#›</a:t>
            </a:fld>
            <a:endParaRPr lang="en-GB" sz="1000"/>
          </a:p>
        </p:txBody>
      </p:sp>
    </p:spTree>
    <p:extLst>
      <p:ext uri="{BB962C8B-B14F-4D97-AF65-F5344CB8AC3E}">
        <p14:creationId xmlns:p14="http://schemas.microsoft.com/office/powerpoint/2010/main" val="258537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2" r:id="rId4"/>
    <p:sldLayoutId id="2147483660" r:id="rId5"/>
    <p:sldLayoutId id="2147483657" r:id="rId6"/>
    <p:sldLayoutId id="2147483658" r:id="rId7"/>
    <p:sldLayoutId id="2147483659" r:id="rId8"/>
    <p:sldLayoutId id="2147483655" r:id="rId9"/>
    <p:sldLayoutId id="2147483661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400" b="1" kern="1200">
          <a:solidFill>
            <a:srgbClr val="0085CA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2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2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»"/>
        <a:defRPr sz="12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DE0AD02-3093-4FE3-9399-0257F34CC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850" y="1511510"/>
            <a:ext cx="6507034" cy="1060240"/>
          </a:xfrm>
        </p:spPr>
        <p:txBody>
          <a:bodyPr>
            <a:noAutofit/>
          </a:bodyPr>
          <a:lstStyle/>
          <a:p>
            <a:pPr algn="ctr"/>
            <a:b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USS Update</a:t>
            </a:r>
            <a:b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Carey Southward – Head of Pensions &amp; Benefits</a:t>
            </a:r>
            <a:b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368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F153CD-4882-D799-39BC-DDA657463CAF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GB" b="1" dirty="0"/>
              <a:t>Defined Benefit (DB)</a:t>
            </a:r>
          </a:p>
          <a:p>
            <a:r>
              <a:rPr lang="en-GB" dirty="0"/>
              <a:t>Build up a retirement income that is based on salary and length of scheme membership.</a:t>
            </a:r>
          </a:p>
          <a:p>
            <a:endParaRPr lang="en-GB" dirty="0"/>
          </a:p>
          <a:p>
            <a:r>
              <a:rPr lang="en-GB" dirty="0"/>
              <a:t>Retirement income paid from retirement to death.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FF1DE39-D546-2777-7E59-6821F969B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Different types of pension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B28D29-8276-ADFD-15E7-52881924C3C1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en-GB" b="1" dirty="0"/>
              <a:t>Defined Contribution (DC)</a:t>
            </a:r>
          </a:p>
          <a:p>
            <a:r>
              <a:rPr lang="en-GB" dirty="0"/>
              <a:t>Individual savings pot that receives your contributions and employer contributions and invests.</a:t>
            </a:r>
          </a:p>
          <a:p>
            <a:endParaRPr lang="en-GB" dirty="0"/>
          </a:p>
          <a:p>
            <a:r>
              <a:rPr lang="en-GB" dirty="0"/>
              <a:t>At retirement you draw savings from this </a:t>
            </a:r>
            <a:r>
              <a:rPr lang="en-GB"/>
              <a:t>pot flexibly. 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C31B12-FA14-7D7D-88C3-8291C6661A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EDAF42-DAF1-E6CD-3D7D-7CB2CD6AEB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28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USS is a hybrid pension scheme – DB and DC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199" y="1884658"/>
            <a:ext cx="8435975" cy="2628900"/>
          </a:xfrm>
          <a:prstGeom prst="rect">
            <a:avLst/>
          </a:prstGeom>
          <a:noFill/>
          <a:ln w="38100">
            <a:solidFill>
              <a:srgbClr val="C117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7" descr="C:\Users\giles-abbott\AppData\Local\Temp\wz833b\USS Logo Circl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6" y="1602591"/>
            <a:ext cx="598487" cy="597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9FA3D90E-89D7-7243-8327-7AFF14E7D403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57200" y="1901519"/>
            <a:ext cx="3953022" cy="2613435"/>
          </a:xfrm>
        </p:spPr>
        <p:txBody>
          <a:bodyPr tIns="144000" rIns="36000"/>
          <a:lstStyle/>
          <a:p>
            <a:pPr marL="361950" indent="0">
              <a:buNone/>
            </a:pPr>
            <a:r>
              <a:rPr lang="en-US" sz="1600" dirty="0">
                <a:solidFill>
                  <a:srgbClr val="C11717"/>
                </a:solidFill>
              </a:rPr>
              <a:t>Retirement Income Builder (DB)</a:t>
            </a:r>
            <a:br>
              <a:rPr lang="en-US" sz="1600" dirty="0">
                <a:solidFill>
                  <a:srgbClr val="C11717"/>
                </a:solidFill>
              </a:rPr>
            </a:br>
            <a:endParaRPr lang="en-US" sz="1600" dirty="0"/>
          </a:p>
          <a:p>
            <a:pPr indent="-166688">
              <a:spcAft>
                <a:spcPts val="1200"/>
              </a:spcAft>
            </a:pPr>
            <a:r>
              <a:rPr lang="en-US" sz="1600" dirty="0"/>
              <a:t>Earnings up to £41,004</a:t>
            </a:r>
          </a:p>
          <a:p>
            <a:pPr indent="-166688">
              <a:spcAft>
                <a:spcPts val="1200"/>
              </a:spcAft>
            </a:pPr>
            <a:r>
              <a:rPr lang="en-US" sz="1600" dirty="0"/>
              <a:t>Guaranteed pension on retirement</a:t>
            </a:r>
          </a:p>
          <a:p>
            <a:pPr indent="-166688">
              <a:spcAft>
                <a:spcPts val="1200"/>
              </a:spcAft>
            </a:pPr>
            <a:r>
              <a:rPr lang="en-US" sz="1600" dirty="0"/>
              <a:t>Pension build up each year at 1/85 salary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3BABEEB2-DB0C-F64F-BC16-27F0815C6C08}"/>
              </a:ext>
            </a:extLst>
          </p:cNvPr>
          <p:cNvSpPr txBox="1">
            <a:spLocks/>
          </p:cNvSpPr>
          <p:nvPr/>
        </p:nvSpPr>
        <p:spPr>
          <a:xfrm>
            <a:off x="4733778" y="1903003"/>
            <a:ext cx="3953022" cy="2613435"/>
          </a:xfrm>
          <a:prstGeom prst="rect">
            <a:avLst/>
          </a:prstGeom>
        </p:spPr>
        <p:txBody>
          <a:bodyPr vert="horz" lIns="0" tIns="144000" rIns="36000" bIns="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•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–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»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0">
              <a:buFont typeface="Arial"/>
              <a:buNone/>
            </a:pPr>
            <a:r>
              <a:rPr lang="en-US" sz="1600" dirty="0">
                <a:solidFill>
                  <a:srgbClr val="C11717"/>
                </a:solidFill>
              </a:rPr>
              <a:t>Investment Builder (DC)</a:t>
            </a:r>
            <a:br>
              <a:rPr lang="en-US" sz="1600" dirty="0">
                <a:solidFill>
                  <a:srgbClr val="C11717"/>
                </a:solidFill>
              </a:rPr>
            </a:br>
            <a:endParaRPr lang="en-US" sz="1600" dirty="0"/>
          </a:p>
          <a:p>
            <a:pPr indent="-166688">
              <a:spcAft>
                <a:spcPts val="600"/>
              </a:spcAft>
            </a:pPr>
            <a:r>
              <a:rPr lang="en-US" sz="1600" dirty="0"/>
              <a:t>Earnings over £41,004</a:t>
            </a:r>
          </a:p>
          <a:p>
            <a:pPr indent="-166688">
              <a:spcAft>
                <a:spcPts val="600"/>
              </a:spcAft>
            </a:pPr>
            <a:r>
              <a:rPr lang="en-US" sz="1600" dirty="0"/>
              <a:t>20% paid into savings pot</a:t>
            </a:r>
          </a:p>
          <a:p>
            <a:pPr indent="-166688">
              <a:spcAft>
                <a:spcPts val="600"/>
              </a:spcAft>
            </a:pPr>
            <a:r>
              <a:rPr lang="en-US" sz="1600" dirty="0"/>
              <a:t>Into savings pot you can control</a:t>
            </a:r>
          </a:p>
          <a:p>
            <a:pPr indent="-166688">
              <a:spcAft>
                <a:spcPts val="600"/>
              </a:spcAft>
            </a:pPr>
            <a:r>
              <a:rPr lang="en-US" sz="1600" dirty="0"/>
              <a:t>10 investment funds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3027DD-3AE8-4533-8E52-AECFD1ABDBC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6F81D4-A84E-4C4F-A01E-38248ED9C2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09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3E86271A-396F-4D89-BD99-96AA89E0E1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31" y="1174654"/>
            <a:ext cx="7844738" cy="33389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AE8E8FD-0147-492F-9601-29C8703A4A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631" y="1174654"/>
            <a:ext cx="7844738" cy="33389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CF51D60-6DE3-45BC-AC47-F005CA7361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631" y="1174654"/>
            <a:ext cx="7844738" cy="33389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F58057E-6A31-4DC2-9E08-D4F1B6EFDE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9631" y="1174654"/>
            <a:ext cx="7844738" cy="33389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7EA5B58-0577-4DC9-AE29-03878A8A51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631" y="1171771"/>
            <a:ext cx="7844738" cy="33446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pension builds up - illustration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7B40B856-1935-174A-A214-E1BD600C5AB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250825" y="1737875"/>
            <a:ext cx="3907289" cy="1245958"/>
          </a:xfrm>
        </p:spPr>
        <p:txBody>
          <a:bodyPr tIns="144000" rIns="36000"/>
          <a:lstStyle/>
          <a:p>
            <a:pPr marL="47625" indent="0">
              <a:buNone/>
            </a:pPr>
            <a:r>
              <a:rPr lang="en-US" sz="1400" dirty="0"/>
              <a:t>Current Salary: </a:t>
            </a:r>
            <a:r>
              <a:rPr lang="en-US" sz="1400"/>
              <a:t>£40,000 </a:t>
            </a:r>
            <a:r>
              <a:rPr lang="en-US" sz="1400" dirty="0"/>
              <a:t>a year</a:t>
            </a:r>
          </a:p>
          <a:p>
            <a:pPr marL="47625" indent="0">
              <a:buNone/>
            </a:pPr>
            <a:r>
              <a:rPr lang="en-US" sz="1400" dirty="0"/>
              <a:t>Inflation: 3% each year</a:t>
            </a:r>
          </a:p>
          <a:p>
            <a:pPr marL="47625" indent="0">
              <a:buNone/>
            </a:pPr>
            <a:r>
              <a:rPr lang="en-US" sz="1400" dirty="0"/>
              <a:t>Salary increases: 4% each year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D81C09A-B3AD-4898-8A41-C1DF8D39CA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1E192FC-D6E6-4AF7-8B41-FFED32A8F1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56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4C1A67-67AC-6327-264E-9AF3CC5FB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279" y="286933"/>
            <a:ext cx="8313546" cy="641055"/>
          </a:xfrm>
        </p:spPr>
        <p:txBody>
          <a:bodyPr/>
          <a:lstStyle/>
          <a:p>
            <a:r>
              <a:rPr lang="en-GB" sz="2000" dirty="0"/>
              <a:t>Current versus pre-April 2022 DB benefits comparison  </a:t>
            </a:r>
            <a:endParaRPr lang="en-GB" sz="2000" dirty="0">
              <a:highlight>
                <a:srgbClr val="FFFF00"/>
              </a:highlight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C972C76-9A51-68E0-BACD-F3A30C8828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321433"/>
              </p:ext>
            </p:extLst>
          </p:nvPr>
        </p:nvGraphicFramePr>
        <p:xfrm>
          <a:off x="3206750" y="908049"/>
          <a:ext cx="2432049" cy="3627990"/>
        </p:xfrm>
        <a:graphic>
          <a:graphicData uri="http://schemas.openxmlformats.org/drawingml/2006/table">
            <a:tbl>
              <a:tblPr firstRow="1" firstCol="1" bandRow="1"/>
              <a:tblGrid>
                <a:gridCol w="982890">
                  <a:extLst>
                    <a:ext uri="{9D8B030D-6E8A-4147-A177-3AD203B41FA5}">
                      <a16:colId xmlns:a16="http://schemas.microsoft.com/office/drawing/2014/main" val="1767477323"/>
                    </a:ext>
                  </a:extLst>
                </a:gridCol>
                <a:gridCol w="1449159">
                  <a:extLst>
                    <a:ext uri="{9D8B030D-6E8A-4147-A177-3AD203B41FA5}">
                      <a16:colId xmlns:a16="http://schemas.microsoft.com/office/drawing/2014/main" val="3431872047"/>
                    </a:ext>
                  </a:extLst>
                </a:gridCol>
              </a:tblGrid>
              <a:tr h="44607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Current benefit structure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484615"/>
                  </a:ext>
                </a:extLst>
              </a:tr>
              <a:tr h="631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DB accrual rate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1/85th of salary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(up to the salary threshold)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1620498"/>
                  </a:ext>
                </a:extLst>
              </a:tr>
              <a:tr h="631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DB lump sum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3/85ths of salary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(up to the salary threshold)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1381059"/>
                  </a:ext>
                </a:extLst>
              </a:tr>
              <a:tr h="11689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Annual indexation increase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capped at 2.5%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(deferred until 2025/26 in respect of benefits earned from 1 April 2022)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560374"/>
                  </a:ext>
                </a:extLst>
              </a:tr>
              <a:tr h="748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Salary threshold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c.£41,004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100" i="1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above which contributions go into the DC part of the scheme)</a:t>
                      </a:r>
                      <a:endParaRPr lang="en-GB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45783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E5D143E-1A84-DFAA-9A95-CB5957F2D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344557"/>
              </p:ext>
            </p:extLst>
          </p:nvPr>
        </p:nvGraphicFramePr>
        <p:xfrm>
          <a:off x="5727700" y="908049"/>
          <a:ext cx="2730500" cy="3646784"/>
        </p:xfrm>
        <a:graphic>
          <a:graphicData uri="http://schemas.openxmlformats.org/drawingml/2006/table">
            <a:tbl>
              <a:tblPr firstRow="1" firstCol="1" bandRow="1"/>
              <a:tblGrid>
                <a:gridCol w="762520">
                  <a:extLst>
                    <a:ext uri="{9D8B030D-6E8A-4147-A177-3AD203B41FA5}">
                      <a16:colId xmlns:a16="http://schemas.microsoft.com/office/drawing/2014/main" val="1767477323"/>
                    </a:ext>
                  </a:extLst>
                </a:gridCol>
                <a:gridCol w="1967980">
                  <a:extLst>
                    <a:ext uri="{9D8B030D-6E8A-4147-A177-3AD203B41FA5}">
                      <a16:colId xmlns:a16="http://schemas.microsoft.com/office/drawing/2014/main" val="3431872047"/>
                    </a:ext>
                  </a:extLst>
                </a:gridCol>
              </a:tblGrid>
              <a:tr h="50318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Planned change from April 2024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484615"/>
                  </a:ext>
                </a:extLst>
              </a:tr>
              <a:tr h="7120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DB accrual rate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1/75th of salary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(up to the salary threshold)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1620498"/>
                  </a:ext>
                </a:extLst>
              </a:tr>
              <a:tr h="7120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DB lump sum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3/75ths of salary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(up to the salary threshold)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1381059"/>
                  </a:ext>
                </a:extLst>
              </a:tr>
              <a:tr h="877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Annual indexation increase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Full CPI up to 5% then half of any increase up to 15% </a:t>
                      </a: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(i.e., capped at 10% - the “soft cap” </a:t>
                      </a:r>
                      <a:r>
                        <a:rPr lang="en-GB" sz="9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plus removal of 2.5% cap)</a:t>
                      </a:r>
                      <a:endParaRPr lang="en-GB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560374"/>
                  </a:ext>
                </a:extLst>
              </a:tr>
              <a:tr h="794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Salary threshold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£70,296</a:t>
                      </a:r>
                      <a:endParaRPr lang="en-GB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45783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37BFF00-0B4B-287C-DE69-7425863D66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408449"/>
              </p:ext>
            </p:extLst>
          </p:nvPr>
        </p:nvGraphicFramePr>
        <p:xfrm>
          <a:off x="336550" y="908049"/>
          <a:ext cx="2565400" cy="3640927"/>
        </p:xfrm>
        <a:graphic>
          <a:graphicData uri="http://schemas.openxmlformats.org/drawingml/2006/table">
            <a:tbl>
              <a:tblPr firstRow="1" firstCol="1" bandRow="1"/>
              <a:tblGrid>
                <a:gridCol w="787400">
                  <a:extLst>
                    <a:ext uri="{9D8B030D-6E8A-4147-A177-3AD203B41FA5}">
                      <a16:colId xmlns:a16="http://schemas.microsoft.com/office/drawing/2014/main" val="1767477323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3431872047"/>
                    </a:ext>
                  </a:extLst>
                </a:gridCol>
              </a:tblGrid>
              <a:tr h="49293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Pre-April 2022 benefit structure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484615"/>
                  </a:ext>
                </a:extLst>
              </a:tr>
              <a:tr h="6258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DB accrual rate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1/75th of salary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(up to the salary threshold)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1620498"/>
                  </a:ext>
                </a:extLst>
              </a:tr>
              <a:tr h="6258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DB lump sum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3/75ths of salary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(up to the salary threshold)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1381059"/>
                  </a:ext>
                </a:extLst>
              </a:tr>
              <a:tr h="1080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Annual indexation increase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Full CPI up to 5% then half of any increase up to 15% </a:t>
                      </a: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(i.e., capped at 10% - the “soft cap”)</a:t>
                      </a:r>
                      <a:endParaRPr lang="en-GB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560374"/>
                  </a:ext>
                </a:extLst>
              </a:tr>
              <a:tr h="803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Salary threshold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c.£59,884  </a:t>
                      </a:r>
                      <a:r>
                        <a:rPr lang="en-GB" sz="11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100" i="1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above which contributions go into the DC part of the scheme)</a:t>
                      </a:r>
                      <a:endParaRPr lang="en-GB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457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348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B73B0-E92A-4B63-8112-1D71AE87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08783"/>
            <a:ext cx="8229600" cy="380667"/>
          </a:xfrm>
        </p:spPr>
        <p:txBody>
          <a:bodyPr/>
          <a:lstStyle/>
          <a:p>
            <a:r>
              <a:rPr lang="en-GB" sz="2000" dirty="0"/>
              <a:t>Total USS contributions after 35:65 split applied to reduction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3843C-DED4-49CF-A64F-A034C614F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658221"/>
            <a:ext cx="8229600" cy="2613435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9413BF-8D52-401C-B75E-FF56F66350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36959" y="775403"/>
            <a:ext cx="1446859" cy="192881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67DC90C-9B71-5C92-016D-FBD9E3D9B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123856"/>
              </p:ext>
            </p:extLst>
          </p:nvPr>
        </p:nvGraphicFramePr>
        <p:xfrm>
          <a:off x="1040959" y="1622067"/>
          <a:ext cx="6096000" cy="2236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80107735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99425785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82125472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80010161"/>
                    </a:ext>
                  </a:extLst>
                </a:gridCol>
              </a:tblGrid>
              <a:tr h="745435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Employee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Employer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Total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71938836"/>
                  </a:ext>
                </a:extLst>
              </a:tr>
              <a:tr h="745435">
                <a:tc>
                  <a:txBody>
                    <a:bodyPr/>
                    <a:lstStyle/>
                    <a:p>
                      <a:r>
                        <a:rPr lang="en-GB" sz="1400" dirty="0"/>
                        <a:t>Up to 31/12/23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9.8%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21.6%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31.4%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263605"/>
                  </a:ext>
                </a:extLst>
              </a:tr>
              <a:tr h="745435">
                <a:tc>
                  <a:txBody>
                    <a:bodyPr/>
                    <a:lstStyle/>
                    <a:p>
                      <a:r>
                        <a:rPr lang="en-GB" sz="1400" dirty="0"/>
                        <a:t>From 1/1/24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6.1%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14.5%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20.6%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7493898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62F077-77A1-1F43-4EA7-8122D16C78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223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B73B0-E92A-4B63-8112-1D71AE87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08783"/>
            <a:ext cx="8229600" cy="380667"/>
          </a:xfrm>
        </p:spPr>
        <p:txBody>
          <a:bodyPr/>
          <a:lstStyle/>
          <a:p>
            <a:r>
              <a:rPr lang="en-GB" sz="2000" dirty="0"/>
              <a:t>Total contributions above salary threshold paid into Investment Builder (DC)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3843C-DED4-49CF-A64F-A034C614F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658221"/>
            <a:ext cx="8229600" cy="2613435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9413BF-8D52-401C-B75E-FF56F66350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67DC90C-9B71-5C92-016D-FBD9E3D9B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691219"/>
              </p:ext>
            </p:extLst>
          </p:nvPr>
        </p:nvGraphicFramePr>
        <p:xfrm>
          <a:off x="1040959" y="1622067"/>
          <a:ext cx="6096000" cy="2236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80107735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99425785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82125472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80010161"/>
                    </a:ext>
                  </a:extLst>
                </a:gridCol>
              </a:tblGrid>
              <a:tr h="745435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Employee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Employer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Total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71938836"/>
                  </a:ext>
                </a:extLst>
              </a:tr>
              <a:tr h="745435">
                <a:tc>
                  <a:txBody>
                    <a:bodyPr/>
                    <a:lstStyle/>
                    <a:p>
                      <a:r>
                        <a:rPr lang="en-GB" sz="1400" dirty="0"/>
                        <a:t>Up to 31/12/23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8%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12%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6263605"/>
                  </a:ext>
                </a:extLst>
              </a:tr>
              <a:tr h="745435">
                <a:tc>
                  <a:txBody>
                    <a:bodyPr/>
                    <a:lstStyle/>
                    <a:p>
                      <a:r>
                        <a:rPr lang="en-GB" sz="1400" dirty="0"/>
                        <a:t>From 1/1/24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6.1%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13.9%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7493898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62F077-77A1-1F43-4EA7-8122D16C78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168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B73B0-E92A-4B63-8112-1D71AE870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Benefit Augmentation agreed from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3843C-DED4-49CF-A64F-A034C614F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All scheme members who were active at any time between 1 April 2022 and 31 March 2024 eligible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Additional Defined Benefit pension of £215 p.a. added from April 2024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Associated lump sum of £645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Additional payment of £26 to pensioners in addition to £215 p.a. above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39DE4C-5DAB-4E99-873D-6BF7795C76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9413BF-8D52-401C-B75E-FF56F66350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/>
              <a:t>HR update</a:t>
            </a:r>
          </a:p>
        </p:txBody>
      </p:sp>
    </p:spTree>
    <p:extLst>
      <p:ext uri="{BB962C8B-B14F-4D97-AF65-F5344CB8AC3E}">
        <p14:creationId xmlns:p14="http://schemas.microsoft.com/office/powerpoint/2010/main" val="9671597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heme/theme1.xml><?xml version="1.0" encoding="utf-8"?>
<a:theme xmlns:a="http://schemas.openxmlformats.org/drawingml/2006/main" name="Imperial College London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73E8A8DB8D734EB176C0CCA75EAC07" ma:contentTypeVersion="4" ma:contentTypeDescription="Create a new document." ma:contentTypeScope="" ma:versionID="0ac459a3eb5ceca1d9f2c3f7ede0d4f1">
  <xsd:schema xmlns:xsd="http://www.w3.org/2001/XMLSchema" xmlns:xs="http://www.w3.org/2001/XMLSchema" xmlns:p="http://schemas.microsoft.com/office/2006/metadata/properties" xmlns:ns2="86ad4e1b-f5e6-4324-9cf3-0e48a85d0363" targetNamespace="http://schemas.microsoft.com/office/2006/metadata/properties" ma:root="true" ma:fieldsID="c6957200f6c635dd117b864c0d457b78" ns2:_="">
    <xsd:import namespace="86ad4e1b-f5e6-4324-9cf3-0e48a85d03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ad4e1b-f5e6-4324-9cf3-0e48a85d03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9AA84E-8E53-4B48-B40A-7FDDC86D12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85C2F9-B804-4F40-B812-3E45D52857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ad4e1b-f5e6-4324-9cf3-0e48a85d03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E42CAED-74FB-47FF-BAD7-21B5C038674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2966</TotalTime>
  <Words>549</Words>
  <Application>Microsoft Office PowerPoint</Application>
  <PresentationFormat>On-screen Show (16:9)</PresentationFormat>
  <Paragraphs>115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Imperial College London Theme</vt:lpstr>
      <vt:lpstr>   USS Update  Carey Southward – Head of Pensions &amp; Benefits </vt:lpstr>
      <vt:lpstr>Different types of pension</vt:lpstr>
      <vt:lpstr>USS is a hybrid pension scheme – DB and DC</vt:lpstr>
      <vt:lpstr>How pension builds up - illustration</vt:lpstr>
      <vt:lpstr>Current versus pre-April 2022 DB benefits comparison  </vt:lpstr>
      <vt:lpstr>Total USS contributions after 35:65 split applied to reduction </vt:lpstr>
      <vt:lpstr>Total contributions above salary threshold paid into Investment Builder (DC) </vt:lpstr>
      <vt:lpstr>Benefit Augmentation agreed from 2024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Bolt</dc:creator>
  <cp:lastModifiedBy>Southward, Carey</cp:lastModifiedBy>
  <cp:revision>389</cp:revision>
  <dcterms:created xsi:type="dcterms:W3CDTF">2017-02-16T14:49:58Z</dcterms:created>
  <dcterms:modified xsi:type="dcterms:W3CDTF">2024-02-20T10:56:11Z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0x0101006473E8A8DB8D734EB176C0CCA75EAC07</vt:lpwstr>
  </property>
</Properties>
</file>