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43"/>
  </p:notesMasterIdLst>
  <p:handoutMasterIdLst>
    <p:handoutMasterId r:id="rId44"/>
  </p:handoutMasterIdLst>
  <p:sldIdLst>
    <p:sldId id="256" r:id="rId5"/>
    <p:sldId id="260" r:id="rId6"/>
    <p:sldId id="289" r:id="rId7"/>
    <p:sldId id="291" r:id="rId8"/>
    <p:sldId id="292" r:id="rId9"/>
    <p:sldId id="290" r:id="rId10"/>
    <p:sldId id="261" r:id="rId11"/>
    <p:sldId id="302" r:id="rId12"/>
    <p:sldId id="303" r:id="rId13"/>
    <p:sldId id="294" r:id="rId14"/>
    <p:sldId id="293" r:id="rId15"/>
    <p:sldId id="296" r:id="rId16"/>
    <p:sldId id="297" r:id="rId17"/>
    <p:sldId id="310" r:id="rId18"/>
    <p:sldId id="312" r:id="rId19"/>
    <p:sldId id="311" r:id="rId20"/>
    <p:sldId id="313" r:id="rId21"/>
    <p:sldId id="314" r:id="rId22"/>
    <p:sldId id="315" r:id="rId23"/>
    <p:sldId id="326" r:id="rId24"/>
    <p:sldId id="316" r:id="rId25"/>
    <p:sldId id="298" r:id="rId26"/>
    <p:sldId id="317" r:id="rId27"/>
    <p:sldId id="299" r:id="rId28"/>
    <p:sldId id="307" r:id="rId29"/>
    <p:sldId id="319" r:id="rId30"/>
    <p:sldId id="308" r:id="rId31"/>
    <p:sldId id="301" r:id="rId32"/>
    <p:sldId id="318" r:id="rId33"/>
    <p:sldId id="320" r:id="rId34"/>
    <p:sldId id="321" r:id="rId35"/>
    <p:sldId id="322" r:id="rId36"/>
    <p:sldId id="323" r:id="rId37"/>
    <p:sldId id="305" r:id="rId38"/>
    <p:sldId id="304" r:id="rId39"/>
    <p:sldId id="306" r:id="rId40"/>
    <p:sldId id="324" r:id="rId41"/>
    <p:sldId id="325" r:id="rId42"/>
  </p:sldIdLst>
  <p:sldSz cx="9144000" cy="5143500" type="screen16x9"/>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E74"/>
    <a:srgbClr val="9D9D9D"/>
    <a:srgbClr val="680BC5"/>
    <a:srgbClr val="0085CA"/>
    <a:srgbClr val="0025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6636AD-9875-4943-9C8B-2385D4DFEC3E}" v="5" dt="2018-06-18T15:08:15.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102" y="84"/>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109" d="100"/>
          <a:sy n="109" d="100"/>
        </p:scale>
        <p:origin x="-2536" y="-96"/>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712"/>
          </a:xfrm>
          <a:prstGeom prst="rect">
            <a:avLst/>
          </a:prstGeom>
        </p:spPr>
        <p:txBody>
          <a:bodyPr vert="horz" lIns="91440" tIns="45720" rIns="91440" bIns="45720" rtlCol="0"/>
          <a:lstStyle>
            <a:lvl1pPr algn="l">
              <a:defRPr sz="1200"/>
            </a:lvl1pPr>
          </a:lstStyle>
          <a:p>
            <a:r>
              <a:rPr lang="en-US" b="1" dirty="0">
                <a:solidFill>
                  <a:srgbClr val="003E74"/>
                </a:solidFill>
              </a:rPr>
              <a:t>Name of presentation</a:t>
            </a:r>
          </a:p>
        </p:txBody>
      </p:sp>
      <p:sp>
        <p:nvSpPr>
          <p:cNvPr id="3" name="Date Placeholder 2"/>
          <p:cNvSpPr>
            <a:spLocks noGrp="1"/>
          </p:cNvSpPr>
          <p:nvPr>
            <p:ph type="dt" sz="quarter" idx="1"/>
          </p:nvPr>
        </p:nvSpPr>
        <p:spPr>
          <a:xfrm>
            <a:off x="3850443" y="1"/>
            <a:ext cx="2945659" cy="493712"/>
          </a:xfrm>
          <a:prstGeom prst="rect">
            <a:avLst/>
          </a:prstGeom>
        </p:spPr>
        <p:txBody>
          <a:bodyPr vert="horz" lIns="91440" tIns="45720" rIns="91440" bIns="45720" rtlCol="0"/>
          <a:lstStyle>
            <a:lvl1pPr algn="r">
              <a:defRPr sz="1200"/>
            </a:lvl1pPr>
          </a:lstStyle>
          <a:p>
            <a:fld id="{F55D0118-FA75-45D0-838D-F84B7872A06C}" type="datetime3">
              <a:rPr lang="en-GB" smtClean="0">
                <a:solidFill>
                  <a:srgbClr val="003E74"/>
                </a:solidFill>
              </a:rPr>
              <a:t>19 June, 2018</a:t>
            </a:fld>
            <a:endParaRPr lang="en-US" dirty="0">
              <a:solidFill>
                <a:srgbClr val="003E74"/>
              </a:solidFill>
            </a:endParaRPr>
          </a:p>
        </p:txBody>
      </p:sp>
    </p:spTree>
    <p:extLst>
      <p:ext uri="{BB962C8B-B14F-4D97-AF65-F5344CB8AC3E}">
        <p14:creationId xmlns:p14="http://schemas.microsoft.com/office/powerpoint/2010/main" val="330694903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712"/>
          </a:xfrm>
          <a:prstGeom prst="rect">
            <a:avLst/>
          </a:prstGeom>
        </p:spPr>
        <p:txBody>
          <a:bodyPr vert="horz" lIns="91440" tIns="45720" rIns="91440" bIns="45720" rtlCol="0"/>
          <a:lstStyle>
            <a:lvl1pPr algn="l">
              <a:defRPr sz="1200" b="1">
                <a:solidFill>
                  <a:srgbClr val="003E74"/>
                </a:solidFill>
              </a:defRPr>
            </a:lvl1pPr>
          </a:lstStyle>
          <a:p>
            <a:r>
              <a:rPr lang="en-US" dirty="0"/>
              <a:t>Name of presentation</a:t>
            </a:r>
          </a:p>
        </p:txBody>
      </p:sp>
      <p:sp>
        <p:nvSpPr>
          <p:cNvPr id="3" name="Date Placeholder 2"/>
          <p:cNvSpPr>
            <a:spLocks noGrp="1"/>
          </p:cNvSpPr>
          <p:nvPr>
            <p:ph type="dt" idx="1"/>
          </p:nvPr>
        </p:nvSpPr>
        <p:spPr>
          <a:xfrm>
            <a:off x="3850443" y="1"/>
            <a:ext cx="2945659" cy="493712"/>
          </a:xfrm>
          <a:prstGeom prst="rect">
            <a:avLst/>
          </a:prstGeom>
        </p:spPr>
        <p:txBody>
          <a:bodyPr vert="horz" lIns="91440" tIns="45720" rIns="91440" bIns="45720" rtlCol="0"/>
          <a:lstStyle>
            <a:lvl1pPr algn="r">
              <a:defRPr sz="1200">
                <a:solidFill>
                  <a:srgbClr val="003E74"/>
                </a:solidFill>
              </a:defRPr>
            </a:lvl1pPr>
          </a:lstStyle>
          <a:p>
            <a:fld id="{4E3DE596-5576-4FAD-89A8-5E44BEAA5611}" type="datetime3">
              <a:rPr lang="en-GB" smtClean="0"/>
              <a:t>19 June, 2018</a:t>
            </a:fld>
            <a:endParaRPr lang="en-US" dirty="0"/>
          </a:p>
        </p:txBody>
      </p:sp>
      <p:sp>
        <p:nvSpPr>
          <p:cNvPr id="4" name="Slide Image Placehold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133265648"/>
      </p:ext>
    </p:extLst>
  </p:cSld>
  <p:clrMap bg1="lt1" tx1="dk1" bg2="lt2" tx2="dk2" accent1="accent1" accent2="accent2" accent3="accent3" accent4="accent4" accent5="accent5" accent6="accent6" hlink="hlink" folHlink="folHlink"/>
  <p:hf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957124"/>
            <a:ext cx="6400800" cy="453385"/>
          </a:xfrm>
        </p:spPr>
        <p:txBody>
          <a:bodyPr/>
          <a:lstStyle>
            <a:lvl1pPr marL="0" indent="0" algn="l">
              <a:buNone/>
              <a:defRPr sz="24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3" name="Title 12"/>
          <p:cNvSpPr>
            <a:spLocks noGrp="1"/>
          </p:cNvSpPr>
          <p:nvPr>
            <p:ph type="title"/>
          </p:nvPr>
        </p:nvSpPr>
        <p:spPr>
          <a:xfrm>
            <a:off x="457200" y="1572517"/>
            <a:ext cx="8229600" cy="857250"/>
          </a:xfrm>
        </p:spPr>
        <p:txBody>
          <a:bodyPr/>
          <a:lstStyle>
            <a:lvl1pPr algn="l">
              <a:defRPr sz="4000" b="0">
                <a:solidFill>
                  <a:srgbClr val="003E74"/>
                </a:solidFill>
              </a:defRPr>
            </a:lvl1pPr>
          </a:lstStyle>
          <a:p>
            <a:r>
              <a:rPr lang="en-GB" dirty="0"/>
              <a:t>Click to edit Master title style</a:t>
            </a:r>
            <a:endParaRPr lang="en-US" dirty="0"/>
          </a:p>
        </p:txBody>
      </p:sp>
      <p:sp>
        <p:nvSpPr>
          <p:cNvPr id="10" name="Text Placeholder 9"/>
          <p:cNvSpPr>
            <a:spLocks noGrp="1"/>
          </p:cNvSpPr>
          <p:nvPr>
            <p:ph type="body" sz="quarter" idx="11" hasCustomPrompt="1"/>
          </p:nvPr>
        </p:nvSpPr>
        <p:spPr>
          <a:xfrm>
            <a:off x="457200" y="3955186"/>
            <a:ext cx="6400800" cy="254858"/>
          </a:xfrm>
        </p:spPr>
        <p:txBody>
          <a:bodyPr/>
          <a:lstStyle>
            <a:lvl1pPr marL="0" indent="0" algn="l">
              <a:buNone/>
              <a:defRPr sz="1200" baseline="0">
                <a:solidFill>
                  <a:srgbClr val="9D9D9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to edit author name</a:t>
            </a:r>
            <a:endParaRPr lang="en-US" dirty="0"/>
          </a:p>
        </p:txBody>
      </p:sp>
      <p:sp>
        <p:nvSpPr>
          <p:cNvPr id="9" name="Text Placeholder 7"/>
          <p:cNvSpPr>
            <a:spLocks noGrp="1"/>
          </p:cNvSpPr>
          <p:nvPr>
            <p:ph type="body" sz="quarter" idx="10" hasCustomPrompt="1"/>
          </p:nvPr>
        </p:nvSpPr>
        <p:spPr>
          <a:xfrm>
            <a:off x="6553925" y="497144"/>
            <a:ext cx="2132875" cy="234218"/>
          </a:xfrm>
        </p:spPr>
        <p:txBody>
          <a:bodyPr/>
          <a:lstStyle>
            <a:lvl1pPr marL="0" indent="0" algn="r">
              <a:buNone/>
              <a:defRPr sz="10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1" name="Text Placeholder 3"/>
          <p:cNvSpPr>
            <a:spLocks noGrp="1"/>
          </p:cNvSpPr>
          <p:nvPr>
            <p:ph type="body" sz="quarter" idx="12" hasCustomPrompt="1"/>
          </p:nvPr>
        </p:nvSpPr>
        <p:spPr>
          <a:xfrm>
            <a:off x="7239941" y="738262"/>
            <a:ext cx="1446859" cy="192881"/>
          </a:xfrm>
        </p:spPr>
        <p:txBody>
          <a:bodyPr/>
          <a:lstStyle>
            <a:lvl1pPr marL="0" indent="0" algn="r">
              <a:buNone/>
              <a:defRPr sz="1000">
                <a:solidFill>
                  <a:srgbClr val="003E74"/>
                </a:solidFill>
              </a:defRPr>
            </a:lvl1pPr>
          </a:lstStyle>
          <a:p>
            <a:pPr lvl="0"/>
            <a:r>
              <a:rPr lang="en-US" dirty="0"/>
              <a:t>Click to add the date</a:t>
            </a:r>
          </a:p>
        </p:txBody>
      </p:sp>
      <p:sp>
        <p:nvSpPr>
          <p:cNvPr id="2" name="Footer Placeholder 1">
            <a:extLst>
              <a:ext uri="{FF2B5EF4-FFF2-40B4-BE49-F238E27FC236}">
                <a16:creationId xmlns:a16="http://schemas.microsoft.com/office/drawing/2014/main" id="{B5B4B87B-2477-4456-9ECC-7FFC7DFA0454}"/>
              </a:ext>
            </a:extLst>
          </p:cNvPr>
          <p:cNvSpPr>
            <a:spLocks noGrp="1"/>
          </p:cNvSpPr>
          <p:nvPr>
            <p:ph type="ftr" sz="quarter" idx="13"/>
          </p:nvPr>
        </p:nvSpPr>
        <p:spPr/>
        <p:txBody>
          <a:bodyPr/>
          <a:lstStyle/>
          <a:p>
            <a:endParaRPr lang="en-GB"/>
          </a:p>
        </p:txBody>
      </p:sp>
      <p:sp>
        <p:nvSpPr>
          <p:cNvPr id="4" name="Slide Number Placeholder 3">
            <a:extLst>
              <a:ext uri="{FF2B5EF4-FFF2-40B4-BE49-F238E27FC236}">
                <a16:creationId xmlns:a16="http://schemas.microsoft.com/office/drawing/2014/main" id="{9BDEF9A9-273A-477D-A83B-CECF1F4AE73C}"/>
              </a:ext>
            </a:extLst>
          </p:cNvPr>
          <p:cNvSpPr>
            <a:spLocks noGrp="1"/>
          </p:cNvSpPr>
          <p:nvPr>
            <p:ph type="sldNum" sz="quarter" idx="14"/>
          </p:nvPr>
        </p:nvSpPr>
        <p:spPr/>
        <p:txBody>
          <a:bodyPr/>
          <a:lstStyle/>
          <a:p>
            <a:fld id="{0AEC740E-2424-4649-AEBE-6002C781A6F3}" type="slidenum">
              <a:rPr lang="en-GB" smtClean="0"/>
              <a:t>‹#›</a:t>
            </a:fld>
            <a:endParaRPr lang="en-GB"/>
          </a:p>
        </p:txBody>
      </p:sp>
    </p:spTree>
    <p:extLst>
      <p:ext uri="{BB962C8B-B14F-4D97-AF65-F5344CB8AC3E}">
        <p14:creationId xmlns:p14="http://schemas.microsoft.com/office/powerpoint/2010/main" val="3718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082581"/>
            <a:ext cx="3711608" cy="718386"/>
          </a:xfrm>
        </p:spPr>
        <p:txBody>
          <a:bodyPr/>
          <a:lstStyle>
            <a:lvl1pPr marL="0" indent="0" algn="l">
              <a:buNone/>
              <a:defRPr sz="24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Title 12"/>
          <p:cNvSpPr>
            <a:spLocks noGrp="1"/>
          </p:cNvSpPr>
          <p:nvPr>
            <p:ph type="title"/>
          </p:nvPr>
        </p:nvSpPr>
        <p:spPr>
          <a:xfrm>
            <a:off x="457200" y="1159487"/>
            <a:ext cx="3711608" cy="1615001"/>
          </a:xfrm>
        </p:spPr>
        <p:txBody>
          <a:bodyPr/>
          <a:lstStyle>
            <a:lvl1pPr>
              <a:defRPr sz="4000" b="0">
                <a:solidFill>
                  <a:srgbClr val="003E74"/>
                </a:solidFill>
              </a:defRPr>
            </a:lvl1pPr>
          </a:lstStyle>
          <a:p>
            <a:r>
              <a:rPr lang="en-GB" dirty="0"/>
              <a:t>Click to edit Master title style</a:t>
            </a:r>
            <a:endParaRPr lang="en-US" dirty="0"/>
          </a:p>
        </p:txBody>
      </p:sp>
      <p:sp>
        <p:nvSpPr>
          <p:cNvPr id="5" name="Text Placeholder 9"/>
          <p:cNvSpPr>
            <a:spLocks noGrp="1"/>
          </p:cNvSpPr>
          <p:nvPr>
            <p:ph type="body" sz="quarter" idx="11" hasCustomPrompt="1"/>
          </p:nvPr>
        </p:nvSpPr>
        <p:spPr>
          <a:xfrm>
            <a:off x="457200" y="4118513"/>
            <a:ext cx="3601176" cy="254858"/>
          </a:xfrm>
        </p:spPr>
        <p:txBody>
          <a:bodyPr/>
          <a:lstStyle>
            <a:lvl1pPr marL="0" indent="0" algn="l">
              <a:buNone/>
              <a:defRPr sz="1200" baseline="0">
                <a:solidFill>
                  <a:srgbClr val="9D9D9D"/>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dirty="0"/>
              <a:t>Click to edit author name</a:t>
            </a:r>
            <a:endParaRPr lang="en-US" dirty="0"/>
          </a:p>
        </p:txBody>
      </p:sp>
      <p:sp>
        <p:nvSpPr>
          <p:cNvPr id="7" name="Picture Placeholder 6"/>
          <p:cNvSpPr>
            <a:spLocks noGrp="1"/>
          </p:cNvSpPr>
          <p:nvPr>
            <p:ph type="pic" sz="quarter" idx="12"/>
          </p:nvPr>
        </p:nvSpPr>
        <p:spPr>
          <a:xfrm>
            <a:off x="4756151" y="1159669"/>
            <a:ext cx="3930650" cy="3213702"/>
          </a:xfrm>
        </p:spPr>
        <p:txBody>
          <a:bodyPr/>
          <a:lstStyle>
            <a:lvl1pPr>
              <a:buClr>
                <a:srgbClr val="0085CA"/>
              </a:buClr>
              <a:defRPr/>
            </a:lvl1pPr>
          </a:lstStyle>
          <a:p>
            <a:endParaRPr lang="en-US" dirty="0"/>
          </a:p>
        </p:txBody>
      </p:sp>
      <p:sp>
        <p:nvSpPr>
          <p:cNvPr id="11" name="Text Placeholder 7"/>
          <p:cNvSpPr>
            <a:spLocks noGrp="1"/>
          </p:cNvSpPr>
          <p:nvPr>
            <p:ph type="body" sz="quarter" idx="10" hasCustomPrompt="1"/>
          </p:nvPr>
        </p:nvSpPr>
        <p:spPr>
          <a:xfrm>
            <a:off x="6553925" y="497144"/>
            <a:ext cx="2132875" cy="234218"/>
          </a:xfrm>
        </p:spPr>
        <p:txBody>
          <a:bodyPr/>
          <a:lstStyle>
            <a:lvl1pPr marL="0" indent="0" algn="r">
              <a:buNone/>
              <a:defRPr sz="10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2" name="Text Placeholder 3"/>
          <p:cNvSpPr>
            <a:spLocks noGrp="1"/>
          </p:cNvSpPr>
          <p:nvPr>
            <p:ph type="body" sz="quarter" idx="13" hasCustomPrompt="1"/>
          </p:nvPr>
        </p:nvSpPr>
        <p:spPr>
          <a:xfrm>
            <a:off x="7239941" y="738262"/>
            <a:ext cx="1446859" cy="192881"/>
          </a:xfrm>
        </p:spPr>
        <p:txBody>
          <a:bodyPr/>
          <a:lstStyle>
            <a:lvl1pPr marL="0" indent="0" algn="r">
              <a:buNone/>
              <a:defRPr sz="1000">
                <a:solidFill>
                  <a:srgbClr val="003E74"/>
                </a:solidFill>
              </a:defRPr>
            </a:lvl1pPr>
          </a:lstStyle>
          <a:p>
            <a:pPr lvl="0"/>
            <a:r>
              <a:rPr lang="en-US" dirty="0"/>
              <a:t>Click to add the date</a:t>
            </a:r>
          </a:p>
        </p:txBody>
      </p:sp>
      <p:sp>
        <p:nvSpPr>
          <p:cNvPr id="2" name="Footer Placeholder 1">
            <a:extLst>
              <a:ext uri="{FF2B5EF4-FFF2-40B4-BE49-F238E27FC236}">
                <a16:creationId xmlns:a16="http://schemas.microsoft.com/office/drawing/2014/main" id="{E8E7FFFC-1F4C-4474-84FB-002A68C7FEF1}"/>
              </a:ext>
            </a:extLst>
          </p:cNvPr>
          <p:cNvSpPr>
            <a:spLocks noGrp="1"/>
          </p:cNvSpPr>
          <p:nvPr>
            <p:ph type="ftr" sz="quarter" idx="14"/>
          </p:nvPr>
        </p:nvSpPr>
        <p:spPr/>
        <p:txBody>
          <a:bodyPr/>
          <a:lstStyle/>
          <a:p>
            <a:endParaRPr lang="en-GB"/>
          </a:p>
        </p:txBody>
      </p:sp>
      <p:sp>
        <p:nvSpPr>
          <p:cNvPr id="6" name="Slide Number Placeholder 5">
            <a:extLst>
              <a:ext uri="{FF2B5EF4-FFF2-40B4-BE49-F238E27FC236}">
                <a16:creationId xmlns:a16="http://schemas.microsoft.com/office/drawing/2014/main" id="{40CA568D-4C63-4DAF-BDF8-D593F8D9B9D3}"/>
              </a:ext>
            </a:extLst>
          </p:cNvPr>
          <p:cNvSpPr>
            <a:spLocks noGrp="1"/>
          </p:cNvSpPr>
          <p:nvPr>
            <p:ph type="sldNum" sz="quarter" idx="15"/>
          </p:nvPr>
        </p:nvSpPr>
        <p:spPr/>
        <p:txBody>
          <a:bodyPr/>
          <a:lstStyle/>
          <a:p>
            <a:fld id="{0AEC740E-2424-4649-AEBE-6002C781A6F3}" type="slidenum">
              <a:rPr lang="en-GB" smtClean="0"/>
              <a:t>‹#›</a:t>
            </a:fld>
            <a:endParaRPr lang="en-GB"/>
          </a:p>
        </p:txBody>
      </p:sp>
    </p:spTree>
    <p:extLst>
      <p:ext uri="{BB962C8B-B14F-4D97-AF65-F5344CB8AC3E}">
        <p14:creationId xmlns:p14="http://schemas.microsoft.com/office/powerpoint/2010/main" val="137203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GB" dirty="0"/>
              <a:t>Click to edit Master title style</a:t>
            </a:r>
            <a:endParaRPr lang="en-US" dirty="0"/>
          </a:p>
        </p:txBody>
      </p:sp>
      <p:sp>
        <p:nvSpPr>
          <p:cNvPr id="3" name="Content Placeholder 2"/>
          <p:cNvSpPr>
            <a:spLocks noGrp="1"/>
          </p:cNvSpPr>
          <p:nvPr>
            <p:ph idx="1"/>
          </p:nvPr>
        </p:nvSpPr>
        <p:spPr>
          <a:xfrm>
            <a:off x="457200" y="1759936"/>
            <a:ext cx="8229600" cy="2613435"/>
          </a:xfrm>
        </p:spPr>
        <p:txBody>
          <a:bodyPr/>
          <a:lstStyle>
            <a:lvl1pPr>
              <a:buClr>
                <a:srgbClr val="0085CA"/>
              </a:buClr>
              <a:defRPr/>
            </a:lvl1pPr>
            <a:lvl2pPr>
              <a:buClr>
                <a:srgbClr val="0085CA"/>
              </a:buClr>
              <a:defRPr/>
            </a:lvl2pPr>
            <a:lvl3pPr>
              <a:buClr>
                <a:srgbClr val="0085CA"/>
              </a:buClr>
              <a:defRPr sz="1200"/>
            </a:lvl3pPr>
            <a:lvl4pPr>
              <a:buClr>
                <a:srgbClr val="0085CA"/>
              </a:buClr>
              <a:defRPr sz="1200"/>
            </a:lvl4pPr>
            <a:lvl5pPr>
              <a:buClr>
                <a:srgbClr val="0085CA"/>
              </a:buClr>
              <a:defRPr sz="1200">
                <a:latin typeface="+mn-lt"/>
              </a:defRPr>
            </a:lvl5pPr>
            <a:lvl6pPr marL="2286000" indent="0">
              <a:buNone/>
              <a:defRPr sz="1400" baseline="0">
                <a:latin typeface="+mn-lt"/>
              </a:defRPr>
            </a:lvl6pPr>
            <a:lvl7pPr>
              <a:defRPr/>
            </a:lvl7pPr>
            <a:lvl8pPr>
              <a:defRPr/>
            </a:lvl8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ext Placeholder 7"/>
          <p:cNvSpPr>
            <a:spLocks noGrp="1"/>
          </p:cNvSpPr>
          <p:nvPr>
            <p:ph type="body" sz="quarter" idx="10" hasCustomPrompt="1"/>
          </p:nvPr>
        </p:nvSpPr>
        <p:spPr>
          <a:xfrm>
            <a:off x="6553925" y="497144"/>
            <a:ext cx="2132875" cy="234218"/>
          </a:xfrm>
        </p:spPr>
        <p:txBody>
          <a:bodyPr/>
          <a:lstStyle>
            <a:lvl1pPr marL="0" indent="0" algn="r">
              <a:buNone/>
              <a:defRPr sz="10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9" name="Text Placeholder 3"/>
          <p:cNvSpPr>
            <a:spLocks noGrp="1"/>
          </p:cNvSpPr>
          <p:nvPr>
            <p:ph type="body" sz="quarter" idx="12" hasCustomPrompt="1"/>
          </p:nvPr>
        </p:nvSpPr>
        <p:spPr>
          <a:xfrm>
            <a:off x="7239941" y="738262"/>
            <a:ext cx="1446859" cy="192881"/>
          </a:xfrm>
        </p:spPr>
        <p:txBody>
          <a:bodyPr/>
          <a:lstStyle>
            <a:lvl1pPr marL="0" indent="0" algn="r">
              <a:buNone/>
              <a:defRPr sz="10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1569259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10" name="Content Placeholder 2"/>
          <p:cNvSpPr>
            <a:spLocks noGrp="1"/>
          </p:cNvSpPr>
          <p:nvPr>
            <p:ph idx="11"/>
          </p:nvPr>
        </p:nvSpPr>
        <p:spPr>
          <a:xfrm>
            <a:off x="457200" y="1759936"/>
            <a:ext cx="3950877" cy="2613435"/>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p:txBody>
          <a:bodyPr/>
          <a:lstStyle>
            <a:lvl1pPr>
              <a:defRPr sz="2400"/>
            </a:lvl1pPr>
          </a:lstStyle>
          <a:p>
            <a:r>
              <a:rPr lang="en-GB" dirty="0"/>
              <a:t>Click to edit Master title style</a:t>
            </a:r>
            <a:endParaRPr lang="en-US" dirty="0"/>
          </a:p>
        </p:txBody>
      </p:sp>
      <p:sp>
        <p:nvSpPr>
          <p:cNvPr id="12" name="Content Placeholder 2"/>
          <p:cNvSpPr>
            <a:spLocks noGrp="1"/>
          </p:cNvSpPr>
          <p:nvPr>
            <p:ph idx="12"/>
          </p:nvPr>
        </p:nvSpPr>
        <p:spPr>
          <a:xfrm>
            <a:off x="4735923" y="1759936"/>
            <a:ext cx="3950878" cy="2613435"/>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7"/>
          <p:cNvSpPr>
            <a:spLocks noGrp="1"/>
          </p:cNvSpPr>
          <p:nvPr>
            <p:ph type="body" sz="quarter" idx="10" hasCustomPrompt="1"/>
          </p:nvPr>
        </p:nvSpPr>
        <p:spPr>
          <a:xfrm>
            <a:off x="6553925" y="497144"/>
            <a:ext cx="2132875" cy="234218"/>
          </a:xfrm>
        </p:spPr>
        <p:txBody>
          <a:bodyPr/>
          <a:lstStyle>
            <a:lvl1pPr marL="0" indent="0" algn="r">
              <a:buNone/>
              <a:defRPr sz="10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4" name="Text Placeholder 3"/>
          <p:cNvSpPr>
            <a:spLocks noGrp="1"/>
          </p:cNvSpPr>
          <p:nvPr>
            <p:ph type="body" sz="quarter" idx="13" hasCustomPrompt="1"/>
          </p:nvPr>
        </p:nvSpPr>
        <p:spPr>
          <a:xfrm>
            <a:off x="7239941" y="738262"/>
            <a:ext cx="1446859" cy="192881"/>
          </a:xfrm>
        </p:spPr>
        <p:txBody>
          <a:bodyPr/>
          <a:lstStyle>
            <a:lvl1pPr marL="0" indent="0" algn="r">
              <a:buNone/>
              <a:defRPr sz="10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262275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quote)">
    <p:spTree>
      <p:nvGrpSpPr>
        <p:cNvPr id="1" name=""/>
        <p:cNvGrpSpPr/>
        <p:nvPr/>
      </p:nvGrpSpPr>
      <p:grpSpPr>
        <a:xfrm>
          <a:off x="0" y="0"/>
          <a:ext cx="0" cy="0"/>
          <a:chOff x="0" y="0"/>
          <a:chExt cx="0" cy="0"/>
        </a:xfrm>
      </p:grpSpPr>
      <p:sp>
        <p:nvSpPr>
          <p:cNvPr id="3" name="Content Placeholder 2"/>
          <p:cNvSpPr>
            <a:spLocks noGrp="1"/>
          </p:cNvSpPr>
          <p:nvPr>
            <p:ph idx="11"/>
          </p:nvPr>
        </p:nvSpPr>
        <p:spPr>
          <a:xfrm>
            <a:off x="457200" y="1759936"/>
            <a:ext cx="3950877" cy="2613435"/>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1"/>
          <p:cNvSpPr>
            <a:spLocks noGrp="1"/>
          </p:cNvSpPr>
          <p:nvPr>
            <p:ph type="title"/>
          </p:nvPr>
        </p:nvSpPr>
        <p:spPr>
          <a:xfrm>
            <a:off x="457200" y="1115931"/>
            <a:ext cx="8229600" cy="380667"/>
          </a:xfrm>
        </p:spPr>
        <p:txBody>
          <a:bodyPr/>
          <a:lstStyle>
            <a:lvl1pPr>
              <a:defRPr sz="2400"/>
            </a:lvl1pPr>
          </a:lstStyle>
          <a:p>
            <a:r>
              <a:rPr lang="en-GB" dirty="0"/>
              <a:t>Click to edit Master title style</a:t>
            </a:r>
            <a:endParaRPr lang="en-US" dirty="0"/>
          </a:p>
        </p:txBody>
      </p:sp>
      <p:sp>
        <p:nvSpPr>
          <p:cNvPr id="6" name="Content Placeholder 2"/>
          <p:cNvSpPr>
            <a:spLocks noGrp="1"/>
          </p:cNvSpPr>
          <p:nvPr>
            <p:ph idx="12" hasCustomPrompt="1"/>
          </p:nvPr>
        </p:nvSpPr>
        <p:spPr>
          <a:xfrm>
            <a:off x="4735923" y="1759936"/>
            <a:ext cx="3950878" cy="1948997"/>
          </a:xfrm>
        </p:spPr>
        <p:txBody>
          <a:bodyPr/>
          <a:lstStyle>
            <a:lvl1pPr marL="0" indent="0">
              <a:buClr>
                <a:srgbClr val="0085CA"/>
              </a:buClr>
              <a:buNone/>
              <a:defRPr sz="2800" b="0" i="1" baseline="0">
                <a:solidFill>
                  <a:srgbClr val="003E74"/>
                </a:solidFill>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dirty="0"/>
              <a:t>“Click to add a quote”</a:t>
            </a:r>
            <a:endParaRPr lang="en-US" dirty="0"/>
          </a:p>
        </p:txBody>
      </p:sp>
      <p:sp>
        <p:nvSpPr>
          <p:cNvPr id="8" name="Text Placeholder 12"/>
          <p:cNvSpPr>
            <a:spLocks noGrp="1"/>
          </p:cNvSpPr>
          <p:nvPr>
            <p:ph type="body" sz="quarter" idx="14" hasCustomPrompt="1"/>
          </p:nvPr>
        </p:nvSpPr>
        <p:spPr>
          <a:xfrm>
            <a:off x="4735514" y="3890251"/>
            <a:ext cx="3951287" cy="483120"/>
          </a:xfrm>
        </p:spPr>
        <p:txBody>
          <a:bodyPr/>
          <a:lstStyle>
            <a:lvl1pPr marL="0" marR="0" indent="0" algn="l" defTabSz="457200" rtl="0" eaLnBrk="1" fontAlgn="auto" latinLnBrk="0" hangingPunct="1">
              <a:lnSpc>
                <a:spcPct val="100000"/>
              </a:lnSpc>
              <a:spcBef>
                <a:spcPct val="20000"/>
              </a:spcBef>
              <a:spcAft>
                <a:spcPts val="0"/>
              </a:spcAft>
              <a:buClr>
                <a:srgbClr val="0085CA"/>
              </a:buClr>
              <a:buSzTx/>
              <a:buFont typeface="Arial"/>
              <a:buNone/>
              <a:tabLst/>
              <a:defRPr sz="1200" baseline="0">
                <a:solidFill>
                  <a:srgbClr val="0085CA"/>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
                <a:srgbClr val="0085CA"/>
              </a:buClr>
              <a:buSzTx/>
              <a:buFont typeface="Arial"/>
              <a:buNone/>
              <a:tabLst/>
              <a:defRPr/>
            </a:pPr>
            <a:r>
              <a:rPr lang="en-GB" dirty="0"/>
              <a:t>Click to add quote attribution</a:t>
            </a:r>
            <a:endParaRPr lang="en-US" dirty="0"/>
          </a:p>
        </p:txBody>
      </p:sp>
      <p:sp>
        <p:nvSpPr>
          <p:cNvPr id="10" name="Text Placeholder 7"/>
          <p:cNvSpPr>
            <a:spLocks noGrp="1"/>
          </p:cNvSpPr>
          <p:nvPr>
            <p:ph type="body" sz="quarter" idx="10" hasCustomPrompt="1"/>
          </p:nvPr>
        </p:nvSpPr>
        <p:spPr>
          <a:xfrm>
            <a:off x="6553925" y="497144"/>
            <a:ext cx="2132875" cy="234218"/>
          </a:xfrm>
        </p:spPr>
        <p:txBody>
          <a:bodyPr/>
          <a:lstStyle>
            <a:lvl1pPr marL="0" indent="0" algn="r">
              <a:buNone/>
              <a:defRPr sz="10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1" name="Text Placeholder 3"/>
          <p:cNvSpPr>
            <a:spLocks noGrp="1"/>
          </p:cNvSpPr>
          <p:nvPr>
            <p:ph type="body" sz="quarter" idx="15" hasCustomPrompt="1"/>
          </p:nvPr>
        </p:nvSpPr>
        <p:spPr>
          <a:xfrm>
            <a:off x="7239941" y="738262"/>
            <a:ext cx="1446859" cy="192881"/>
          </a:xfrm>
        </p:spPr>
        <p:txBody>
          <a:bodyPr/>
          <a:lstStyle>
            <a:lvl1pPr marL="0" indent="0" algn="r">
              <a:buNone/>
              <a:defRPr sz="10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3128024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two columns with image)">
    <p:spTree>
      <p:nvGrpSpPr>
        <p:cNvPr id="1" name=""/>
        <p:cNvGrpSpPr/>
        <p:nvPr/>
      </p:nvGrpSpPr>
      <p:grpSpPr>
        <a:xfrm>
          <a:off x="0" y="0"/>
          <a:ext cx="0" cy="0"/>
          <a:chOff x="0" y="0"/>
          <a:chExt cx="0" cy="0"/>
        </a:xfrm>
      </p:grpSpPr>
      <p:sp>
        <p:nvSpPr>
          <p:cNvPr id="3" name="Content Placeholder 2"/>
          <p:cNvSpPr>
            <a:spLocks noGrp="1"/>
          </p:cNvSpPr>
          <p:nvPr>
            <p:ph idx="11"/>
          </p:nvPr>
        </p:nvSpPr>
        <p:spPr>
          <a:xfrm>
            <a:off x="457200" y="1759936"/>
            <a:ext cx="3950877" cy="2613435"/>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itle 1"/>
          <p:cNvSpPr>
            <a:spLocks noGrp="1"/>
          </p:cNvSpPr>
          <p:nvPr>
            <p:ph type="title"/>
          </p:nvPr>
        </p:nvSpPr>
        <p:spPr>
          <a:xfrm>
            <a:off x="457200" y="1115931"/>
            <a:ext cx="8229600" cy="380667"/>
          </a:xfrm>
        </p:spPr>
        <p:txBody>
          <a:bodyPr/>
          <a:lstStyle>
            <a:lvl1pPr>
              <a:defRPr sz="2400"/>
            </a:lvl1pPr>
          </a:lstStyle>
          <a:p>
            <a:r>
              <a:rPr lang="en-GB" dirty="0"/>
              <a:t>Click to edit Master title style</a:t>
            </a:r>
            <a:endParaRPr lang="en-US" dirty="0"/>
          </a:p>
        </p:txBody>
      </p:sp>
      <p:sp>
        <p:nvSpPr>
          <p:cNvPr id="9" name="Picture Placeholder 8"/>
          <p:cNvSpPr>
            <a:spLocks noGrp="1"/>
          </p:cNvSpPr>
          <p:nvPr>
            <p:ph type="pic" sz="quarter" idx="13"/>
          </p:nvPr>
        </p:nvSpPr>
        <p:spPr>
          <a:xfrm>
            <a:off x="4735514" y="1759937"/>
            <a:ext cx="3951287" cy="1976608"/>
          </a:xfrm>
        </p:spPr>
        <p:txBody>
          <a:bodyPr/>
          <a:lstStyle>
            <a:lvl1pPr>
              <a:buClr>
                <a:srgbClr val="0085CA"/>
              </a:buClr>
              <a:defRPr/>
            </a:lvl1pPr>
          </a:lstStyle>
          <a:p>
            <a:endParaRPr lang="en-US" dirty="0"/>
          </a:p>
        </p:txBody>
      </p:sp>
      <p:sp>
        <p:nvSpPr>
          <p:cNvPr id="13" name="Text Placeholder 12"/>
          <p:cNvSpPr>
            <a:spLocks noGrp="1"/>
          </p:cNvSpPr>
          <p:nvPr>
            <p:ph type="body" sz="quarter" idx="14" hasCustomPrompt="1"/>
          </p:nvPr>
        </p:nvSpPr>
        <p:spPr>
          <a:xfrm>
            <a:off x="4735514" y="3942710"/>
            <a:ext cx="3951287" cy="427906"/>
          </a:xfrm>
        </p:spPr>
        <p:txBody>
          <a:bodyPr/>
          <a:lstStyle>
            <a:lvl1pPr marL="0" indent="0">
              <a:buNone/>
              <a:defRPr sz="1000">
                <a:solidFill>
                  <a:srgbClr val="9D9D9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
        <p:nvSpPr>
          <p:cNvPr id="8" name="Text Placeholder 7"/>
          <p:cNvSpPr>
            <a:spLocks noGrp="1"/>
          </p:cNvSpPr>
          <p:nvPr>
            <p:ph type="body" sz="quarter" idx="10" hasCustomPrompt="1"/>
          </p:nvPr>
        </p:nvSpPr>
        <p:spPr>
          <a:xfrm>
            <a:off x="6553925" y="497144"/>
            <a:ext cx="2132875" cy="234218"/>
          </a:xfrm>
        </p:spPr>
        <p:txBody>
          <a:bodyPr/>
          <a:lstStyle>
            <a:lvl1pPr marL="0" indent="0" algn="r">
              <a:buNone/>
              <a:defRPr sz="10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1" name="Text Placeholder 3"/>
          <p:cNvSpPr>
            <a:spLocks noGrp="1"/>
          </p:cNvSpPr>
          <p:nvPr>
            <p:ph type="body" sz="quarter" idx="12" hasCustomPrompt="1"/>
          </p:nvPr>
        </p:nvSpPr>
        <p:spPr>
          <a:xfrm>
            <a:off x="7239941" y="738262"/>
            <a:ext cx="1446859" cy="192881"/>
          </a:xfrm>
        </p:spPr>
        <p:txBody>
          <a:bodyPr/>
          <a:lstStyle>
            <a:lvl1pPr marL="0" indent="0" algn="r">
              <a:buNone/>
              <a:defRPr sz="10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84725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image/media and caption">
    <p:spTree>
      <p:nvGrpSpPr>
        <p:cNvPr id="1" name=""/>
        <p:cNvGrpSpPr/>
        <p:nvPr/>
      </p:nvGrpSpPr>
      <p:grpSpPr>
        <a:xfrm>
          <a:off x="0" y="0"/>
          <a:ext cx="0" cy="0"/>
          <a:chOff x="0" y="0"/>
          <a:chExt cx="0" cy="0"/>
        </a:xfrm>
      </p:grpSpPr>
      <p:sp>
        <p:nvSpPr>
          <p:cNvPr id="7" name="Picture Placeholder 8"/>
          <p:cNvSpPr>
            <a:spLocks noGrp="1"/>
          </p:cNvSpPr>
          <p:nvPr>
            <p:ph type="pic" sz="quarter" idx="13"/>
          </p:nvPr>
        </p:nvSpPr>
        <p:spPr>
          <a:xfrm>
            <a:off x="457200" y="1115931"/>
            <a:ext cx="8229601" cy="2639020"/>
          </a:xfrm>
        </p:spPr>
        <p:txBody>
          <a:bodyPr/>
          <a:lstStyle>
            <a:lvl1pPr>
              <a:buClr>
                <a:srgbClr val="0085CA"/>
              </a:buClr>
              <a:defRPr/>
            </a:lvl1pPr>
          </a:lstStyle>
          <a:p>
            <a:endParaRPr lang="en-US" dirty="0"/>
          </a:p>
        </p:txBody>
      </p:sp>
      <p:sp>
        <p:nvSpPr>
          <p:cNvPr id="9" name="Text Placeholder 7"/>
          <p:cNvSpPr>
            <a:spLocks noGrp="1"/>
          </p:cNvSpPr>
          <p:nvPr>
            <p:ph type="body" sz="quarter" idx="10" hasCustomPrompt="1"/>
          </p:nvPr>
        </p:nvSpPr>
        <p:spPr>
          <a:xfrm>
            <a:off x="6553925" y="497144"/>
            <a:ext cx="2132875" cy="234218"/>
          </a:xfrm>
        </p:spPr>
        <p:txBody>
          <a:bodyPr/>
          <a:lstStyle>
            <a:lvl1pPr marL="0" indent="0" algn="r">
              <a:buNone/>
              <a:defRPr sz="10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1" name="Text Placeholder 3"/>
          <p:cNvSpPr>
            <a:spLocks noGrp="1"/>
          </p:cNvSpPr>
          <p:nvPr>
            <p:ph type="body" sz="quarter" idx="12" hasCustomPrompt="1"/>
          </p:nvPr>
        </p:nvSpPr>
        <p:spPr>
          <a:xfrm>
            <a:off x="7239941" y="738262"/>
            <a:ext cx="1446859" cy="192881"/>
          </a:xfrm>
        </p:spPr>
        <p:txBody>
          <a:bodyPr/>
          <a:lstStyle>
            <a:lvl1pPr marL="0" indent="0" algn="r">
              <a:buNone/>
              <a:defRPr sz="1000">
                <a:solidFill>
                  <a:srgbClr val="003E74"/>
                </a:solidFill>
              </a:defRPr>
            </a:lvl1pPr>
          </a:lstStyle>
          <a:p>
            <a:pPr lvl="0"/>
            <a:r>
              <a:rPr lang="en-US" dirty="0"/>
              <a:t>Click to add the date</a:t>
            </a:r>
          </a:p>
        </p:txBody>
      </p:sp>
      <p:sp>
        <p:nvSpPr>
          <p:cNvPr id="12" name="Text Placeholder 12"/>
          <p:cNvSpPr>
            <a:spLocks noGrp="1"/>
          </p:cNvSpPr>
          <p:nvPr>
            <p:ph type="body" sz="quarter" idx="14" hasCustomPrompt="1"/>
          </p:nvPr>
        </p:nvSpPr>
        <p:spPr>
          <a:xfrm>
            <a:off x="457200" y="3945465"/>
            <a:ext cx="3951287" cy="427906"/>
          </a:xfrm>
        </p:spPr>
        <p:txBody>
          <a:bodyPr/>
          <a:lstStyle>
            <a:lvl1pPr marL="0" indent="0">
              <a:buNone/>
              <a:defRPr sz="1000">
                <a:solidFill>
                  <a:srgbClr val="9D9D9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Tree>
    <p:extLst>
      <p:ext uri="{BB962C8B-B14F-4D97-AF65-F5344CB8AC3E}">
        <p14:creationId xmlns:p14="http://schemas.microsoft.com/office/powerpoint/2010/main" val="392955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images/media and caption">
    <p:spTree>
      <p:nvGrpSpPr>
        <p:cNvPr id="1" name=""/>
        <p:cNvGrpSpPr/>
        <p:nvPr/>
      </p:nvGrpSpPr>
      <p:grpSpPr>
        <a:xfrm>
          <a:off x="0" y="0"/>
          <a:ext cx="0" cy="0"/>
          <a:chOff x="0" y="0"/>
          <a:chExt cx="0" cy="0"/>
        </a:xfrm>
      </p:grpSpPr>
      <p:sp>
        <p:nvSpPr>
          <p:cNvPr id="5" name="Picture Placeholder 8"/>
          <p:cNvSpPr>
            <a:spLocks noGrp="1"/>
          </p:cNvSpPr>
          <p:nvPr>
            <p:ph type="pic" sz="quarter" idx="13"/>
          </p:nvPr>
        </p:nvSpPr>
        <p:spPr>
          <a:xfrm>
            <a:off x="457200" y="1115931"/>
            <a:ext cx="3951287" cy="2611410"/>
          </a:xfrm>
        </p:spPr>
        <p:txBody>
          <a:bodyPr/>
          <a:lstStyle>
            <a:lvl1pPr>
              <a:buClr>
                <a:srgbClr val="0085CA"/>
              </a:buClr>
              <a:defRPr/>
            </a:lvl1pPr>
          </a:lstStyle>
          <a:p>
            <a:endParaRPr lang="en-US" dirty="0"/>
          </a:p>
        </p:txBody>
      </p:sp>
      <p:sp>
        <p:nvSpPr>
          <p:cNvPr id="6" name="Text Placeholder 12"/>
          <p:cNvSpPr>
            <a:spLocks noGrp="1"/>
          </p:cNvSpPr>
          <p:nvPr>
            <p:ph type="body" sz="quarter" idx="14" hasCustomPrompt="1"/>
          </p:nvPr>
        </p:nvSpPr>
        <p:spPr>
          <a:xfrm>
            <a:off x="457200" y="3945465"/>
            <a:ext cx="3951287" cy="427906"/>
          </a:xfrm>
        </p:spPr>
        <p:txBody>
          <a:bodyPr/>
          <a:lstStyle>
            <a:lvl1pPr marL="0" indent="0">
              <a:buNone/>
              <a:defRPr sz="1000">
                <a:solidFill>
                  <a:srgbClr val="9D9D9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add caption</a:t>
            </a:r>
            <a:endParaRPr lang="en-US" dirty="0"/>
          </a:p>
        </p:txBody>
      </p:sp>
      <p:sp>
        <p:nvSpPr>
          <p:cNvPr id="7" name="Picture Placeholder 8"/>
          <p:cNvSpPr>
            <a:spLocks noGrp="1"/>
          </p:cNvSpPr>
          <p:nvPr>
            <p:ph type="pic" sz="quarter" idx="15"/>
          </p:nvPr>
        </p:nvSpPr>
        <p:spPr>
          <a:xfrm>
            <a:off x="4735514" y="1115932"/>
            <a:ext cx="3951287" cy="1479401"/>
          </a:xfrm>
        </p:spPr>
        <p:txBody>
          <a:bodyPr/>
          <a:lstStyle>
            <a:lvl1pPr>
              <a:buClr>
                <a:srgbClr val="0085CA"/>
              </a:buClr>
              <a:defRPr/>
            </a:lvl1pPr>
          </a:lstStyle>
          <a:p>
            <a:endParaRPr lang="en-US" dirty="0"/>
          </a:p>
        </p:txBody>
      </p:sp>
      <p:sp>
        <p:nvSpPr>
          <p:cNvPr id="9" name="Picture Placeholder 8"/>
          <p:cNvSpPr>
            <a:spLocks noGrp="1"/>
          </p:cNvSpPr>
          <p:nvPr>
            <p:ph type="pic" sz="quarter" idx="16"/>
          </p:nvPr>
        </p:nvSpPr>
        <p:spPr>
          <a:xfrm>
            <a:off x="4735514" y="2816214"/>
            <a:ext cx="3951287" cy="1557158"/>
          </a:xfrm>
        </p:spPr>
        <p:txBody>
          <a:bodyPr/>
          <a:lstStyle>
            <a:lvl1pPr>
              <a:buClr>
                <a:srgbClr val="0085CA"/>
              </a:buClr>
              <a:defRPr/>
            </a:lvl1pPr>
          </a:lstStyle>
          <a:p>
            <a:endParaRPr lang="en-US" dirty="0"/>
          </a:p>
        </p:txBody>
      </p:sp>
      <p:sp>
        <p:nvSpPr>
          <p:cNvPr id="8" name="Text Placeholder 7"/>
          <p:cNvSpPr>
            <a:spLocks noGrp="1"/>
          </p:cNvSpPr>
          <p:nvPr>
            <p:ph type="body" sz="quarter" idx="10" hasCustomPrompt="1"/>
          </p:nvPr>
        </p:nvSpPr>
        <p:spPr>
          <a:xfrm>
            <a:off x="6553925" y="497144"/>
            <a:ext cx="2132875" cy="234218"/>
          </a:xfrm>
        </p:spPr>
        <p:txBody>
          <a:bodyPr/>
          <a:lstStyle>
            <a:lvl1pPr marL="0" indent="0" algn="r">
              <a:buNone/>
              <a:defRPr sz="10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11" name="Text Placeholder 3"/>
          <p:cNvSpPr>
            <a:spLocks noGrp="1"/>
          </p:cNvSpPr>
          <p:nvPr>
            <p:ph type="body" sz="quarter" idx="12" hasCustomPrompt="1"/>
          </p:nvPr>
        </p:nvSpPr>
        <p:spPr>
          <a:xfrm>
            <a:off x="7239941" y="738262"/>
            <a:ext cx="1446859" cy="192881"/>
          </a:xfrm>
        </p:spPr>
        <p:txBody>
          <a:bodyPr/>
          <a:lstStyle>
            <a:lvl1pPr marL="0" indent="0" algn="r">
              <a:buNone/>
              <a:defRPr sz="10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1250341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6553925" y="497144"/>
            <a:ext cx="2132875" cy="234218"/>
          </a:xfrm>
        </p:spPr>
        <p:txBody>
          <a:bodyPr/>
          <a:lstStyle>
            <a:lvl1pPr marL="0" indent="0" algn="r">
              <a:buNone/>
              <a:defRPr sz="10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dirty="0"/>
              <a:t>Click to edit presentation title</a:t>
            </a:r>
            <a:endParaRPr lang="en-US" dirty="0"/>
          </a:p>
        </p:txBody>
      </p:sp>
      <p:sp>
        <p:nvSpPr>
          <p:cNvPr id="7" name="Text Placeholder 3"/>
          <p:cNvSpPr>
            <a:spLocks noGrp="1"/>
          </p:cNvSpPr>
          <p:nvPr>
            <p:ph type="body" sz="quarter" idx="12" hasCustomPrompt="1"/>
          </p:nvPr>
        </p:nvSpPr>
        <p:spPr>
          <a:xfrm>
            <a:off x="7239941" y="738262"/>
            <a:ext cx="1446859" cy="192881"/>
          </a:xfrm>
        </p:spPr>
        <p:txBody>
          <a:bodyPr/>
          <a:lstStyle>
            <a:lvl1pPr marL="0" indent="0" algn="r">
              <a:buNone/>
              <a:defRPr sz="1000">
                <a:solidFill>
                  <a:srgbClr val="003E74"/>
                </a:solidFill>
              </a:defRPr>
            </a:lvl1pPr>
          </a:lstStyle>
          <a:p>
            <a:pPr lvl="0"/>
            <a:r>
              <a:rPr lang="en-US" dirty="0"/>
              <a:t>Click to add the date</a:t>
            </a:r>
          </a:p>
        </p:txBody>
      </p:sp>
    </p:spTree>
    <p:extLst>
      <p:ext uri="{BB962C8B-B14F-4D97-AF65-F5344CB8AC3E}">
        <p14:creationId xmlns:p14="http://schemas.microsoft.com/office/powerpoint/2010/main" val="40672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College_Powerpoint_Background_16-9.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Text Placeholder 2"/>
          <p:cNvSpPr>
            <a:spLocks noGrp="1"/>
          </p:cNvSpPr>
          <p:nvPr>
            <p:ph type="body" idx="1"/>
          </p:nvPr>
        </p:nvSpPr>
        <p:spPr>
          <a:xfrm>
            <a:off x="457200" y="1759936"/>
            <a:ext cx="8229600" cy="261343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p:cNvSpPr>
            <a:spLocks noGrp="1"/>
          </p:cNvSpPr>
          <p:nvPr>
            <p:ph type="title"/>
          </p:nvPr>
        </p:nvSpPr>
        <p:spPr>
          <a:xfrm>
            <a:off x="457200" y="1115931"/>
            <a:ext cx="8229600" cy="380667"/>
          </a:xfrm>
          <a:prstGeom prst="rect">
            <a:avLst/>
          </a:prstGeom>
        </p:spPr>
        <p:txBody>
          <a:bodyPr vert="horz" lIns="0" tIns="45720" rIns="0" bIns="0" rtlCol="0" anchor="ctr">
            <a:noAutofit/>
          </a:bodyPr>
          <a:lstStyle/>
          <a:p>
            <a:r>
              <a:rPr lang="en-GB" dirty="0"/>
              <a:t>Click to edit Master title style</a:t>
            </a:r>
            <a:endParaRPr lang="en-US" dirty="0"/>
          </a:p>
        </p:txBody>
      </p:sp>
      <p:sp>
        <p:nvSpPr>
          <p:cNvPr id="5" name="Slide Number Placeholder 4">
            <a:extLst>
              <a:ext uri="{FF2B5EF4-FFF2-40B4-BE49-F238E27FC236}">
                <a16:creationId xmlns:a16="http://schemas.microsoft.com/office/drawing/2014/main" id="{9D360DD5-5C8F-4B29-8F93-3C45A4BC745F}"/>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AEC740E-2424-4649-AEBE-6002C781A6F3}" type="slidenum">
              <a:rPr lang="en-GB" smtClean="0"/>
              <a:t>‹#›</a:t>
            </a:fld>
            <a:endParaRPr lang="en-GB"/>
          </a:p>
        </p:txBody>
      </p:sp>
      <p:sp>
        <p:nvSpPr>
          <p:cNvPr id="6" name="Footer Placeholder 5">
            <a:extLst>
              <a:ext uri="{FF2B5EF4-FFF2-40B4-BE49-F238E27FC236}">
                <a16:creationId xmlns:a16="http://schemas.microsoft.com/office/drawing/2014/main" id="{241A4FB9-D47D-47BE-B8D2-6B674B6DEEA9}"/>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58537281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60" r:id="rId5"/>
    <p:sldLayoutId id="2147483657" r:id="rId6"/>
    <p:sldLayoutId id="2147483658" r:id="rId7"/>
    <p:sldLayoutId id="2147483659" r:id="rId8"/>
    <p:sldLayoutId id="2147483655" r:id="rId9"/>
  </p:sldLayoutIdLst>
  <p:hf hdr="0" ftr="0" dt="0"/>
  <p:txStyles>
    <p:titleStyle>
      <a:lvl1pPr algn="l" defTabSz="457200" rtl="0" eaLnBrk="1" latinLnBrk="0" hangingPunct="1">
        <a:spcBef>
          <a:spcPct val="0"/>
        </a:spcBef>
        <a:buNone/>
        <a:defRPr sz="2400" b="1" kern="1200">
          <a:solidFill>
            <a:srgbClr val="0085CA"/>
          </a:solidFill>
          <a:latin typeface="Arial"/>
          <a:ea typeface="+mj-ea"/>
          <a:cs typeface="Arial"/>
        </a:defRPr>
      </a:lvl1pPr>
    </p:titleStyle>
    <p:bodyStyle>
      <a:lvl1pPr marL="342900" indent="-34290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3pPr>
      <a:lvl4pPr marL="16002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imperial.ac.uk/operational-excellence/programmes/infrastructure/space/roombooking/"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www.imperial.ac.uk/about/leadership-and-strategy/provost/space-policy/framework/"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User Guide</a:t>
            </a:r>
          </a:p>
        </p:txBody>
      </p:sp>
      <p:sp>
        <p:nvSpPr>
          <p:cNvPr id="3" name="Title 2"/>
          <p:cNvSpPr>
            <a:spLocks noGrp="1"/>
          </p:cNvSpPr>
          <p:nvPr>
            <p:ph type="title"/>
          </p:nvPr>
        </p:nvSpPr>
        <p:spPr/>
        <p:txBody>
          <a:bodyPr/>
          <a:lstStyle/>
          <a:p>
            <a:r>
              <a:rPr lang="en-US" dirty="0"/>
              <a:t>Room Booking</a:t>
            </a:r>
          </a:p>
        </p:txBody>
      </p:sp>
      <p:sp>
        <p:nvSpPr>
          <p:cNvPr id="4" name="Text Placeholder 3"/>
          <p:cNvSpPr>
            <a:spLocks noGrp="1"/>
          </p:cNvSpPr>
          <p:nvPr>
            <p:ph type="body" sz="quarter" idx="11"/>
          </p:nvPr>
        </p:nvSpPr>
        <p:spPr/>
        <p:txBody>
          <a:bodyPr/>
          <a:lstStyle/>
          <a:p>
            <a:r>
              <a:rPr lang="en-US" dirty="0"/>
              <a:t>May 2018 – V.01</a:t>
            </a:r>
          </a:p>
        </p:txBody>
      </p:sp>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1</a:t>
            </a:fld>
            <a:endParaRPr lang="en-GB"/>
          </a:p>
        </p:txBody>
      </p:sp>
    </p:spTree>
    <p:extLst>
      <p:ext uri="{BB962C8B-B14F-4D97-AF65-F5344CB8AC3E}">
        <p14:creationId xmlns:p14="http://schemas.microsoft.com/office/powerpoint/2010/main" val="4058368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10</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339278" y="3624151"/>
            <a:ext cx="4703799" cy="1015663"/>
          </a:xfrm>
          <a:prstGeom prst="rect">
            <a:avLst/>
          </a:prstGeom>
        </p:spPr>
        <p:txBody>
          <a:bodyPr wrap="square">
            <a:spAutoFit/>
          </a:bodyPr>
          <a:lstStyle/>
          <a:p>
            <a:pPr marL="342900" indent="-342900">
              <a:buClr>
                <a:srgbClr val="0085CA"/>
              </a:buClr>
              <a:buFont typeface="+mj-lt"/>
              <a:buAutoNum type="arabicParenR"/>
            </a:pPr>
            <a:r>
              <a:rPr lang="en-GB" sz="1200" dirty="0">
                <a:solidFill>
                  <a:srgbClr val="003E74"/>
                </a:solidFill>
              </a:rPr>
              <a:t>To create a series of recurring bookings, create the first appointment and select the room to be booked (see page 7).</a:t>
            </a:r>
          </a:p>
          <a:p>
            <a:pPr marL="342900" indent="-342900">
              <a:buClr>
                <a:srgbClr val="0085CA"/>
              </a:buClr>
              <a:buFont typeface="+mj-lt"/>
              <a:buAutoNum type="arabicParenR"/>
            </a:pPr>
            <a:endParaRPr lang="en-GB" sz="1200" dirty="0">
              <a:solidFill>
                <a:srgbClr val="003E74"/>
              </a:solidFill>
            </a:endParaRPr>
          </a:p>
          <a:p>
            <a:pPr marL="342900" indent="-342900">
              <a:buClr>
                <a:srgbClr val="0085CA"/>
              </a:buClr>
              <a:buFont typeface="+mj-lt"/>
              <a:buAutoNum type="arabicParenR"/>
            </a:pPr>
            <a:r>
              <a:rPr lang="en-GB" sz="1200" dirty="0">
                <a:solidFill>
                  <a:srgbClr val="003E74"/>
                </a:solidFill>
              </a:rPr>
              <a:t>Click the “Recurrence” button to open a new window.</a:t>
            </a:r>
          </a:p>
          <a:p>
            <a:pPr marL="342900" indent="-342900">
              <a:buClr>
                <a:srgbClr val="0085CA"/>
              </a:buClr>
              <a:buFont typeface="+mj-lt"/>
              <a:buAutoNum type="arabicParenR"/>
            </a:pPr>
            <a:endParaRPr lang="en-GB" sz="1200" dirty="0">
              <a:solidFill>
                <a:srgbClr val="003E74"/>
              </a:solidFill>
            </a:endParaRP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Outlook: Make a Booking (recurring)</a:t>
            </a:r>
          </a:p>
        </p:txBody>
      </p:sp>
      <p:pic>
        <p:nvPicPr>
          <p:cNvPr id="2" name="Picture 1">
            <a:extLst>
              <a:ext uri="{FF2B5EF4-FFF2-40B4-BE49-F238E27FC236}">
                <a16:creationId xmlns:a16="http://schemas.microsoft.com/office/drawing/2014/main" id="{357028F7-3782-4523-A468-B1C99072CD04}"/>
              </a:ext>
            </a:extLst>
          </p:cNvPr>
          <p:cNvPicPr>
            <a:picLocks noChangeAspect="1"/>
          </p:cNvPicPr>
          <p:nvPr/>
        </p:nvPicPr>
        <p:blipFill rotWithShape="1">
          <a:blip r:embed="rId2"/>
          <a:srcRect l="27304" t="13872" r="9666" b="23232"/>
          <a:stretch/>
        </p:blipFill>
        <p:spPr>
          <a:xfrm>
            <a:off x="339278" y="934573"/>
            <a:ext cx="4703799" cy="2640234"/>
          </a:xfrm>
          <a:prstGeom prst="rect">
            <a:avLst/>
          </a:prstGeom>
          <a:ln>
            <a:solidFill>
              <a:srgbClr val="9D9D9D"/>
            </a:solidFill>
          </a:ln>
        </p:spPr>
      </p:pic>
      <p:pic>
        <p:nvPicPr>
          <p:cNvPr id="3" name="Picture 2">
            <a:extLst>
              <a:ext uri="{FF2B5EF4-FFF2-40B4-BE49-F238E27FC236}">
                <a16:creationId xmlns:a16="http://schemas.microsoft.com/office/drawing/2014/main" id="{85C5AFA7-0DC1-461A-9BB0-41FC075124AC}"/>
              </a:ext>
            </a:extLst>
          </p:cNvPr>
          <p:cNvPicPr>
            <a:picLocks noChangeAspect="1"/>
          </p:cNvPicPr>
          <p:nvPr/>
        </p:nvPicPr>
        <p:blipFill rotWithShape="1">
          <a:blip r:embed="rId3"/>
          <a:srcRect l="29864" t="19569" r="29942" b="20482"/>
          <a:stretch/>
        </p:blipFill>
        <p:spPr>
          <a:xfrm>
            <a:off x="5458047" y="907554"/>
            <a:ext cx="3189768" cy="2694271"/>
          </a:xfrm>
          <a:prstGeom prst="rect">
            <a:avLst/>
          </a:prstGeom>
          <a:ln>
            <a:solidFill>
              <a:srgbClr val="9D9D9D"/>
            </a:solidFill>
          </a:ln>
        </p:spPr>
      </p:pic>
      <p:sp>
        <p:nvSpPr>
          <p:cNvPr id="8" name="Rectangle 7">
            <a:extLst>
              <a:ext uri="{FF2B5EF4-FFF2-40B4-BE49-F238E27FC236}">
                <a16:creationId xmlns:a16="http://schemas.microsoft.com/office/drawing/2014/main" id="{EE3708A7-EF22-42A8-B071-4263609BB334}"/>
              </a:ext>
            </a:extLst>
          </p:cNvPr>
          <p:cNvSpPr/>
          <p:nvPr/>
        </p:nvSpPr>
        <p:spPr>
          <a:xfrm>
            <a:off x="5163281" y="3629688"/>
            <a:ext cx="3641442" cy="1277273"/>
          </a:xfrm>
          <a:prstGeom prst="rect">
            <a:avLst/>
          </a:prstGeom>
        </p:spPr>
        <p:txBody>
          <a:bodyPr wrap="square">
            <a:spAutoFit/>
          </a:bodyPr>
          <a:lstStyle/>
          <a:p>
            <a:pPr marL="228600" indent="-228600">
              <a:buClr>
                <a:srgbClr val="0085CA"/>
              </a:buClr>
              <a:buFont typeface="+mj-lt"/>
              <a:buAutoNum type="arabicParenR" startAt="3"/>
            </a:pPr>
            <a:r>
              <a:rPr lang="en-GB" sz="1100" dirty="0">
                <a:solidFill>
                  <a:srgbClr val="003E74"/>
                </a:solidFill>
              </a:rPr>
              <a:t>Select the preferred recurrence and send the appointment. You will receive email notifications from Outlook and Planon.</a:t>
            </a:r>
          </a:p>
          <a:p>
            <a:pPr marL="228600" indent="-228600">
              <a:buClr>
                <a:srgbClr val="0085CA"/>
              </a:buClr>
              <a:buFont typeface="+mj-lt"/>
              <a:buAutoNum type="arabicParenR" startAt="3"/>
            </a:pPr>
            <a:endParaRPr lang="en-GB" sz="1100" dirty="0">
              <a:solidFill>
                <a:srgbClr val="003E74"/>
              </a:solidFill>
            </a:endParaRPr>
          </a:p>
          <a:p>
            <a:pPr marL="228600" indent="-228600">
              <a:buClr>
                <a:srgbClr val="0085CA"/>
              </a:buClr>
              <a:buFont typeface="+mj-lt"/>
              <a:buAutoNum type="arabicParenR" startAt="3"/>
            </a:pPr>
            <a:r>
              <a:rPr lang="en-GB" sz="1100" dirty="0">
                <a:solidFill>
                  <a:srgbClr val="003E74"/>
                </a:solidFill>
              </a:rPr>
              <a:t>If one of the occurrences is not viable, then the whole series will be rejected.</a:t>
            </a:r>
          </a:p>
          <a:p>
            <a:pPr marL="342900" indent="-342900">
              <a:buClr>
                <a:srgbClr val="0085CA"/>
              </a:buClr>
              <a:buFont typeface="+mj-lt"/>
              <a:buAutoNum type="arabicParenR"/>
            </a:pPr>
            <a:endParaRPr lang="en-GB" sz="1100" dirty="0">
              <a:solidFill>
                <a:srgbClr val="003E74"/>
              </a:solidFill>
            </a:endParaRPr>
          </a:p>
        </p:txBody>
      </p:sp>
      <p:sp>
        <p:nvSpPr>
          <p:cNvPr id="10" name="Rectangle 9">
            <a:extLst>
              <a:ext uri="{FF2B5EF4-FFF2-40B4-BE49-F238E27FC236}">
                <a16:creationId xmlns:a16="http://schemas.microsoft.com/office/drawing/2014/main" id="{E82997B6-19CA-4985-9598-E177A8E039A8}"/>
              </a:ext>
            </a:extLst>
          </p:cNvPr>
          <p:cNvSpPr/>
          <p:nvPr/>
        </p:nvSpPr>
        <p:spPr>
          <a:xfrm>
            <a:off x="3574472" y="1149928"/>
            <a:ext cx="401783" cy="401781"/>
          </a:xfrm>
          <a:prstGeom prst="rect">
            <a:avLst/>
          </a:prstGeom>
          <a:no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29793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11</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387645" y="1129494"/>
            <a:ext cx="3142364" cy="1384995"/>
          </a:xfrm>
          <a:prstGeom prst="rect">
            <a:avLst/>
          </a:prstGeom>
        </p:spPr>
        <p:txBody>
          <a:bodyPr wrap="square">
            <a:spAutoFit/>
          </a:bodyPr>
          <a:lstStyle/>
          <a:p>
            <a:pPr>
              <a:buClr>
                <a:srgbClr val="0085CA"/>
              </a:buClr>
            </a:pPr>
            <a:r>
              <a:rPr lang="en-GB" sz="1400" dirty="0">
                <a:solidFill>
                  <a:srgbClr val="003E74"/>
                </a:solidFill>
              </a:rPr>
              <a:t>To amend a booking, select the appointment in your calendar and adjust the time, date or location. Click “Send Update”. You will need to wait for confirmation emails from Outlook and Planon for the amended booking.  </a:t>
            </a: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Amend or Cancel a Booking</a:t>
            </a:r>
          </a:p>
        </p:txBody>
      </p:sp>
      <p:pic>
        <p:nvPicPr>
          <p:cNvPr id="2" name="Picture 1">
            <a:extLst>
              <a:ext uri="{FF2B5EF4-FFF2-40B4-BE49-F238E27FC236}">
                <a16:creationId xmlns:a16="http://schemas.microsoft.com/office/drawing/2014/main" id="{EB71A611-D327-411A-B622-C710E544D14B}"/>
              </a:ext>
            </a:extLst>
          </p:cNvPr>
          <p:cNvPicPr>
            <a:picLocks noChangeAspect="1"/>
          </p:cNvPicPr>
          <p:nvPr/>
        </p:nvPicPr>
        <p:blipFill rotWithShape="1">
          <a:blip r:embed="rId2"/>
          <a:srcRect b="28943"/>
          <a:stretch/>
        </p:blipFill>
        <p:spPr>
          <a:xfrm>
            <a:off x="3783307" y="853217"/>
            <a:ext cx="4732044" cy="1919004"/>
          </a:xfrm>
          <a:prstGeom prst="rect">
            <a:avLst/>
          </a:prstGeom>
          <a:ln>
            <a:solidFill>
              <a:srgbClr val="9D9D9D"/>
            </a:solidFill>
          </a:ln>
        </p:spPr>
      </p:pic>
      <p:sp>
        <p:nvSpPr>
          <p:cNvPr id="6" name="Oval 5">
            <a:extLst>
              <a:ext uri="{FF2B5EF4-FFF2-40B4-BE49-F238E27FC236}">
                <a16:creationId xmlns:a16="http://schemas.microsoft.com/office/drawing/2014/main" id="{52632ADE-E6DB-4FF9-A8EF-4D2EEB978A8B}"/>
              </a:ext>
            </a:extLst>
          </p:cNvPr>
          <p:cNvSpPr/>
          <p:nvPr/>
        </p:nvSpPr>
        <p:spPr>
          <a:xfrm>
            <a:off x="3617054" y="1569385"/>
            <a:ext cx="561108" cy="486667"/>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220D240-3EF7-4966-ACA6-293D84107433}"/>
              </a:ext>
            </a:extLst>
          </p:cNvPr>
          <p:cNvPicPr>
            <a:picLocks noChangeAspect="1"/>
          </p:cNvPicPr>
          <p:nvPr/>
        </p:nvPicPr>
        <p:blipFill rotWithShape="1">
          <a:blip r:embed="rId2"/>
          <a:srcRect b="28943"/>
          <a:stretch/>
        </p:blipFill>
        <p:spPr>
          <a:xfrm>
            <a:off x="3783307" y="2810240"/>
            <a:ext cx="4732044" cy="1919004"/>
          </a:xfrm>
          <a:prstGeom prst="rect">
            <a:avLst/>
          </a:prstGeom>
          <a:ln>
            <a:solidFill>
              <a:srgbClr val="9D9D9D"/>
            </a:solidFill>
          </a:ln>
        </p:spPr>
      </p:pic>
      <p:sp>
        <p:nvSpPr>
          <p:cNvPr id="10" name="Rectangle 9">
            <a:extLst>
              <a:ext uri="{FF2B5EF4-FFF2-40B4-BE49-F238E27FC236}">
                <a16:creationId xmlns:a16="http://schemas.microsoft.com/office/drawing/2014/main" id="{6D1C9389-FCAE-4F6A-9A26-10AF6FF967CC}"/>
              </a:ext>
            </a:extLst>
          </p:cNvPr>
          <p:cNvSpPr/>
          <p:nvPr/>
        </p:nvSpPr>
        <p:spPr>
          <a:xfrm>
            <a:off x="387645" y="2903613"/>
            <a:ext cx="3142364" cy="1169551"/>
          </a:xfrm>
          <a:prstGeom prst="rect">
            <a:avLst/>
          </a:prstGeom>
        </p:spPr>
        <p:txBody>
          <a:bodyPr wrap="square">
            <a:spAutoFit/>
          </a:bodyPr>
          <a:lstStyle/>
          <a:p>
            <a:pPr>
              <a:buClr>
                <a:srgbClr val="0085CA"/>
              </a:buClr>
            </a:pPr>
            <a:r>
              <a:rPr lang="en-GB" sz="1400" dirty="0">
                <a:solidFill>
                  <a:srgbClr val="003E74"/>
                </a:solidFill>
              </a:rPr>
              <a:t>To cancel a booking, select the appointment in your calendar and click “Cancel Meeting”. This will automatically remove your booking from Planon too.</a:t>
            </a:r>
          </a:p>
        </p:txBody>
      </p:sp>
      <p:sp>
        <p:nvSpPr>
          <p:cNvPr id="11" name="Oval 10">
            <a:extLst>
              <a:ext uri="{FF2B5EF4-FFF2-40B4-BE49-F238E27FC236}">
                <a16:creationId xmlns:a16="http://schemas.microsoft.com/office/drawing/2014/main" id="{75F18350-092F-4F75-BB39-FCB0A71CAA5F}"/>
              </a:ext>
            </a:extLst>
          </p:cNvPr>
          <p:cNvSpPr/>
          <p:nvPr/>
        </p:nvSpPr>
        <p:spPr>
          <a:xfrm>
            <a:off x="3617054" y="3001722"/>
            <a:ext cx="561108" cy="486667"/>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3692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1142"/>
            <a:ext cx="8229600" cy="857250"/>
          </a:xfrm>
        </p:spPr>
        <p:txBody>
          <a:bodyPr/>
          <a:lstStyle/>
          <a:p>
            <a:r>
              <a:rPr lang="en-US" sz="2800" dirty="0"/>
              <a:t>Room Booking Using Planon</a:t>
            </a:r>
          </a:p>
        </p:txBody>
      </p:sp>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12</a:t>
            </a:fld>
            <a:endParaRPr lang="en-GB"/>
          </a:p>
        </p:txBody>
      </p:sp>
    </p:spTree>
    <p:extLst>
      <p:ext uri="{BB962C8B-B14F-4D97-AF65-F5344CB8AC3E}">
        <p14:creationId xmlns:p14="http://schemas.microsoft.com/office/powerpoint/2010/main" val="2726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13</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413665" y="1340643"/>
            <a:ext cx="2939135" cy="2246769"/>
          </a:xfrm>
          <a:prstGeom prst="rect">
            <a:avLst/>
          </a:prstGeom>
        </p:spPr>
        <p:txBody>
          <a:bodyPr wrap="square">
            <a:spAutoFit/>
          </a:bodyPr>
          <a:lstStyle/>
          <a:p>
            <a:pPr marL="342900" indent="-342900">
              <a:buClr>
                <a:srgbClr val="0085CA"/>
              </a:buClr>
              <a:buFont typeface="+mj-lt"/>
              <a:buAutoNum type="arabicParenR"/>
            </a:pPr>
            <a:r>
              <a:rPr lang="en-GB" sz="1400" dirty="0">
                <a:solidFill>
                  <a:srgbClr val="003E74"/>
                </a:solidFill>
              </a:rPr>
              <a:t>Navigate to Planon and log in using  your usual user name and password.</a:t>
            </a:r>
          </a:p>
          <a:p>
            <a:pPr marL="342900" indent="-342900">
              <a:buClr>
                <a:srgbClr val="0085CA"/>
              </a:buClr>
              <a:buFont typeface="+mj-lt"/>
              <a:buAutoNum type="arabicParenR"/>
            </a:pPr>
            <a:endParaRPr lang="en-GB" sz="1400" dirty="0">
              <a:solidFill>
                <a:srgbClr val="003E74"/>
              </a:solidFill>
            </a:endParaRPr>
          </a:p>
          <a:p>
            <a:pPr marL="342900" indent="-342900">
              <a:buClr>
                <a:srgbClr val="0085CA"/>
              </a:buClr>
              <a:buFont typeface="+mj-lt"/>
              <a:buAutoNum type="arabicParenR"/>
            </a:pPr>
            <a:r>
              <a:rPr lang="en-GB" sz="1400" dirty="0">
                <a:solidFill>
                  <a:srgbClr val="003E74"/>
                </a:solidFill>
              </a:rPr>
              <a:t>Go to the gadget called “Room Bookings” and click “Book a Room” to enter the wizard. If you cannot see this gadget, see Appendix 1 for instructions on how to add it.</a:t>
            </a: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a:t>
            </a:r>
          </a:p>
        </p:txBody>
      </p:sp>
      <p:pic>
        <p:nvPicPr>
          <p:cNvPr id="2" name="Picture 1">
            <a:extLst>
              <a:ext uri="{FF2B5EF4-FFF2-40B4-BE49-F238E27FC236}">
                <a16:creationId xmlns:a16="http://schemas.microsoft.com/office/drawing/2014/main" id="{EE5F7F25-26A3-4F1B-BE6B-CA7C1E1580C0}"/>
              </a:ext>
            </a:extLst>
          </p:cNvPr>
          <p:cNvPicPr>
            <a:picLocks noChangeAspect="1"/>
          </p:cNvPicPr>
          <p:nvPr/>
        </p:nvPicPr>
        <p:blipFill rotWithShape="1">
          <a:blip r:embed="rId2"/>
          <a:srcRect l="19444"/>
          <a:stretch/>
        </p:blipFill>
        <p:spPr>
          <a:xfrm>
            <a:off x="3352800" y="1196786"/>
            <a:ext cx="5434906" cy="3150871"/>
          </a:xfrm>
          <a:prstGeom prst="rect">
            <a:avLst/>
          </a:prstGeom>
          <a:ln>
            <a:solidFill>
              <a:srgbClr val="9D9D9D"/>
            </a:solidFill>
          </a:ln>
        </p:spPr>
      </p:pic>
      <p:sp>
        <p:nvSpPr>
          <p:cNvPr id="8" name="Oval 7">
            <a:extLst>
              <a:ext uri="{FF2B5EF4-FFF2-40B4-BE49-F238E27FC236}">
                <a16:creationId xmlns:a16="http://schemas.microsoft.com/office/drawing/2014/main" id="{D7DF689A-6084-41FB-8D7D-952C54A30543}"/>
              </a:ext>
            </a:extLst>
          </p:cNvPr>
          <p:cNvSpPr/>
          <p:nvPr/>
        </p:nvSpPr>
        <p:spPr>
          <a:xfrm>
            <a:off x="6203034" y="2085083"/>
            <a:ext cx="972465" cy="486667"/>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4943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2D6BE-F637-40EF-BA3C-292D8D5BAE5E}"/>
              </a:ext>
            </a:extLst>
          </p:cNvPr>
          <p:cNvPicPr>
            <a:picLocks noChangeAspect="1"/>
          </p:cNvPicPr>
          <p:nvPr/>
        </p:nvPicPr>
        <p:blipFill>
          <a:blip r:embed="rId2"/>
          <a:stretch>
            <a:fillRect/>
          </a:stretch>
        </p:blipFill>
        <p:spPr>
          <a:xfrm>
            <a:off x="390524" y="1066017"/>
            <a:ext cx="5261387" cy="2108983"/>
          </a:xfrm>
          <a:prstGeom prst="rect">
            <a:avLst/>
          </a:prstGeom>
          <a:ln>
            <a:solidFill>
              <a:srgbClr val="9D9D9D"/>
            </a:solidFill>
          </a:ln>
        </p:spPr>
      </p:pic>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14</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390523" y="3271043"/>
            <a:ext cx="4181477" cy="1107996"/>
          </a:xfrm>
          <a:prstGeom prst="rect">
            <a:avLst/>
          </a:prstGeom>
        </p:spPr>
        <p:txBody>
          <a:bodyPr wrap="square">
            <a:spAutoFit/>
          </a:bodyPr>
          <a:lstStyle/>
          <a:p>
            <a:pPr marL="342900" indent="-342900">
              <a:buClr>
                <a:srgbClr val="0085CA"/>
              </a:buClr>
              <a:buFont typeface="+mj-lt"/>
              <a:buAutoNum type="arabicParenR" startAt="3"/>
            </a:pPr>
            <a:r>
              <a:rPr lang="en-GB" sz="1100" dirty="0">
                <a:solidFill>
                  <a:srgbClr val="003E74"/>
                </a:solidFill>
              </a:rPr>
              <a:t>The Room Booking Wizard will guide you through all the steps to make a room booking. On the first page, give the booking a title. This will be visible in “My Bookings” in Planon and the confirmation appointment that is sent to your email.</a:t>
            </a:r>
          </a:p>
          <a:p>
            <a:pPr>
              <a:buClr>
                <a:srgbClr val="0085CA"/>
              </a:buClr>
            </a:pPr>
            <a:endParaRPr lang="en-GB" sz="1100" dirty="0">
              <a:solidFill>
                <a:srgbClr val="003E74"/>
              </a:solidFill>
            </a:endParaRP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a:t>
            </a:r>
          </a:p>
        </p:txBody>
      </p:sp>
      <p:pic>
        <p:nvPicPr>
          <p:cNvPr id="10" name="Picture 9">
            <a:extLst>
              <a:ext uri="{FF2B5EF4-FFF2-40B4-BE49-F238E27FC236}">
                <a16:creationId xmlns:a16="http://schemas.microsoft.com/office/drawing/2014/main" id="{6AEE9249-18E9-484A-8C3E-09D8487BE83C}"/>
              </a:ext>
            </a:extLst>
          </p:cNvPr>
          <p:cNvPicPr>
            <a:picLocks noChangeAspect="1"/>
          </p:cNvPicPr>
          <p:nvPr/>
        </p:nvPicPr>
        <p:blipFill rotWithShape="1">
          <a:blip r:embed="rId3"/>
          <a:srcRect l="24549" t="22963" r="25104" b="25912"/>
          <a:stretch/>
        </p:blipFill>
        <p:spPr>
          <a:xfrm>
            <a:off x="5747160" y="1403373"/>
            <a:ext cx="3101565" cy="1771627"/>
          </a:xfrm>
          <a:prstGeom prst="rect">
            <a:avLst/>
          </a:prstGeom>
          <a:ln>
            <a:solidFill>
              <a:srgbClr val="9D9D9D"/>
            </a:solidFill>
          </a:ln>
        </p:spPr>
      </p:pic>
      <p:sp>
        <p:nvSpPr>
          <p:cNvPr id="11" name="Oval 10">
            <a:extLst>
              <a:ext uri="{FF2B5EF4-FFF2-40B4-BE49-F238E27FC236}">
                <a16:creationId xmlns:a16="http://schemas.microsoft.com/office/drawing/2014/main" id="{CC9F69DD-4D53-490B-B1EB-29CC1586595A}"/>
              </a:ext>
            </a:extLst>
          </p:cNvPr>
          <p:cNvSpPr/>
          <p:nvPr/>
        </p:nvSpPr>
        <p:spPr>
          <a:xfrm>
            <a:off x="4013200" y="1995445"/>
            <a:ext cx="431799" cy="29374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9300FA6-54B5-4F54-996D-32CF51AD13D4}"/>
              </a:ext>
            </a:extLst>
          </p:cNvPr>
          <p:cNvSpPr/>
          <p:nvPr/>
        </p:nvSpPr>
        <p:spPr>
          <a:xfrm>
            <a:off x="4572000" y="3280766"/>
            <a:ext cx="4276725" cy="1107996"/>
          </a:xfrm>
          <a:prstGeom prst="rect">
            <a:avLst/>
          </a:prstGeom>
        </p:spPr>
        <p:txBody>
          <a:bodyPr wrap="square">
            <a:spAutoFit/>
          </a:bodyPr>
          <a:lstStyle/>
          <a:p>
            <a:pPr marL="342900" indent="-342900">
              <a:buClr>
                <a:srgbClr val="0085CA"/>
              </a:buClr>
              <a:buFont typeface="+mj-lt"/>
              <a:buAutoNum type="arabicParenR" startAt="4"/>
            </a:pPr>
            <a:r>
              <a:rPr lang="en-GB" sz="1100" dirty="0">
                <a:solidFill>
                  <a:srgbClr val="003E74"/>
                </a:solidFill>
              </a:rPr>
              <a:t>The “On behalf of” field will default to yourself. However, you can make bookings on behalf of colleagues. At the end of the “On behalf of” row, click the pop up button. Search for the colleague you’d like to book on behalf of and select their name.</a:t>
            </a:r>
          </a:p>
          <a:p>
            <a:pPr marL="342900" indent="-342900">
              <a:buClr>
                <a:srgbClr val="0085CA"/>
              </a:buClr>
              <a:buFont typeface="+mj-lt"/>
              <a:buAutoNum type="arabicParenR" startAt="4"/>
            </a:pPr>
            <a:r>
              <a:rPr lang="en-GB" sz="1100" dirty="0">
                <a:solidFill>
                  <a:srgbClr val="003E74"/>
                </a:solidFill>
              </a:rPr>
              <a:t>Click “Continue”</a:t>
            </a:r>
          </a:p>
        </p:txBody>
      </p:sp>
      <p:sp>
        <p:nvSpPr>
          <p:cNvPr id="13" name="Rectangle 12">
            <a:extLst>
              <a:ext uri="{FF2B5EF4-FFF2-40B4-BE49-F238E27FC236}">
                <a16:creationId xmlns:a16="http://schemas.microsoft.com/office/drawing/2014/main" id="{36D16EBF-9812-4489-A1C1-08378D8A2FB3}"/>
              </a:ext>
            </a:extLst>
          </p:cNvPr>
          <p:cNvSpPr/>
          <p:nvPr/>
        </p:nvSpPr>
        <p:spPr>
          <a:xfrm>
            <a:off x="441737" y="1109631"/>
            <a:ext cx="5133976" cy="337357"/>
          </a:xfrm>
          <a:prstGeom prst="rect">
            <a:avLst/>
          </a:prstGeom>
          <a:no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08190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C38143-DB1C-4CEC-82A2-75F3418A50D1}"/>
              </a:ext>
            </a:extLst>
          </p:cNvPr>
          <p:cNvPicPr>
            <a:picLocks noChangeAspect="1"/>
          </p:cNvPicPr>
          <p:nvPr/>
        </p:nvPicPr>
        <p:blipFill>
          <a:blip r:embed="rId2"/>
          <a:stretch>
            <a:fillRect/>
          </a:stretch>
        </p:blipFill>
        <p:spPr>
          <a:xfrm>
            <a:off x="1576225" y="1316696"/>
            <a:ext cx="5817863" cy="2691197"/>
          </a:xfrm>
          <a:prstGeom prst="rect">
            <a:avLst/>
          </a:prstGeom>
          <a:ln>
            <a:solidFill>
              <a:srgbClr val="9D9D9D"/>
            </a:solidFill>
          </a:ln>
        </p:spPr>
      </p:pic>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15</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509586" y="960828"/>
            <a:ext cx="8124827" cy="430887"/>
          </a:xfrm>
          <a:prstGeom prst="rect">
            <a:avLst/>
          </a:prstGeom>
        </p:spPr>
        <p:txBody>
          <a:bodyPr wrap="square">
            <a:spAutoFit/>
          </a:bodyPr>
          <a:lstStyle/>
          <a:p>
            <a:pPr marL="342900" indent="-342900">
              <a:buClr>
                <a:srgbClr val="0085CA"/>
              </a:buClr>
              <a:buFont typeface="+mj-lt"/>
              <a:buAutoNum type="arabicParenR" startAt="6"/>
            </a:pPr>
            <a:r>
              <a:rPr lang="en-GB" sz="1100" dirty="0">
                <a:solidFill>
                  <a:srgbClr val="003E74"/>
                </a:solidFill>
              </a:rPr>
              <a:t>The next page offers the opportunity to search for rooms based on a range of criteria. </a:t>
            </a:r>
          </a:p>
          <a:p>
            <a:pPr marL="228600" indent="-228600">
              <a:buClr>
                <a:srgbClr val="0085CA"/>
              </a:buClr>
              <a:buFont typeface="+mj-lt"/>
              <a:buAutoNum type="arabicParenR" startAt="6"/>
            </a:pPr>
            <a:endParaRPr lang="en-GB" sz="1100" dirty="0">
              <a:solidFill>
                <a:srgbClr val="003E74"/>
              </a:solidFill>
            </a:endParaRP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err="1">
                <a:solidFill>
                  <a:srgbClr val="0085CA"/>
                </a:solidFill>
              </a:rPr>
              <a:t>Planon</a:t>
            </a:r>
            <a:r>
              <a:rPr lang="en-US" sz="2400" dirty="0">
                <a:solidFill>
                  <a:srgbClr val="0085CA"/>
                </a:solidFill>
              </a:rPr>
              <a:t>: Make a Booking</a:t>
            </a:r>
          </a:p>
        </p:txBody>
      </p:sp>
      <p:sp>
        <p:nvSpPr>
          <p:cNvPr id="11" name="Oval 10">
            <a:extLst>
              <a:ext uri="{FF2B5EF4-FFF2-40B4-BE49-F238E27FC236}">
                <a16:creationId xmlns:a16="http://schemas.microsoft.com/office/drawing/2014/main" id="{CC9F69DD-4D53-490B-B1EB-29CC1586595A}"/>
              </a:ext>
            </a:extLst>
          </p:cNvPr>
          <p:cNvSpPr/>
          <p:nvPr/>
        </p:nvSpPr>
        <p:spPr>
          <a:xfrm>
            <a:off x="1483663" y="3648092"/>
            <a:ext cx="785061" cy="45318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30397A68-CDC8-4C51-9822-407437139040}"/>
              </a:ext>
            </a:extLst>
          </p:cNvPr>
          <p:cNvCxnSpPr>
            <a:cxnSpLocks/>
          </p:cNvCxnSpPr>
          <p:nvPr/>
        </p:nvCxnSpPr>
        <p:spPr>
          <a:xfrm>
            <a:off x="1342538" y="1758475"/>
            <a:ext cx="2336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84E9313-3DDD-4879-822A-0E7227E7FB31}"/>
              </a:ext>
            </a:extLst>
          </p:cNvPr>
          <p:cNvSpPr/>
          <p:nvPr/>
        </p:nvSpPr>
        <p:spPr>
          <a:xfrm>
            <a:off x="220174" y="1347260"/>
            <a:ext cx="1344614" cy="900246"/>
          </a:xfrm>
          <a:prstGeom prst="rect">
            <a:avLst/>
          </a:prstGeom>
        </p:spPr>
        <p:txBody>
          <a:bodyPr wrap="square">
            <a:spAutoFit/>
          </a:bodyPr>
          <a:lstStyle/>
          <a:p>
            <a:pPr>
              <a:buClr>
                <a:srgbClr val="0085CA"/>
              </a:buClr>
            </a:pPr>
            <a:r>
              <a:rPr lang="en-GB" sz="1050" dirty="0">
                <a:solidFill>
                  <a:srgbClr val="003E74"/>
                </a:solidFill>
              </a:rPr>
              <a:t>The date &amp; time of the meeting are the only </a:t>
            </a:r>
            <a:r>
              <a:rPr lang="en-GB" sz="1050" b="1" dirty="0">
                <a:solidFill>
                  <a:srgbClr val="003E74"/>
                </a:solidFill>
              </a:rPr>
              <a:t>compulsory criteria</a:t>
            </a:r>
          </a:p>
          <a:p>
            <a:pPr marL="228600" indent="-228600">
              <a:buClr>
                <a:srgbClr val="0085CA"/>
              </a:buClr>
              <a:buFont typeface="+mj-lt"/>
              <a:buAutoNum type="arabicParenR" startAt="6"/>
            </a:pPr>
            <a:endParaRPr lang="en-GB" sz="1050" dirty="0">
              <a:solidFill>
                <a:srgbClr val="003E74"/>
              </a:solidFill>
            </a:endParaRPr>
          </a:p>
        </p:txBody>
      </p:sp>
      <p:cxnSp>
        <p:nvCxnSpPr>
          <p:cNvPr id="18" name="Straight Arrow Connector 17">
            <a:extLst>
              <a:ext uri="{FF2B5EF4-FFF2-40B4-BE49-F238E27FC236}">
                <a16:creationId xmlns:a16="http://schemas.microsoft.com/office/drawing/2014/main" id="{2569BCBD-48D3-4BB6-A985-21C18CEB8847}"/>
              </a:ext>
            </a:extLst>
          </p:cNvPr>
          <p:cNvCxnSpPr>
            <a:cxnSpLocks/>
            <a:stCxn id="21" idx="1"/>
          </p:cNvCxnSpPr>
          <p:nvPr/>
        </p:nvCxnSpPr>
        <p:spPr>
          <a:xfrm flipH="1">
            <a:off x="7260739" y="2004085"/>
            <a:ext cx="366712" cy="529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CAF5E25-FF31-45C3-9EE9-3F5F08C44BA0}"/>
              </a:ext>
            </a:extLst>
          </p:cNvPr>
          <p:cNvSpPr/>
          <p:nvPr/>
        </p:nvSpPr>
        <p:spPr>
          <a:xfrm>
            <a:off x="7627451" y="1311587"/>
            <a:ext cx="1344614" cy="1384995"/>
          </a:xfrm>
          <a:prstGeom prst="rect">
            <a:avLst/>
          </a:prstGeom>
        </p:spPr>
        <p:txBody>
          <a:bodyPr wrap="square">
            <a:spAutoFit/>
          </a:bodyPr>
          <a:lstStyle/>
          <a:p>
            <a:pPr>
              <a:buClr>
                <a:srgbClr val="0085CA"/>
              </a:buClr>
            </a:pPr>
            <a:r>
              <a:rPr lang="en-GB" sz="1050" dirty="0">
                <a:solidFill>
                  <a:srgbClr val="003E74"/>
                </a:solidFill>
              </a:rPr>
              <a:t>You can start writing in these fields and they will prepopulate. Or click on the button at the end of the row to see all the options.</a:t>
            </a:r>
          </a:p>
        </p:txBody>
      </p:sp>
      <p:sp>
        <p:nvSpPr>
          <p:cNvPr id="22" name="Rectangle 21">
            <a:extLst>
              <a:ext uri="{FF2B5EF4-FFF2-40B4-BE49-F238E27FC236}">
                <a16:creationId xmlns:a16="http://schemas.microsoft.com/office/drawing/2014/main" id="{208499A0-BC9C-4058-B33C-A23DD9F23981}"/>
              </a:ext>
            </a:extLst>
          </p:cNvPr>
          <p:cNvSpPr/>
          <p:nvPr/>
        </p:nvSpPr>
        <p:spPr>
          <a:xfrm>
            <a:off x="220173" y="2321070"/>
            <a:ext cx="1344613" cy="1223412"/>
          </a:xfrm>
          <a:prstGeom prst="rect">
            <a:avLst/>
          </a:prstGeom>
        </p:spPr>
        <p:txBody>
          <a:bodyPr wrap="square">
            <a:spAutoFit/>
          </a:bodyPr>
          <a:lstStyle/>
          <a:p>
            <a:pPr>
              <a:buClr>
                <a:srgbClr val="0085CA"/>
              </a:buClr>
            </a:pPr>
            <a:r>
              <a:rPr lang="en-GB" sz="1050" dirty="0">
                <a:solidFill>
                  <a:srgbClr val="003E74"/>
                </a:solidFill>
              </a:rPr>
              <a:t>If a “Room capacity” is entered, search results will only show rooms of that size, or above.</a:t>
            </a:r>
          </a:p>
          <a:p>
            <a:pPr marL="228600" indent="-228600">
              <a:buClr>
                <a:srgbClr val="0085CA"/>
              </a:buClr>
              <a:buFont typeface="+mj-lt"/>
              <a:buAutoNum type="arabicParenR" startAt="6"/>
            </a:pPr>
            <a:endParaRPr lang="en-GB" sz="1050" dirty="0">
              <a:solidFill>
                <a:srgbClr val="003E74"/>
              </a:solidFill>
            </a:endParaRPr>
          </a:p>
        </p:txBody>
      </p:sp>
      <p:cxnSp>
        <p:nvCxnSpPr>
          <p:cNvPr id="25" name="Straight Arrow Connector 24">
            <a:extLst>
              <a:ext uri="{FF2B5EF4-FFF2-40B4-BE49-F238E27FC236}">
                <a16:creationId xmlns:a16="http://schemas.microsoft.com/office/drawing/2014/main" id="{011A1AF8-43AE-47C1-B33C-6097E6E9556A}"/>
              </a:ext>
            </a:extLst>
          </p:cNvPr>
          <p:cNvCxnSpPr>
            <a:cxnSpLocks/>
          </p:cNvCxnSpPr>
          <p:nvPr/>
        </p:nvCxnSpPr>
        <p:spPr>
          <a:xfrm>
            <a:off x="1331101" y="2737848"/>
            <a:ext cx="2336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3E41C-11D1-485D-89AD-0302D42E8EE8}"/>
              </a:ext>
            </a:extLst>
          </p:cNvPr>
          <p:cNvSpPr/>
          <p:nvPr/>
        </p:nvSpPr>
        <p:spPr>
          <a:xfrm>
            <a:off x="220171" y="3500348"/>
            <a:ext cx="1344613" cy="900246"/>
          </a:xfrm>
          <a:prstGeom prst="rect">
            <a:avLst/>
          </a:prstGeom>
        </p:spPr>
        <p:txBody>
          <a:bodyPr wrap="square">
            <a:spAutoFit/>
          </a:bodyPr>
          <a:lstStyle/>
          <a:p>
            <a:pPr>
              <a:buClr>
                <a:srgbClr val="0085CA"/>
              </a:buClr>
            </a:pPr>
            <a:r>
              <a:rPr lang="en-GB" sz="1050" dirty="0">
                <a:solidFill>
                  <a:srgbClr val="003E74"/>
                </a:solidFill>
              </a:rPr>
              <a:t>Selecting “Yes” will only return rooms where catering is allowed.</a:t>
            </a:r>
          </a:p>
          <a:p>
            <a:pPr marL="228600" indent="-228600">
              <a:buClr>
                <a:srgbClr val="0085CA"/>
              </a:buClr>
              <a:buFont typeface="+mj-lt"/>
              <a:buAutoNum type="arabicParenR" startAt="6"/>
            </a:pPr>
            <a:endParaRPr lang="en-GB" sz="1050" dirty="0">
              <a:solidFill>
                <a:srgbClr val="003E74"/>
              </a:solidFill>
            </a:endParaRPr>
          </a:p>
        </p:txBody>
      </p:sp>
      <p:cxnSp>
        <p:nvCxnSpPr>
          <p:cNvPr id="27" name="Straight Arrow Connector 26">
            <a:extLst>
              <a:ext uri="{FF2B5EF4-FFF2-40B4-BE49-F238E27FC236}">
                <a16:creationId xmlns:a16="http://schemas.microsoft.com/office/drawing/2014/main" id="{90397E82-5402-4AB1-89B3-EE9AA05CCAD8}"/>
              </a:ext>
            </a:extLst>
          </p:cNvPr>
          <p:cNvCxnSpPr>
            <a:cxnSpLocks/>
            <a:stCxn id="26" idx="0"/>
          </p:cNvCxnSpPr>
          <p:nvPr/>
        </p:nvCxnSpPr>
        <p:spPr>
          <a:xfrm flipV="1">
            <a:off x="892478" y="3281331"/>
            <a:ext cx="683747" cy="219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39C0182-3EC0-4258-955B-93000DE34D0F}"/>
              </a:ext>
            </a:extLst>
          </p:cNvPr>
          <p:cNvSpPr/>
          <p:nvPr/>
        </p:nvSpPr>
        <p:spPr>
          <a:xfrm>
            <a:off x="7627451" y="2822235"/>
            <a:ext cx="1344614" cy="1223412"/>
          </a:xfrm>
          <a:prstGeom prst="rect">
            <a:avLst/>
          </a:prstGeom>
        </p:spPr>
        <p:txBody>
          <a:bodyPr wrap="square">
            <a:spAutoFit/>
          </a:bodyPr>
          <a:lstStyle/>
          <a:p>
            <a:pPr>
              <a:buClr>
                <a:srgbClr val="0085CA"/>
              </a:buClr>
            </a:pPr>
            <a:r>
              <a:rPr lang="en-GB" sz="1050" dirty="0">
                <a:solidFill>
                  <a:srgbClr val="003E74"/>
                </a:solidFill>
              </a:rPr>
              <a:t>“Room facilities” contains a drop-down list of items in a room. As many of these as required can be selected.</a:t>
            </a:r>
          </a:p>
        </p:txBody>
      </p:sp>
      <p:cxnSp>
        <p:nvCxnSpPr>
          <p:cNvPr id="32" name="Straight Arrow Connector 31">
            <a:extLst>
              <a:ext uri="{FF2B5EF4-FFF2-40B4-BE49-F238E27FC236}">
                <a16:creationId xmlns:a16="http://schemas.microsoft.com/office/drawing/2014/main" id="{D74DF3F2-95E9-4F4C-90E4-D76FF6068FA8}"/>
              </a:ext>
            </a:extLst>
          </p:cNvPr>
          <p:cNvCxnSpPr>
            <a:cxnSpLocks/>
            <a:stCxn id="31" idx="1"/>
          </p:cNvCxnSpPr>
          <p:nvPr/>
        </p:nvCxnSpPr>
        <p:spPr>
          <a:xfrm flipH="1">
            <a:off x="7138417" y="3433941"/>
            <a:ext cx="489034" cy="8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4F8FFBE-29A2-48CE-991F-EE885F66A47E}"/>
              </a:ext>
            </a:extLst>
          </p:cNvPr>
          <p:cNvSpPr/>
          <p:nvPr/>
        </p:nvSpPr>
        <p:spPr>
          <a:xfrm>
            <a:off x="509585" y="4336376"/>
            <a:ext cx="8124827" cy="430887"/>
          </a:xfrm>
          <a:prstGeom prst="rect">
            <a:avLst/>
          </a:prstGeom>
        </p:spPr>
        <p:txBody>
          <a:bodyPr wrap="square">
            <a:spAutoFit/>
          </a:bodyPr>
          <a:lstStyle/>
          <a:p>
            <a:pPr marL="342900" indent="-342900">
              <a:buClr>
                <a:srgbClr val="0085CA"/>
              </a:buClr>
              <a:buFont typeface="+mj-lt"/>
              <a:buAutoNum type="arabicParenR" startAt="7"/>
            </a:pPr>
            <a:r>
              <a:rPr lang="en-GB" sz="1100" dirty="0">
                <a:solidFill>
                  <a:srgbClr val="003E74"/>
                </a:solidFill>
              </a:rPr>
              <a:t>Once all the required criteria have been selected, click “Search”. The results will appear below. </a:t>
            </a:r>
          </a:p>
          <a:p>
            <a:pPr marL="228600" indent="-228600">
              <a:buClr>
                <a:srgbClr val="0085CA"/>
              </a:buClr>
              <a:buFont typeface="+mj-lt"/>
              <a:buAutoNum type="arabicParenR" startAt="7"/>
            </a:pPr>
            <a:endParaRPr lang="en-GB" sz="1100" dirty="0">
              <a:solidFill>
                <a:srgbClr val="003E74"/>
              </a:solidFill>
            </a:endParaRPr>
          </a:p>
        </p:txBody>
      </p:sp>
    </p:spTree>
    <p:extLst>
      <p:ext uri="{BB962C8B-B14F-4D97-AF65-F5344CB8AC3E}">
        <p14:creationId xmlns:p14="http://schemas.microsoft.com/office/powerpoint/2010/main" val="536896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48D554-C78F-4B94-9D1D-3C57077CCEF2}"/>
              </a:ext>
            </a:extLst>
          </p:cNvPr>
          <p:cNvSpPr/>
          <p:nvPr/>
        </p:nvSpPr>
        <p:spPr>
          <a:xfrm>
            <a:off x="390524" y="3658505"/>
            <a:ext cx="8124827" cy="1107996"/>
          </a:xfrm>
          <a:prstGeom prst="rect">
            <a:avLst/>
          </a:prstGeom>
        </p:spPr>
        <p:txBody>
          <a:bodyPr wrap="square">
            <a:spAutoFit/>
          </a:bodyPr>
          <a:lstStyle/>
          <a:p>
            <a:pPr marL="342900" indent="-342900">
              <a:buClr>
                <a:srgbClr val="0085CA"/>
              </a:buClr>
              <a:buFont typeface="+mj-lt"/>
              <a:buAutoNum type="arabicParenR" startAt="8"/>
            </a:pPr>
            <a:r>
              <a:rPr lang="en-GB" sz="1100" dirty="0">
                <a:solidFill>
                  <a:srgbClr val="003E74"/>
                </a:solidFill>
              </a:rPr>
              <a:t>The search results will return a list of rooms that meet your criteria. You can also tick the box to “Show unavailable rooms”, if there is flexibility about what time the meeting can be held. All existing bookings in the room on that day will show up in the planner as blue blocks. </a:t>
            </a:r>
          </a:p>
          <a:p>
            <a:pPr marL="342900" indent="-342900">
              <a:buClr>
                <a:srgbClr val="0085CA"/>
              </a:buClr>
              <a:buFont typeface="+mj-lt"/>
              <a:buAutoNum type="arabicParenR" startAt="8"/>
            </a:pPr>
            <a:endParaRPr lang="en-GB" sz="1100" dirty="0">
              <a:solidFill>
                <a:srgbClr val="003E74"/>
              </a:solidFill>
            </a:endParaRPr>
          </a:p>
          <a:p>
            <a:pPr marL="342900" indent="-342900">
              <a:buClr>
                <a:srgbClr val="0085CA"/>
              </a:buClr>
              <a:buFont typeface="+mj-lt"/>
              <a:buAutoNum type="arabicParenR" startAt="8"/>
            </a:pPr>
            <a:r>
              <a:rPr lang="en-GB" sz="1100" dirty="0">
                <a:solidFill>
                  <a:srgbClr val="003E74"/>
                </a:solidFill>
              </a:rPr>
              <a:t>The room name will inform you of its capacity in its default layout, and whether the room is moderated or not.</a:t>
            </a:r>
          </a:p>
          <a:p>
            <a:pPr marL="228600" indent="-228600">
              <a:buClr>
                <a:srgbClr val="0085CA"/>
              </a:buClr>
              <a:buFont typeface="+mj-lt"/>
              <a:buAutoNum type="arabicParenR" startAt="8"/>
            </a:pPr>
            <a:endParaRPr lang="en-GB" sz="1100" dirty="0">
              <a:solidFill>
                <a:srgbClr val="003E74"/>
              </a:solidFill>
            </a:endParaRP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a:t>
            </a:r>
          </a:p>
        </p:txBody>
      </p:sp>
      <p:pic>
        <p:nvPicPr>
          <p:cNvPr id="35" name="Picture 34">
            <a:extLst>
              <a:ext uri="{FF2B5EF4-FFF2-40B4-BE49-F238E27FC236}">
                <a16:creationId xmlns:a16="http://schemas.microsoft.com/office/drawing/2014/main" id="{80E5C8A6-2EA2-497D-830E-8B2A298A0A03}"/>
              </a:ext>
            </a:extLst>
          </p:cNvPr>
          <p:cNvPicPr>
            <a:picLocks noChangeAspect="1"/>
          </p:cNvPicPr>
          <p:nvPr/>
        </p:nvPicPr>
        <p:blipFill>
          <a:blip r:embed="rId2"/>
          <a:stretch>
            <a:fillRect/>
          </a:stretch>
        </p:blipFill>
        <p:spPr>
          <a:xfrm>
            <a:off x="427121" y="1001837"/>
            <a:ext cx="8289758" cy="2432011"/>
          </a:xfrm>
          <a:prstGeom prst="rect">
            <a:avLst/>
          </a:prstGeom>
          <a:ln>
            <a:solidFill>
              <a:srgbClr val="9D9D9D"/>
            </a:solidFill>
          </a:ln>
        </p:spPr>
      </p:pic>
      <p:sp>
        <p:nvSpPr>
          <p:cNvPr id="36" name="Oval 35">
            <a:extLst>
              <a:ext uri="{FF2B5EF4-FFF2-40B4-BE49-F238E27FC236}">
                <a16:creationId xmlns:a16="http://schemas.microsoft.com/office/drawing/2014/main" id="{A2AD058D-3B86-4BE1-B20D-EF3D7ECB33DC}"/>
              </a:ext>
            </a:extLst>
          </p:cNvPr>
          <p:cNvSpPr/>
          <p:nvPr/>
        </p:nvSpPr>
        <p:spPr>
          <a:xfrm>
            <a:off x="605358" y="2827422"/>
            <a:ext cx="1319695"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EF79D9FC-9F65-467A-B798-7D7FC63ACC22}"/>
              </a:ext>
            </a:extLst>
          </p:cNvPr>
          <p:cNvSpPr/>
          <p:nvPr/>
        </p:nvSpPr>
        <p:spPr>
          <a:xfrm>
            <a:off x="617389" y="2248106"/>
            <a:ext cx="2636799" cy="35465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6143E41C-8211-4BDB-BD07-F7DF2411B401}"/>
              </a:ext>
            </a:extLst>
          </p:cNvPr>
          <p:cNvSpPr/>
          <p:nvPr/>
        </p:nvSpPr>
        <p:spPr>
          <a:xfrm>
            <a:off x="5835315" y="2458387"/>
            <a:ext cx="493295"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9" name="Straight Arrow Connector 38">
            <a:extLst>
              <a:ext uri="{FF2B5EF4-FFF2-40B4-BE49-F238E27FC236}">
                <a16:creationId xmlns:a16="http://schemas.microsoft.com/office/drawing/2014/main" id="{13C754EC-E177-46A9-BAF6-550EB05BC44A}"/>
              </a:ext>
            </a:extLst>
          </p:cNvPr>
          <p:cNvCxnSpPr>
            <a:cxnSpLocks/>
            <a:stCxn id="40" idx="1"/>
            <a:endCxn id="38" idx="6"/>
          </p:cNvCxnSpPr>
          <p:nvPr/>
        </p:nvCxnSpPr>
        <p:spPr>
          <a:xfrm flipH="1">
            <a:off x="6328610" y="2447373"/>
            <a:ext cx="348346" cy="166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F032CC67-06D2-404C-903C-672C65B4DF67}"/>
              </a:ext>
            </a:extLst>
          </p:cNvPr>
          <p:cNvSpPr/>
          <p:nvPr/>
        </p:nvSpPr>
        <p:spPr>
          <a:xfrm>
            <a:off x="6676956" y="2320415"/>
            <a:ext cx="1344614" cy="253916"/>
          </a:xfrm>
          <a:prstGeom prst="rect">
            <a:avLst/>
          </a:prstGeom>
        </p:spPr>
        <p:txBody>
          <a:bodyPr wrap="square">
            <a:spAutoFit/>
          </a:bodyPr>
          <a:lstStyle/>
          <a:p>
            <a:pPr>
              <a:buClr>
                <a:srgbClr val="0085CA"/>
              </a:buClr>
            </a:pPr>
            <a:r>
              <a:rPr lang="en-GB" sz="1050" dirty="0">
                <a:solidFill>
                  <a:srgbClr val="003E74"/>
                </a:solidFill>
              </a:rPr>
              <a:t>Existing booking</a:t>
            </a:r>
          </a:p>
        </p:txBody>
      </p:sp>
    </p:spTree>
    <p:extLst>
      <p:ext uri="{BB962C8B-B14F-4D97-AF65-F5344CB8AC3E}">
        <p14:creationId xmlns:p14="http://schemas.microsoft.com/office/powerpoint/2010/main" val="5271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1B92B1-E54C-4E06-85E3-D0CDABE104B6}"/>
              </a:ext>
            </a:extLst>
          </p:cNvPr>
          <p:cNvPicPr>
            <a:picLocks noChangeAspect="1"/>
          </p:cNvPicPr>
          <p:nvPr/>
        </p:nvPicPr>
        <p:blipFill>
          <a:blip r:embed="rId2"/>
          <a:stretch>
            <a:fillRect/>
          </a:stretch>
        </p:blipFill>
        <p:spPr>
          <a:xfrm>
            <a:off x="605358" y="2837660"/>
            <a:ext cx="7510094" cy="1774563"/>
          </a:xfrm>
          <a:prstGeom prst="rect">
            <a:avLst/>
          </a:prstGeom>
          <a:ln>
            <a:solidFill>
              <a:srgbClr val="9D9D9D"/>
            </a:solidFill>
          </a:ln>
        </p:spPr>
      </p:pic>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a:t>
            </a:r>
          </a:p>
        </p:txBody>
      </p:sp>
      <p:sp>
        <p:nvSpPr>
          <p:cNvPr id="36" name="Oval 35">
            <a:extLst>
              <a:ext uri="{FF2B5EF4-FFF2-40B4-BE49-F238E27FC236}">
                <a16:creationId xmlns:a16="http://schemas.microsoft.com/office/drawing/2014/main" id="{A2AD058D-3B86-4BE1-B20D-EF3D7ECB33DC}"/>
              </a:ext>
            </a:extLst>
          </p:cNvPr>
          <p:cNvSpPr/>
          <p:nvPr/>
        </p:nvSpPr>
        <p:spPr>
          <a:xfrm>
            <a:off x="6469770" y="4341092"/>
            <a:ext cx="1818656"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6143E41C-8211-4BDB-BD07-F7DF2411B401}"/>
              </a:ext>
            </a:extLst>
          </p:cNvPr>
          <p:cNvSpPr/>
          <p:nvPr/>
        </p:nvSpPr>
        <p:spPr>
          <a:xfrm>
            <a:off x="5835315" y="2458387"/>
            <a:ext cx="493295"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B2EB229-465C-4DD4-BC04-FB86323CDA9F}"/>
              </a:ext>
            </a:extLst>
          </p:cNvPr>
          <p:cNvPicPr>
            <a:picLocks noChangeAspect="1"/>
          </p:cNvPicPr>
          <p:nvPr/>
        </p:nvPicPr>
        <p:blipFill>
          <a:blip r:embed="rId3"/>
          <a:stretch>
            <a:fillRect/>
          </a:stretch>
        </p:blipFill>
        <p:spPr>
          <a:xfrm>
            <a:off x="5835315" y="888390"/>
            <a:ext cx="2703327" cy="2690797"/>
          </a:xfrm>
          <a:prstGeom prst="rect">
            <a:avLst/>
          </a:prstGeom>
          <a:ln>
            <a:solidFill>
              <a:srgbClr val="9D9D9D"/>
            </a:solidFill>
          </a:ln>
        </p:spPr>
      </p:pic>
      <p:sp>
        <p:nvSpPr>
          <p:cNvPr id="11" name="Oval 10">
            <a:extLst>
              <a:ext uri="{FF2B5EF4-FFF2-40B4-BE49-F238E27FC236}">
                <a16:creationId xmlns:a16="http://schemas.microsoft.com/office/drawing/2014/main" id="{4CDD96F8-8F2C-4A35-B0E0-3984E3504F51}"/>
              </a:ext>
            </a:extLst>
          </p:cNvPr>
          <p:cNvSpPr/>
          <p:nvPr/>
        </p:nvSpPr>
        <p:spPr>
          <a:xfrm>
            <a:off x="2105526" y="3793478"/>
            <a:ext cx="385012"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16C81B46-5EF7-4CDE-A3F6-0FC7E042A6FE}"/>
              </a:ext>
            </a:extLst>
          </p:cNvPr>
          <p:cNvCxnSpPr>
            <a:cxnSpLocks/>
            <a:stCxn id="11" idx="7"/>
          </p:cNvCxnSpPr>
          <p:nvPr/>
        </p:nvCxnSpPr>
        <p:spPr>
          <a:xfrm flipV="1">
            <a:off x="2434154" y="888390"/>
            <a:ext cx="3401161" cy="295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2DDCD55-0A0B-4804-AF10-04D04881CFFA}"/>
              </a:ext>
            </a:extLst>
          </p:cNvPr>
          <p:cNvCxnSpPr>
            <a:cxnSpLocks/>
            <a:stCxn id="11" idx="6"/>
          </p:cNvCxnSpPr>
          <p:nvPr/>
        </p:nvCxnSpPr>
        <p:spPr>
          <a:xfrm flipV="1">
            <a:off x="2490538" y="3565540"/>
            <a:ext cx="3344777" cy="383601"/>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F48D554-C78F-4B94-9D1D-3C57077CCEF2}"/>
              </a:ext>
            </a:extLst>
          </p:cNvPr>
          <p:cNvSpPr/>
          <p:nvPr/>
        </p:nvSpPr>
        <p:spPr>
          <a:xfrm>
            <a:off x="498808" y="1012362"/>
            <a:ext cx="4530391" cy="1785104"/>
          </a:xfrm>
          <a:prstGeom prst="rect">
            <a:avLst/>
          </a:prstGeom>
          <a:solidFill>
            <a:schemeClr val="bg1"/>
          </a:solidFill>
        </p:spPr>
        <p:txBody>
          <a:bodyPr wrap="square">
            <a:spAutoFit/>
          </a:bodyPr>
          <a:lstStyle/>
          <a:p>
            <a:pPr marL="342900" indent="-342900">
              <a:buClr>
                <a:srgbClr val="0085CA"/>
              </a:buClr>
              <a:buFont typeface="+mj-lt"/>
              <a:buAutoNum type="arabicParenR" startAt="10"/>
            </a:pPr>
            <a:r>
              <a:rPr lang="en-GB" sz="1100" dirty="0">
                <a:solidFill>
                  <a:srgbClr val="003E74"/>
                </a:solidFill>
              </a:rPr>
              <a:t>It is recommended that you also click on the ‘More info’ link next to the room name, which will bring up a new window. </a:t>
            </a:r>
          </a:p>
          <a:p>
            <a:pPr marL="342900" indent="-342900">
              <a:buClr>
                <a:srgbClr val="0085CA"/>
              </a:buClr>
              <a:buFont typeface="+mj-lt"/>
              <a:buAutoNum type="arabicParenR" startAt="10"/>
            </a:pPr>
            <a:endParaRPr lang="en-GB" sz="1100" dirty="0">
              <a:solidFill>
                <a:srgbClr val="003E74"/>
              </a:solidFill>
            </a:endParaRPr>
          </a:p>
          <a:p>
            <a:pPr marL="360363">
              <a:buClr>
                <a:srgbClr val="0085CA"/>
              </a:buClr>
            </a:pPr>
            <a:r>
              <a:rPr lang="en-GB" sz="1100" dirty="0">
                <a:solidFill>
                  <a:srgbClr val="003E74"/>
                </a:solidFill>
              </a:rPr>
              <a:t>This will give you a photo of the room, details of all facilities in the room and helpful information such as directions to the room and the type of access controls in place.</a:t>
            </a:r>
          </a:p>
          <a:p>
            <a:pPr marL="360363">
              <a:buClr>
                <a:srgbClr val="0085CA"/>
              </a:buClr>
            </a:pPr>
            <a:endParaRPr lang="en-GB" sz="1100" dirty="0">
              <a:solidFill>
                <a:srgbClr val="003E74"/>
              </a:solidFill>
            </a:endParaRPr>
          </a:p>
          <a:p>
            <a:pPr marL="360363" indent="-360363">
              <a:buClr>
                <a:srgbClr val="0085CA"/>
              </a:buClr>
              <a:buFont typeface="+mj-lt"/>
              <a:buAutoNum type="arabicParenR" startAt="11"/>
            </a:pPr>
            <a:r>
              <a:rPr lang="en-GB" sz="1100" dirty="0">
                <a:solidFill>
                  <a:srgbClr val="003E74"/>
                </a:solidFill>
              </a:rPr>
              <a:t>Once you have decided which room you would like, click on it to highlight in blue, and then either click “Continue” or “Submit booking”, both of which take you to the final screen.</a:t>
            </a:r>
          </a:p>
        </p:txBody>
      </p:sp>
    </p:spTree>
    <p:extLst>
      <p:ext uri="{BB962C8B-B14F-4D97-AF65-F5344CB8AC3E}">
        <p14:creationId xmlns:p14="http://schemas.microsoft.com/office/powerpoint/2010/main" val="2425120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1BC1FC-EC06-4EC1-8D9C-C60483CCE5AD}"/>
              </a:ext>
            </a:extLst>
          </p:cNvPr>
          <p:cNvPicPr>
            <a:picLocks noChangeAspect="1"/>
          </p:cNvPicPr>
          <p:nvPr/>
        </p:nvPicPr>
        <p:blipFill rotWithShape="1">
          <a:blip r:embed="rId2"/>
          <a:srcRect l="1861"/>
          <a:stretch/>
        </p:blipFill>
        <p:spPr>
          <a:xfrm>
            <a:off x="2707104" y="1135995"/>
            <a:ext cx="6154655" cy="3452232"/>
          </a:xfrm>
          <a:prstGeom prst="rect">
            <a:avLst/>
          </a:prstGeom>
        </p:spPr>
      </p:pic>
      <p:sp>
        <p:nvSpPr>
          <p:cNvPr id="5" name="Rectangle 4">
            <a:extLst>
              <a:ext uri="{FF2B5EF4-FFF2-40B4-BE49-F238E27FC236}">
                <a16:creationId xmlns:a16="http://schemas.microsoft.com/office/drawing/2014/main" id="{8F48D554-C78F-4B94-9D1D-3C57077CCEF2}"/>
              </a:ext>
            </a:extLst>
          </p:cNvPr>
          <p:cNvSpPr/>
          <p:nvPr/>
        </p:nvSpPr>
        <p:spPr>
          <a:xfrm>
            <a:off x="390524" y="1082842"/>
            <a:ext cx="2316579" cy="3139321"/>
          </a:xfrm>
          <a:prstGeom prst="rect">
            <a:avLst/>
          </a:prstGeom>
        </p:spPr>
        <p:txBody>
          <a:bodyPr wrap="square">
            <a:spAutoFit/>
          </a:bodyPr>
          <a:lstStyle/>
          <a:p>
            <a:pPr marL="342900" indent="-342900">
              <a:buClr>
                <a:srgbClr val="0085CA"/>
              </a:buClr>
              <a:buFont typeface="+mj-lt"/>
              <a:buAutoNum type="arabicParenR" startAt="12"/>
            </a:pPr>
            <a:r>
              <a:rPr lang="en-GB" sz="1100" dirty="0">
                <a:solidFill>
                  <a:srgbClr val="003E74"/>
                </a:solidFill>
              </a:rPr>
              <a:t>The final screen is a summary of your booking. Remember, if it is a request for a moderated room, you will need to wait for email confirmation from the room’s moderator.</a:t>
            </a:r>
          </a:p>
          <a:p>
            <a:pPr marL="342900" indent="-342900">
              <a:buClr>
                <a:srgbClr val="0085CA"/>
              </a:buClr>
              <a:buFont typeface="+mj-lt"/>
              <a:buAutoNum type="arabicParenR" startAt="12"/>
            </a:pPr>
            <a:endParaRPr lang="en-GB" sz="1100" dirty="0">
              <a:solidFill>
                <a:srgbClr val="003E74"/>
              </a:solidFill>
            </a:endParaRPr>
          </a:p>
          <a:p>
            <a:pPr marL="342900" indent="-342900">
              <a:buClr>
                <a:srgbClr val="0085CA"/>
              </a:buClr>
              <a:buFont typeface="+mj-lt"/>
              <a:buAutoNum type="arabicParenR" startAt="12"/>
            </a:pPr>
            <a:r>
              <a:rPr lang="en-GB" sz="1100" dirty="0">
                <a:solidFill>
                  <a:srgbClr val="003E74"/>
                </a:solidFill>
              </a:rPr>
              <a:t>If you would like to change the title of your booking, you can click on the “Change general information button”. If you would like to amend the time or room, click on the “Change time and location” button. Both of these will take you back into the wizard.</a:t>
            </a: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a:t>
            </a:r>
          </a:p>
        </p:txBody>
      </p:sp>
      <p:sp>
        <p:nvSpPr>
          <p:cNvPr id="36" name="Oval 35">
            <a:extLst>
              <a:ext uri="{FF2B5EF4-FFF2-40B4-BE49-F238E27FC236}">
                <a16:creationId xmlns:a16="http://schemas.microsoft.com/office/drawing/2014/main" id="{A2AD058D-3B86-4BE1-B20D-EF3D7ECB33DC}"/>
              </a:ext>
            </a:extLst>
          </p:cNvPr>
          <p:cNvSpPr/>
          <p:nvPr/>
        </p:nvSpPr>
        <p:spPr>
          <a:xfrm>
            <a:off x="2576649" y="4330055"/>
            <a:ext cx="900477"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6143E41C-8211-4BDB-BD07-F7DF2411B401}"/>
              </a:ext>
            </a:extLst>
          </p:cNvPr>
          <p:cNvSpPr/>
          <p:nvPr/>
        </p:nvSpPr>
        <p:spPr>
          <a:xfrm>
            <a:off x="6509084" y="4007505"/>
            <a:ext cx="2006267"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8756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48D554-C78F-4B94-9D1D-3C57077CCEF2}"/>
              </a:ext>
            </a:extLst>
          </p:cNvPr>
          <p:cNvSpPr/>
          <p:nvPr/>
        </p:nvSpPr>
        <p:spPr>
          <a:xfrm>
            <a:off x="432502" y="1126058"/>
            <a:ext cx="4139498" cy="1785104"/>
          </a:xfrm>
          <a:prstGeom prst="rect">
            <a:avLst/>
          </a:prstGeom>
        </p:spPr>
        <p:txBody>
          <a:bodyPr wrap="square">
            <a:spAutoFit/>
          </a:bodyPr>
          <a:lstStyle/>
          <a:p>
            <a:pPr marL="342900" indent="-342900">
              <a:buClr>
                <a:srgbClr val="0085CA"/>
              </a:buClr>
              <a:buFont typeface="+mj-lt"/>
              <a:buAutoNum type="arabicParenR" startAt="14"/>
            </a:pPr>
            <a:r>
              <a:rPr lang="en-GB" sz="1100" dirty="0">
                <a:solidFill>
                  <a:srgbClr val="003E74"/>
                </a:solidFill>
              </a:rPr>
              <a:t>Planon will send an appointment to your Outlook, which is added to your calendar if you accept it. If you decline the appointment, you will still have the booking, but it won’t show up in your calendar.</a:t>
            </a:r>
          </a:p>
          <a:p>
            <a:pPr marL="342900" indent="-342900">
              <a:buClr>
                <a:srgbClr val="0085CA"/>
              </a:buClr>
              <a:buFont typeface="+mj-lt"/>
              <a:buAutoNum type="arabicParenR" startAt="14"/>
            </a:pPr>
            <a:endParaRPr lang="en-GB" sz="1100" dirty="0">
              <a:solidFill>
                <a:srgbClr val="003E74"/>
              </a:solidFill>
            </a:endParaRPr>
          </a:p>
          <a:p>
            <a:pPr marL="342900" indent="-342900">
              <a:buClr>
                <a:srgbClr val="0085CA"/>
              </a:buClr>
              <a:buFont typeface="+mj-lt"/>
              <a:buAutoNum type="arabicParenR" startAt="14"/>
            </a:pPr>
            <a:r>
              <a:rPr lang="en-GB" sz="1100" dirty="0">
                <a:solidFill>
                  <a:srgbClr val="003E74"/>
                </a:solidFill>
              </a:rPr>
              <a:t>This appointment is a room booking only.   Create a separate appointment in Outlook to invite attendees and type the room name in the location field.  Do not invite the room to that appointment as it is already booked.</a:t>
            </a:r>
          </a:p>
          <a:p>
            <a:pPr marL="342900" indent="-342900">
              <a:buClr>
                <a:srgbClr val="0085CA"/>
              </a:buClr>
              <a:buFont typeface="+mj-lt"/>
              <a:buAutoNum type="arabicParenR" startAt="14"/>
            </a:pPr>
            <a:endParaRPr lang="en-GB" sz="1100" dirty="0">
              <a:solidFill>
                <a:srgbClr val="003E74"/>
              </a:solidFill>
            </a:endParaRP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a:t>
            </a:r>
          </a:p>
        </p:txBody>
      </p:sp>
      <p:pic>
        <p:nvPicPr>
          <p:cNvPr id="4" name="Picture 3"/>
          <p:cNvPicPr>
            <a:picLocks noChangeAspect="1"/>
          </p:cNvPicPr>
          <p:nvPr/>
        </p:nvPicPr>
        <p:blipFill rotWithShape="1">
          <a:blip r:embed="rId2"/>
          <a:srcRect r="27495"/>
          <a:stretch/>
        </p:blipFill>
        <p:spPr>
          <a:xfrm>
            <a:off x="4572000" y="1126057"/>
            <a:ext cx="4517761" cy="3066801"/>
          </a:xfrm>
          <a:prstGeom prst="rect">
            <a:avLst/>
          </a:prstGeom>
        </p:spPr>
      </p:pic>
      <p:sp>
        <p:nvSpPr>
          <p:cNvPr id="10" name="Oval 9">
            <a:extLst>
              <a:ext uri="{FF2B5EF4-FFF2-40B4-BE49-F238E27FC236}">
                <a16:creationId xmlns:a16="http://schemas.microsoft.com/office/drawing/2014/main" id="{6143E41C-8211-4BDB-BD07-F7DF2411B401}"/>
              </a:ext>
            </a:extLst>
          </p:cNvPr>
          <p:cNvSpPr/>
          <p:nvPr/>
        </p:nvSpPr>
        <p:spPr>
          <a:xfrm>
            <a:off x="5842137" y="2472735"/>
            <a:ext cx="1131091" cy="438427"/>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143E41C-8211-4BDB-BD07-F7DF2411B401}"/>
              </a:ext>
            </a:extLst>
          </p:cNvPr>
          <p:cNvSpPr/>
          <p:nvPr/>
        </p:nvSpPr>
        <p:spPr>
          <a:xfrm>
            <a:off x="6830880" y="2817541"/>
            <a:ext cx="1141142" cy="449523"/>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5558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a:t>
            </a:fld>
            <a:endParaRPr lang="en-GB"/>
          </a:p>
        </p:txBody>
      </p:sp>
      <p:sp>
        <p:nvSpPr>
          <p:cNvPr id="12" name="Title 1">
            <a:extLst>
              <a:ext uri="{FF2B5EF4-FFF2-40B4-BE49-F238E27FC236}">
                <a16:creationId xmlns:a16="http://schemas.microsoft.com/office/drawing/2014/main" id="{EB43A2C4-E653-4DBF-A757-9EA48059AD6B}"/>
              </a:ext>
            </a:extLst>
          </p:cNvPr>
          <p:cNvSpPr>
            <a:spLocks noGrp="1"/>
          </p:cNvSpPr>
          <p:nvPr>
            <p:ph type="title"/>
          </p:nvPr>
        </p:nvSpPr>
        <p:spPr>
          <a:xfrm>
            <a:off x="6285379" y="383292"/>
            <a:ext cx="2671482" cy="380667"/>
          </a:xfrm>
        </p:spPr>
        <p:txBody>
          <a:bodyPr/>
          <a:lstStyle/>
          <a:p>
            <a:r>
              <a:rPr lang="en-US" dirty="0">
                <a:solidFill>
                  <a:srgbClr val="0085CA"/>
                </a:solidFill>
              </a:rPr>
              <a:t>Contents</a:t>
            </a:r>
          </a:p>
        </p:txBody>
      </p:sp>
      <p:graphicFrame>
        <p:nvGraphicFramePr>
          <p:cNvPr id="13" name="Table 12">
            <a:extLst>
              <a:ext uri="{FF2B5EF4-FFF2-40B4-BE49-F238E27FC236}">
                <a16:creationId xmlns:a16="http://schemas.microsoft.com/office/drawing/2014/main" id="{3C8A05C2-7FDE-470E-9A28-10992466CD54}"/>
              </a:ext>
            </a:extLst>
          </p:cNvPr>
          <p:cNvGraphicFramePr>
            <a:graphicFrameLocks noGrp="1"/>
          </p:cNvGraphicFramePr>
          <p:nvPr>
            <p:extLst>
              <p:ext uri="{D42A27DB-BD31-4B8C-83A1-F6EECF244321}">
                <p14:modId xmlns:p14="http://schemas.microsoft.com/office/powerpoint/2010/main" val="2888092640"/>
              </p:ext>
            </p:extLst>
          </p:nvPr>
        </p:nvGraphicFramePr>
        <p:xfrm>
          <a:off x="457200" y="1105457"/>
          <a:ext cx="7940488" cy="3317240"/>
        </p:xfrm>
        <a:graphic>
          <a:graphicData uri="http://schemas.openxmlformats.org/drawingml/2006/table">
            <a:tbl>
              <a:tblPr firstRow="1" bandRow="1">
                <a:tableStyleId>{5C22544A-7EE6-4342-B048-85BDC9FD1C3A}</a:tableStyleId>
              </a:tblPr>
              <a:tblGrid>
                <a:gridCol w="7208525">
                  <a:extLst>
                    <a:ext uri="{9D8B030D-6E8A-4147-A177-3AD203B41FA5}">
                      <a16:colId xmlns:a16="http://schemas.microsoft.com/office/drawing/2014/main" val="3927730979"/>
                    </a:ext>
                  </a:extLst>
                </a:gridCol>
                <a:gridCol w="731963">
                  <a:extLst>
                    <a:ext uri="{9D8B030D-6E8A-4147-A177-3AD203B41FA5}">
                      <a16:colId xmlns:a16="http://schemas.microsoft.com/office/drawing/2014/main" val="1766673973"/>
                    </a:ext>
                  </a:extLst>
                </a:gridCol>
              </a:tblGrid>
              <a:tr h="370840">
                <a:tc>
                  <a:txBody>
                    <a:bodyPr/>
                    <a:lstStyle/>
                    <a:p>
                      <a:r>
                        <a:rPr lang="en-GB" sz="1400" b="1" dirty="0">
                          <a:solidFill>
                            <a:srgbClr val="003E74"/>
                          </a:solidFill>
                        </a:rPr>
                        <a:t>Introduction to the new Room Booking 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GB" sz="1400" b="0" dirty="0">
                          <a:solidFill>
                            <a:srgbClr val="003E74"/>
                          </a:solidFill>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3466132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3E74"/>
                          </a:solidFill>
                        </a:rPr>
                        <a:t>Using Outlook: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3E74"/>
                          </a:solidFill>
                        </a:rPr>
                        <a:t>Make a booking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3E74"/>
                          </a:solidFill>
                        </a:rPr>
                        <a:t>Amend / Cancel a booking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GB" sz="1400" b="0" dirty="0">
                          <a:solidFill>
                            <a:srgbClr val="003E74"/>
                          </a:solidFill>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528820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3E74"/>
                          </a:solidFill>
                        </a:rPr>
                        <a:t>Using Planon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3E74"/>
                          </a:solidFill>
                        </a:rPr>
                        <a:t>Make a booking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3E74"/>
                          </a:solidFill>
                        </a:rPr>
                        <a:t>Amend / Cancel a booking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GB" sz="1400" b="0" dirty="0">
                          <a:solidFill>
                            <a:srgbClr val="003E74"/>
                          </a:solidFill>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7414254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rgbClr val="003E74"/>
                          </a:solidFill>
                        </a:rPr>
                        <a:t>Using the Advance Room Search &amp; Report (ICLIS)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GB" sz="1400" b="0" dirty="0">
                          <a:solidFill>
                            <a:srgbClr val="003E74"/>
                          </a:solidFill>
                        </a:rPr>
                        <a:t>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493190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rgbClr val="003E74"/>
                          </a:solidFill>
                        </a:rPr>
                        <a:t>Etiquette for Using College Shared Space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GB" sz="1400" b="0" dirty="0">
                          <a:solidFill>
                            <a:srgbClr val="003E74"/>
                          </a:solidFill>
                        </a:rPr>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65614777"/>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rgbClr val="003E74"/>
                          </a:solidFill>
                        </a:rPr>
                        <a:t>Appendix 1 – How to Add the “Room Bookings” Gadget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GB" sz="1400" b="0" dirty="0">
                          <a:solidFill>
                            <a:srgbClr val="003E74"/>
                          </a:solidFill>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20158704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srgbClr val="003E74"/>
                          </a:solidFill>
                        </a:rPr>
                        <a:t>Appendix 2 – Room Booking and Room Use Etiquette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GB" sz="1400" b="0" dirty="0">
                          <a:solidFill>
                            <a:srgbClr val="003E74"/>
                          </a:solidFill>
                        </a:rPr>
                        <a:t>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51334967"/>
                  </a:ext>
                </a:extLst>
              </a:tr>
            </a:tbl>
          </a:graphicData>
        </a:graphic>
      </p:graphicFrame>
    </p:spTree>
    <p:extLst>
      <p:ext uri="{BB962C8B-B14F-4D97-AF65-F5344CB8AC3E}">
        <p14:creationId xmlns:p14="http://schemas.microsoft.com/office/powerpoint/2010/main" val="1679417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8EE6A2-A175-47D1-A4AA-5AB6493A0B2C}"/>
              </a:ext>
            </a:extLst>
          </p:cNvPr>
          <p:cNvPicPr>
            <a:picLocks noChangeAspect="1"/>
          </p:cNvPicPr>
          <p:nvPr/>
        </p:nvPicPr>
        <p:blipFill rotWithShape="1">
          <a:blip r:embed="rId2"/>
          <a:srcRect l="25790" t="9762" r="25658" b="9762"/>
          <a:stretch/>
        </p:blipFill>
        <p:spPr>
          <a:xfrm>
            <a:off x="4698563" y="927179"/>
            <a:ext cx="3816788" cy="3558538"/>
          </a:xfrm>
          <a:prstGeom prst="rect">
            <a:avLst/>
          </a:prstGeom>
        </p:spPr>
      </p:pic>
      <p:sp>
        <p:nvSpPr>
          <p:cNvPr id="5" name="Rectangle 4">
            <a:extLst>
              <a:ext uri="{FF2B5EF4-FFF2-40B4-BE49-F238E27FC236}">
                <a16:creationId xmlns:a16="http://schemas.microsoft.com/office/drawing/2014/main" id="{8F48D554-C78F-4B94-9D1D-3C57077CCEF2}"/>
              </a:ext>
            </a:extLst>
          </p:cNvPr>
          <p:cNvSpPr/>
          <p:nvPr/>
        </p:nvSpPr>
        <p:spPr>
          <a:xfrm>
            <a:off x="432502" y="1126058"/>
            <a:ext cx="4139498" cy="2800767"/>
          </a:xfrm>
          <a:prstGeom prst="rect">
            <a:avLst/>
          </a:prstGeom>
        </p:spPr>
        <p:txBody>
          <a:bodyPr wrap="square">
            <a:spAutoFit/>
          </a:bodyPr>
          <a:lstStyle/>
          <a:p>
            <a:pPr>
              <a:buClr>
                <a:srgbClr val="0085CA"/>
              </a:buClr>
            </a:pPr>
            <a:endParaRPr lang="en-GB" sz="1100" dirty="0">
              <a:solidFill>
                <a:srgbClr val="003E74"/>
              </a:solidFill>
            </a:endParaRPr>
          </a:p>
          <a:p>
            <a:pPr marL="342900" indent="-342900">
              <a:buClr>
                <a:srgbClr val="0085CA"/>
              </a:buClr>
              <a:buFont typeface="+mj-lt"/>
              <a:buAutoNum type="arabicParenR" startAt="16"/>
            </a:pPr>
            <a:r>
              <a:rPr lang="en-GB" sz="1100" dirty="0">
                <a:solidFill>
                  <a:srgbClr val="003E74"/>
                </a:solidFill>
              </a:rPr>
              <a:t>All upcoming bookings can be viewed in Planon. In the “Room Booking” gadget on the home page, click on “My Bookings”. Depending on how many upcoming bookings you have, you may need to use the arrows at the top to scroll through them all. You also have the option to print the list of your bookings.</a:t>
            </a:r>
          </a:p>
          <a:p>
            <a:pPr marL="342900" indent="-342900">
              <a:buClr>
                <a:srgbClr val="0085CA"/>
              </a:buClr>
              <a:buFont typeface="+mj-lt"/>
              <a:buAutoNum type="arabicParenR" startAt="16"/>
            </a:pPr>
            <a:endParaRPr lang="en-GB" sz="1100" dirty="0">
              <a:solidFill>
                <a:srgbClr val="003E74"/>
              </a:solidFill>
            </a:endParaRPr>
          </a:p>
          <a:p>
            <a:pPr marL="342900" indent="-342900">
              <a:buClr>
                <a:srgbClr val="0085CA"/>
              </a:buClr>
              <a:buFont typeface="+mj-lt"/>
              <a:buAutoNum type="arabicParenR" startAt="16"/>
            </a:pPr>
            <a:r>
              <a:rPr lang="en-GB" sz="1100" dirty="0">
                <a:solidFill>
                  <a:srgbClr val="003E74"/>
                </a:solidFill>
              </a:rPr>
              <a:t>By looking at the “Status” column, you can see whether your booking is Confirmed, Cancelled, or Requiring approval from the room’s moderator.</a:t>
            </a:r>
          </a:p>
          <a:p>
            <a:pPr marL="342900" indent="-342900">
              <a:buClr>
                <a:srgbClr val="0085CA"/>
              </a:buClr>
              <a:buFont typeface="+mj-lt"/>
              <a:buAutoNum type="arabicParenR" startAt="16"/>
            </a:pPr>
            <a:endParaRPr lang="en-GB" sz="1100" dirty="0">
              <a:solidFill>
                <a:srgbClr val="003E74"/>
              </a:solidFill>
            </a:endParaRPr>
          </a:p>
          <a:p>
            <a:pPr marL="342900" indent="-342900">
              <a:buClr>
                <a:srgbClr val="0085CA"/>
              </a:buClr>
              <a:buFont typeface="+mj-lt"/>
              <a:buAutoNum type="arabicParenR" startAt="16"/>
            </a:pPr>
            <a:r>
              <a:rPr lang="en-GB" sz="1100" dirty="0">
                <a:solidFill>
                  <a:srgbClr val="003E74"/>
                </a:solidFill>
              </a:rPr>
              <a:t>Bookings will stay here until the date has passed, at which point they will be archived. You can still see these in your Outlook calendar, if you accepted the invitation from Planon.</a:t>
            </a: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a:t>
            </a:r>
          </a:p>
        </p:txBody>
      </p:sp>
      <p:sp>
        <p:nvSpPr>
          <p:cNvPr id="36" name="Oval 35">
            <a:extLst>
              <a:ext uri="{FF2B5EF4-FFF2-40B4-BE49-F238E27FC236}">
                <a16:creationId xmlns:a16="http://schemas.microsoft.com/office/drawing/2014/main" id="{A2AD058D-3B86-4BE1-B20D-EF3D7ECB33DC}"/>
              </a:ext>
            </a:extLst>
          </p:cNvPr>
          <p:cNvSpPr/>
          <p:nvPr/>
        </p:nvSpPr>
        <p:spPr>
          <a:xfrm>
            <a:off x="7976937" y="1126058"/>
            <a:ext cx="538414" cy="495637"/>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6143E41C-8211-4BDB-BD07-F7DF2411B401}"/>
              </a:ext>
            </a:extLst>
          </p:cNvPr>
          <p:cNvSpPr/>
          <p:nvPr/>
        </p:nvSpPr>
        <p:spPr>
          <a:xfrm>
            <a:off x="7781827" y="1541032"/>
            <a:ext cx="418099"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5207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21</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5623058" y="1232922"/>
            <a:ext cx="2892294" cy="3308598"/>
          </a:xfrm>
          <a:prstGeom prst="rect">
            <a:avLst/>
          </a:prstGeom>
        </p:spPr>
        <p:txBody>
          <a:bodyPr wrap="square">
            <a:spAutoFit/>
          </a:bodyPr>
          <a:lstStyle/>
          <a:p>
            <a:pPr marL="342900" indent="-342900">
              <a:buClr>
                <a:srgbClr val="0085CA"/>
              </a:buClr>
              <a:buFont typeface="+mj-lt"/>
              <a:buAutoNum type="arabicParenR"/>
            </a:pPr>
            <a:r>
              <a:rPr lang="en-GB" sz="1100" dirty="0">
                <a:solidFill>
                  <a:srgbClr val="003E74"/>
                </a:solidFill>
              </a:rPr>
              <a:t>Planon does not create a series of linked, recurring, bookings, like in Outlook. Rather, you can repeat an existing booking over a desired period in a set pattern. Each of these repetitions is treated as an individual booking and has to be amended or cancelled as such. </a:t>
            </a:r>
          </a:p>
          <a:p>
            <a:pPr marL="342900" indent="-342900">
              <a:buClr>
                <a:srgbClr val="0085CA"/>
              </a:buClr>
              <a:buFont typeface="+mj-lt"/>
              <a:buAutoNum type="arabicParenR"/>
            </a:pPr>
            <a:endParaRPr lang="en-GB" sz="1100" dirty="0">
              <a:solidFill>
                <a:srgbClr val="003E74"/>
              </a:solidFill>
            </a:endParaRPr>
          </a:p>
          <a:p>
            <a:pPr marL="342900" indent="-342900">
              <a:buClr>
                <a:srgbClr val="0085CA"/>
              </a:buClr>
              <a:buFont typeface="+mj-lt"/>
              <a:buAutoNum type="arabicParenR"/>
            </a:pPr>
            <a:r>
              <a:rPr lang="en-GB" sz="1100" dirty="0">
                <a:solidFill>
                  <a:srgbClr val="003E74"/>
                </a:solidFill>
              </a:rPr>
              <a:t>To repeat a booking, navigate to “My Bookings” on the homepage and select the meeting you would like to repeat. This will take you into the Room Booking wizard.</a:t>
            </a:r>
          </a:p>
          <a:p>
            <a:pPr marL="342900" indent="-342900">
              <a:buClr>
                <a:srgbClr val="0085CA"/>
              </a:buClr>
              <a:buFont typeface="+mj-lt"/>
              <a:buAutoNum type="arabicParenR"/>
            </a:pPr>
            <a:endParaRPr lang="en-GB" sz="1100" dirty="0">
              <a:solidFill>
                <a:srgbClr val="003E74"/>
              </a:solidFill>
            </a:endParaRPr>
          </a:p>
          <a:p>
            <a:pPr marL="342900" indent="-342900">
              <a:buClr>
                <a:srgbClr val="0085CA"/>
              </a:buClr>
              <a:buFont typeface="+mj-lt"/>
              <a:buAutoNum type="arabicParenR"/>
            </a:pPr>
            <a:r>
              <a:rPr lang="en-GB" sz="1100" dirty="0">
                <a:solidFill>
                  <a:srgbClr val="003E74"/>
                </a:solidFill>
              </a:rPr>
              <a:t>Click on the “Repeat this meeting” button on the bottom right on the screen.</a:t>
            </a:r>
          </a:p>
          <a:p>
            <a:pPr>
              <a:buClr>
                <a:srgbClr val="0085CA"/>
              </a:buClr>
            </a:pPr>
            <a:endParaRPr lang="en-GB" sz="1100" dirty="0">
              <a:solidFill>
                <a:srgbClr val="003E74"/>
              </a:solidFill>
            </a:endParaRP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 (repeated)</a:t>
            </a:r>
          </a:p>
        </p:txBody>
      </p:sp>
      <p:pic>
        <p:nvPicPr>
          <p:cNvPr id="2" name="Picture 1">
            <a:extLst>
              <a:ext uri="{FF2B5EF4-FFF2-40B4-BE49-F238E27FC236}">
                <a16:creationId xmlns:a16="http://schemas.microsoft.com/office/drawing/2014/main" id="{D6DB0750-00D5-4F70-B063-430C5F4F932D}"/>
              </a:ext>
            </a:extLst>
          </p:cNvPr>
          <p:cNvPicPr>
            <a:picLocks noChangeAspect="1"/>
          </p:cNvPicPr>
          <p:nvPr/>
        </p:nvPicPr>
        <p:blipFill rotWithShape="1">
          <a:blip r:embed="rId2"/>
          <a:srcRect l="8947" t="17778" r="8685" b="7709"/>
          <a:stretch/>
        </p:blipFill>
        <p:spPr>
          <a:xfrm>
            <a:off x="360948" y="1232922"/>
            <a:ext cx="5262109" cy="2677656"/>
          </a:xfrm>
          <a:prstGeom prst="rect">
            <a:avLst/>
          </a:prstGeom>
        </p:spPr>
      </p:pic>
      <p:sp>
        <p:nvSpPr>
          <p:cNvPr id="10" name="Oval 9">
            <a:extLst>
              <a:ext uri="{FF2B5EF4-FFF2-40B4-BE49-F238E27FC236}">
                <a16:creationId xmlns:a16="http://schemas.microsoft.com/office/drawing/2014/main" id="{FBAC198A-5E40-444C-A7F2-6026BAA72577}"/>
              </a:ext>
            </a:extLst>
          </p:cNvPr>
          <p:cNvSpPr/>
          <p:nvPr/>
        </p:nvSpPr>
        <p:spPr>
          <a:xfrm>
            <a:off x="4244543" y="3599253"/>
            <a:ext cx="772625"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1730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22</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310211" y="3805626"/>
            <a:ext cx="3724525" cy="415498"/>
          </a:xfrm>
          <a:prstGeom prst="rect">
            <a:avLst/>
          </a:prstGeom>
        </p:spPr>
        <p:txBody>
          <a:bodyPr wrap="square">
            <a:spAutoFit/>
          </a:bodyPr>
          <a:lstStyle/>
          <a:p>
            <a:pPr marL="342900" indent="-342900">
              <a:buClr>
                <a:srgbClr val="0085CA"/>
              </a:buClr>
              <a:buFont typeface="+mj-lt"/>
              <a:buAutoNum type="arabicParenR"/>
            </a:pPr>
            <a:r>
              <a:rPr lang="en-GB" sz="1050" dirty="0">
                <a:solidFill>
                  <a:srgbClr val="003E74"/>
                </a:solidFill>
              </a:rPr>
              <a:t>In the pop-up window, select the frequency of each appointment and then “OK”.</a:t>
            </a: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 (repeated)</a:t>
            </a:r>
          </a:p>
        </p:txBody>
      </p:sp>
      <p:pic>
        <p:nvPicPr>
          <p:cNvPr id="3" name="Picture 2">
            <a:extLst>
              <a:ext uri="{FF2B5EF4-FFF2-40B4-BE49-F238E27FC236}">
                <a16:creationId xmlns:a16="http://schemas.microsoft.com/office/drawing/2014/main" id="{058889C4-76BB-4EE3-8F83-066D506B3811}"/>
              </a:ext>
            </a:extLst>
          </p:cNvPr>
          <p:cNvPicPr>
            <a:picLocks noChangeAspect="1"/>
          </p:cNvPicPr>
          <p:nvPr/>
        </p:nvPicPr>
        <p:blipFill rotWithShape="1">
          <a:blip r:embed="rId2"/>
          <a:srcRect/>
          <a:stretch/>
        </p:blipFill>
        <p:spPr>
          <a:xfrm>
            <a:off x="310212" y="1717773"/>
            <a:ext cx="3724525" cy="1956781"/>
          </a:xfrm>
          <a:prstGeom prst="rect">
            <a:avLst/>
          </a:prstGeom>
          <a:ln>
            <a:solidFill>
              <a:srgbClr val="9D9D9D"/>
            </a:solidFill>
          </a:ln>
        </p:spPr>
      </p:pic>
      <p:sp>
        <p:nvSpPr>
          <p:cNvPr id="8" name="Rectangle 7">
            <a:extLst>
              <a:ext uri="{FF2B5EF4-FFF2-40B4-BE49-F238E27FC236}">
                <a16:creationId xmlns:a16="http://schemas.microsoft.com/office/drawing/2014/main" id="{D5C54B09-A06B-40FE-85BA-214475277BBA}"/>
              </a:ext>
            </a:extLst>
          </p:cNvPr>
          <p:cNvSpPr/>
          <p:nvPr/>
        </p:nvSpPr>
        <p:spPr>
          <a:xfrm>
            <a:off x="4114095" y="3820042"/>
            <a:ext cx="4719692" cy="646331"/>
          </a:xfrm>
          <a:prstGeom prst="rect">
            <a:avLst/>
          </a:prstGeom>
        </p:spPr>
        <p:txBody>
          <a:bodyPr wrap="square">
            <a:spAutoFit/>
          </a:bodyPr>
          <a:lstStyle/>
          <a:p>
            <a:pPr marL="342900" indent="-342900">
              <a:buClr>
                <a:srgbClr val="0085CA"/>
              </a:buClr>
              <a:buFont typeface="+mj-lt"/>
              <a:buAutoNum type="arabicParenR" startAt="2"/>
            </a:pPr>
            <a:r>
              <a:rPr lang="en-GB" sz="1200" dirty="0">
                <a:solidFill>
                  <a:srgbClr val="003E74"/>
                </a:solidFill>
              </a:rPr>
              <a:t>In the Overview screen, all of the bookings will be listed. If they have a green tick next to them, they have been accepted. </a:t>
            </a:r>
          </a:p>
        </p:txBody>
      </p:sp>
      <p:pic>
        <p:nvPicPr>
          <p:cNvPr id="4" name="Picture 3">
            <a:extLst>
              <a:ext uri="{FF2B5EF4-FFF2-40B4-BE49-F238E27FC236}">
                <a16:creationId xmlns:a16="http://schemas.microsoft.com/office/drawing/2014/main" id="{5D46F618-7A84-476A-8458-281096B3C4D5}"/>
              </a:ext>
            </a:extLst>
          </p:cNvPr>
          <p:cNvPicPr>
            <a:picLocks noChangeAspect="1"/>
          </p:cNvPicPr>
          <p:nvPr/>
        </p:nvPicPr>
        <p:blipFill rotWithShape="1">
          <a:blip r:embed="rId3"/>
          <a:srcRect r="5373"/>
          <a:stretch/>
        </p:blipFill>
        <p:spPr>
          <a:xfrm>
            <a:off x="4114095" y="939862"/>
            <a:ext cx="4719692" cy="2734692"/>
          </a:xfrm>
          <a:prstGeom prst="rect">
            <a:avLst/>
          </a:prstGeom>
          <a:ln>
            <a:solidFill>
              <a:srgbClr val="9D9D9D"/>
            </a:solidFill>
          </a:ln>
        </p:spPr>
      </p:pic>
    </p:spTree>
    <p:extLst>
      <p:ext uri="{BB962C8B-B14F-4D97-AF65-F5344CB8AC3E}">
        <p14:creationId xmlns:p14="http://schemas.microsoft.com/office/powerpoint/2010/main" val="1978090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23</a:t>
            </a:fld>
            <a:endParaRPr lang="en-GB"/>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Make a Booking (repeated)</a:t>
            </a:r>
          </a:p>
        </p:txBody>
      </p:sp>
      <p:sp>
        <p:nvSpPr>
          <p:cNvPr id="8" name="Rectangle 7">
            <a:extLst>
              <a:ext uri="{FF2B5EF4-FFF2-40B4-BE49-F238E27FC236}">
                <a16:creationId xmlns:a16="http://schemas.microsoft.com/office/drawing/2014/main" id="{D5C54B09-A06B-40FE-85BA-214475277BBA}"/>
              </a:ext>
            </a:extLst>
          </p:cNvPr>
          <p:cNvSpPr/>
          <p:nvPr/>
        </p:nvSpPr>
        <p:spPr>
          <a:xfrm>
            <a:off x="456495" y="991225"/>
            <a:ext cx="2797694" cy="3600986"/>
          </a:xfrm>
          <a:prstGeom prst="rect">
            <a:avLst/>
          </a:prstGeom>
        </p:spPr>
        <p:txBody>
          <a:bodyPr wrap="square">
            <a:spAutoFit/>
          </a:bodyPr>
          <a:lstStyle/>
          <a:p>
            <a:pPr marL="342900" indent="-342900">
              <a:buClr>
                <a:srgbClr val="0085CA"/>
              </a:buClr>
              <a:buFont typeface="+mj-lt"/>
              <a:buAutoNum type="arabicParenR" startAt="3"/>
            </a:pPr>
            <a:r>
              <a:rPr lang="en-GB" sz="1200" dirty="0">
                <a:solidFill>
                  <a:srgbClr val="003E74"/>
                </a:solidFill>
              </a:rPr>
              <a:t>If you try and make a repeated booking when the room is already booked, it will generate a message saying how many of the requests were accepted, or are not available. Click “Continue”.</a:t>
            </a:r>
          </a:p>
          <a:p>
            <a:pPr marL="342900" indent="-342900">
              <a:buClr>
                <a:srgbClr val="0085CA"/>
              </a:buClr>
              <a:buFont typeface="+mj-lt"/>
              <a:buAutoNum type="arabicParenR" startAt="3"/>
            </a:pPr>
            <a:endParaRPr lang="en-GB" sz="1200" dirty="0">
              <a:solidFill>
                <a:srgbClr val="003E74"/>
              </a:solidFill>
            </a:endParaRPr>
          </a:p>
          <a:p>
            <a:pPr marL="342900" indent="-342900">
              <a:buClr>
                <a:srgbClr val="0085CA"/>
              </a:buClr>
              <a:buFont typeface="+mj-lt"/>
              <a:buAutoNum type="arabicParenR" startAt="3"/>
            </a:pPr>
            <a:r>
              <a:rPr lang="en-GB" sz="1200" dirty="0">
                <a:solidFill>
                  <a:srgbClr val="003E74"/>
                </a:solidFill>
              </a:rPr>
              <a:t>Where any bookings have a yellow exclamation mark next to them, you should click on the booking and then “Change time and location”. This will take you back into the Room Booking Wizard, where you can either change the room, or the time, so the booking no longer clashes.</a:t>
            </a:r>
          </a:p>
          <a:p>
            <a:pPr marL="342900" indent="-342900">
              <a:buClr>
                <a:srgbClr val="0085CA"/>
              </a:buClr>
              <a:buFont typeface="+mj-lt"/>
              <a:buAutoNum type="arabicParenR" startAt="3"/>
            </a:pPr>
            <a:endParaRPr lang="en-GB" sz="1200" dirty="0">
              <a:solidFill>
                <a:srgbClr val="003E74"/>
              </a:solidFill>
            </a:endParaRPr>
          </a:p>
          <a:p>
            <a:pPr marL="342900" indent="-342900">
              <a:buClr>
                <a:srgbClr val="0085CA"/>
              </a:buClr>
              <a:buFont typeface="+mj-lt"/>
              <a:buAutoNum type="arabicParenR" startAt="3"/>
            </a:pPr>
            <a:r>
              <a:rPr lang="en-GB" sz="1200" dirty="0">
                <a:solidFill>
                  <a:srgbClr val="003E74"/>
                </a:solidFill>
              </a:rPr>
              <a:t>All repeated meetings will be shown in “My Bookings”.</a:t>
            </a:r>
          </a:p>
        </p:txBody>
      </p:sp>
      <p:pic>
        <p:nvPicPr>
          <p:cNvPr id="2" name="Picture 1">
            <a:extLst>
              <a:ext uri="{FF2B5EF4-FFF2-40B4-BE49-F238E27FC236}">
                <a16:creationId xmlns:a16="http://schemas.microsoft.com/office/drawing/2014/main" id="{7A6F2B52-0416-4F3A-BE92-D8715771CE65}"/>
              </a:ext>
            </a:extLst>
          </p:cNvPr>
          <p:cNvPicPr>
            <a:picLocks noChangeAspect="1"/>
          </p:cNvPicPr>
          <p:nvPr/>
        </p:nvPicPr>
        <p:blipFill>
          <a:blip r:embed="rId2"/>
          <a:stretch>
            <a:fillRect/>
          </a:stretch>
        </p:blipFill>
        <p:spPr>
          <a:xfrm>
            <a:off x="3415720" y="861793"/>
            <a:ext cx="5379364" cy="1845312"/>
          </a:xfrm>
          <a:prstGeom prst="rect">
            <a:avLst/>
          </a:prstGeom>
          <a:ln>
            <a:solidFill>
              <a:srgbClr val="9D9D9D"/>
            </a:solidFill>
          </a:ln>
        </p:spPr>
      </p:pic>
      <p:pic>
        <p:nvPicPr>
          <p:cNvPr id="6" name="Picture 5">
            <a:extLst>
              <a:ext uri="{FF2B5EF4-FFF2-40B4-BE49-F238E27FC236}">
                <a16:creationId xmlns:a16="http://schemas.microsoft.com/office/drawing/2014/main" id="{0B0B23C3-D14E-41C7-ABEF-04EF3297378F}"/>
              </a:ext>
            </a:extLst>
          </p:cNvPr>
          <p:cNvPicPr>
            <a:picLocks noChangeAspect="1"/>
          </p:cNvPicPr>
          <p:nvPr/>
        </p:nvPicPr>
        <p:blipFill>
          <a:blip r:embed="rId3"/>
          <a:stretch>
            <a:fillRect/>
          </a:stretch>
        </p:blipFill>
        <p:spPr>
          <a:xfrm>
            <a:off x="3415720" y="2791718"/>
            <a:ext cx="5379364" cy="1853926"/>
          </a:xfrm>
          <a:prstGeom prst="rect">
            <a:avLst/>
          </a:prstGeom>
          <a:ln>
            <a:solidFill>
              <a:srgbClr val="9D9D9D"/>
            </a:solidFill>
          </a:ln>
        </p:spPr>
      </p:pic>
      <p:sp>
        <p:nvSpPr>
          <p:cNvPr id="10" name="Oval 9">
            <a:extLst>
              <a:ext uri="{FF2B5EF4-FFF2-40B4-BE49-F238E27FC236}">
                <a16:creationId xmlns:a16="http://schemas.microsoft.com/office/drawing/2014/main" id="{FE0D15DF-9C1D-4BF2-BC3A-EC2B6B0DDF21}"/>
              </a:ext>
            </a:extLst>
          </p:cNvPr>
          <p:cNvSpPr/>
          <p:nvPr/>
        </p:nvSpPr>
        <p:spPr>
          <a:xfrm>
            <a:off x="4773932" y="3267172"/>
            <a:ext cx="399647"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0033FB7-20DD-470E-8FD3-544F41D577DB}"/>
              </a:ext>
            </a:extLst>
          </p:cNvPr>
          <p:cNvSpPr/>
          <p:nvPr/>
        </p:nvSpPr>
        <p:spPr>
          <a:xfrm>
            <a:off x="5485123" y="2011877"/>
            <a:ext cx="807393"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1582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24</a:t>
            </a:fld>
            <a:endParaRPr lang="en-GB"/>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Planon: Amend or Cancel a Booking</a:t>
            </a:r>
          </a:p>
        </p:txBody>
      </p:sp>
      <p:pic>
        <p:nvPicPr>
          <p:cNvPr id="6" name="Picture 5">
            <a:extLst>
              <a:ext uri="{FF2B5EF4-FFF2-40B4-BE49-F238E27FC236}">
                <a16:creationId xmlns:a16="http://schemas.microsoft.com/office/drawing/2014/main" id="{1F863592-0569-4F86-A060-C5AAE8DB4DD5}"/>
              </a:ext>
            </a:extLst>
          </p:cNvPr>
          <p:cNvPicPr>
            <a:picLocks noChangeAspect="1"/>
          </p:cNvPicPr>
          <p:nvPr/>
        </p:nvPicPr>
        <p:blipFill rotWithShape="1">
          <a:blip r:embed="rId2"/>
          <a:srcRect l="25790" t="9762" r="25658" b="9762"/>
          <a:stretch/>
        </p:blipFill>
        <p:spPr>
          <a:xfrm>
            <a:off x="976929" y="1023431"/>
            <a:ext cx="2930874" cy="2732566"/>
          </a:xfrm>
          <a:prstGeom prst="rect">
            <a:avLst/>
          </a:prstGeom>
        </p:spPr>
      </p:pic>
      <p:sp>
        <p:nvSpPr>
          <p:cNvPr id="8" name="Rectangle 7">
            <a:extLst>
              <a:ext uri="{FF2B5EF4-FFF2-40B4-BE49-F238E27FC236}">
                <a16:creationId xmlns:a16="http://schemas.microsoft.com/office/drawing/2014/main" id="{17FB1C6B-9AC9-4813-A2E9-EA0707D870A5}"/>
              </a:ext>
            </a:extLst>
          </p:cNvPr>
          <p:cNvSpPr/>
          <p:nvPr/>
        </p:nvSpPr>
        <p:spPr>
          <a:xfrm>
            <a:off x="544110" y="3810163"/>
            <a:ext cx="8055780" cy="900246"/>
          </a:xfrm>
          <a:prstGeom prst="rect">
            <a:avLst/>
          </a:prstGeom>
        </p:spPr>
        <p:txBody>
          <a:bodyPr wrap="square">
            <a:spAutoFit/>
          </a:bodyPr>
          <a:lstStyle/>
          <a:p>
            <a:pPr marL="342900" indent="-342900">
              <a:buClr>
                <a:srgbClr val="0085CA"/>
              </a:buClr>
              <a:buFont typeface="+mj-lt"/>
              <a:buAutoNum type="arabicParenR"/>
            </a:pPr>
            <a:r>
              <a:rPr lang="en-GB" sz="1050" dirty="0">
                <a:solidFill>
                  <a:srgbClr val="003E74"/>
                </a:solidFill>
              </a:rPr>
              <a:t>Navigate to “My Bookings” on the homepage, which will bring up a list of all upcoming bookings. </a:t>
            </a:r>
          </a:p>
          <a:p>
            <a:pPr marL="342900" indent="-342900">
              <a:buClr>
                <a:srgbClr val="0085CA"/>
              </a:buClr>
              <a:buFont typeface="+mj-lt"/>
              <a:buAutoNum type="arabicParenR"/>
            </a:pPr>
            <a:endParaRPr lang="en-GB" sz="1050" dirty="0">
              <a:solidFill>
                <a:srgbClr val="003E74"/>
              </a:solidFill>
            </a:endParaRPr>
          </a:p>
          <a:p>
            <a:pPr marL="342900" indent="-342900">
              <a:buClr>
                <a:srgbClr val="0085CA"/>
              </a:buClr>
              <a:buFont typeface="+mj-lt"/>
              <a:buAutoNum type="arabicParenR"/>
            </a:pPr>
            <a:r>
              <a:rPr lang="en-GB" sz="1050" dirty="0">
                <a:solidFill>
                  <a:srgbClr val="003E74"/>
                </a:solidFill>
              </a:rPr>
              <a:t>Double click on the booking you would like to amend or cancel, which will take you into the Room Booking wizard.</a:t>
            </a:r>
          </a:p>
          <a:p>
            <a:pPr marL="342900" indent="-342900">
              <a:buClr>
                <a:srgbClr val="0085CA"/>
              </a:buClr>
              <a:buFont typeface="+mj-lt"/>
              <a:buAutoNum type="arabicParenR"/>
            </a:pPr>
            <a:endParaRPr lang="en-GB" sz="1050" dirty="0">
              <a:solidFill>
                <a:srgbClr val="003E74"/>
              </a:solidFill>
            </a:endParaRPr>
          </a:p>
          <a:p>
            <a:pPr marL="342900" indent="-342900">
              <a:buClr>
                <a:srgbClr val="0085CA"/>
              </a:buClr>
              <a:buFont typeface="+mj-lt"/>
              <a:buAutoNum type="arabicParenR"/>
            </a:pPr>
            <a:r>
              <a:rPr lang="en-GB" sz="1050" dirty="0">
                <a:solidFill>
                  <a:srgbClr val="003E74"/>
                </a:solidFill>
              </a:rPr>
              <a:t>Select “Change time and location” to amend your booking or “Cancel this meeting” to cancel it.</a:t>
            </a:r>
          </a:p>
        </p:txBody>
      </p:sp>
      <p:pic>
        <p:nvPicPr>
          <p:cNvPr id="2" name="Picture 1">
            <a:extLst>
              <a:ext uri="{FF2B5EF4-FFF2-40B4-BE49-F238E27FC236}">
                <a16:creationId xmlns:a16="http://schemas.microsoft.com/office/drawing/2014/main" id="{C26A3C2B-CE02-4B59-94EF-B49ACCA4CC10}"/>
              </a:ext>
            </a:extLst>
          </p:cNvPr>
          <p:cNvPicPr>
            <a:picLocks noChangeAspect="1"/>
          </p:cNvPicPr>
          <p:nvPr/>
        </p:nvPicPr>
        <p:blipFill>
          <a:blip r:embed="rId3"/>
          <a:stretch>
            <a:fillRect/>
          </a:stretch>
        </p:blipFill>
        <p:spPr>
          <a:xfrm>
            <a:off x="4493445" y="953928"/>
            <a:ext cx="4021907" cy="2802069"/>
          </a:xfrm>
          <a:prstGeom prst="rect">
            <a:avLst/>
          </a:prstGeom>
        </p:spPr>
      </p:pic>
      <p:sp>
        <p:nvSpPr>
          <p:cNvPr id="10" name="Oval 9">
            <a:extLst>
              <a:ext uri="{FF2B5EF4-FFF2-40B4-BE49-F238E27FC236}">
                <a16:creationId xmlns:a16="http://schemas.microsoft.com/office/drawing/2014/main" id="{B0B34E1B-1618-4FAF-A288-BC628464D2C0}"/>
              </a:ext>
            </a:extLst>
          </p:cNvPr>
          <p:cNvSpPr/>
          <p:nvPr/>
        </p:nvSpPr>
        <p:spPr>
          <a:xfrm>
            <a:off x="6987743" y="2432423"/>
            <a:ext cx="1434362"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A77AFD4-4CD6-4D2E-A14D-31A63F8CC466}"/>
              </a:ext>
            </a:extLst>
          </p:cNvPr>
          <p:cNvSpPr/>
          <p:nvPr/>
        </p:nvSpPr>
        <p:spPr>
          <a:xfrm>
            <a:off x="4283242" y="3606170"/>
            <a:ext cx="952957" cy="155867"/>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57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1142"/>
            <a:ext cx="8229600" cy="857250"/>
          </a:xfrm>
        </p:spPr>
        <p:txBody>
          <a:bodyPr/>
          <a:lstStyle/>
          <a:p>
            <a:r>
              <a:rPr lang="en-US" sz="2800" dirty="0"/>
              <a:t>Advance Room Search &amp; Report (ICLIS)</a:t>
            </a:r>
          </a:p>
        </p:txBody>
      </p:sp>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25</a:t>
            </a:fld>
            <a:endParaRPr lang="en-GB"/>
          </a:p>
        </p:txBody>
      </p:sp>
    </p:spTree>
    <p:extLst>
      <p:ext uri="{BB962C8B-B14F-4D97-AF65-F5344CB8AC3E}">
        <p14:creationId xmlns:p14="http://schemas.microsoft.com/office/powerpoint/2010/main" val="4269240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26</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526116" y="1340643"/>
            <a:ext cx="8091768" cy="3108543"/>
          </a:xfrm>
          <a:prstGeom prst="rect">
            <a:avLst/>
          </a:prstGeom>
        </p:spPr>
        <p:txBody>
          <a:bodyPr wrap="square">
            <a:spAutoFit/>
          </a:bodyPr>
          <a:lstStyle/>
          <a:p>
            <a:pPr marL="285750" indent="-285750">
              <a:buClr>
                <a:srgbClr val="0085CA"/>
              </a:buClr>
              <a:buFont typeface="Arial" panose="020B0604020202020204" pitchFamily="34" charset="0"/>
              <a:buChar char="•"/>
            </a:pPr>
            <a:r>
              <a:rPr lang="en-GB" sz="1400" dirty="0">
                <a:solidFill>
                  <a:srgbClr val="003E74"/>
                </a:solidFill>
              </a:rPr>
              <a:t>ICLIS stands for “Imperial College Location Inventory System”. This was originally a stand-alone system, which was built to act as the single-source-of truth for information on bookable rooms. </a:t>
            </a:r>
          </a:p>
          <a:p>
            <a:pPr>
              <a:buClr>
                <a:srgbClr val="0085CA"/>
              </a:buClr>
            </a:pPr>
            <a:endParaRPr lang="en-GB" sz="1400" dirty="0">
              <a:solidFill>
                <a:srgbClr val="003E74"/>
              </a:solidFill>
            </a:endParaRPr>
          </a:p>
          <a:p>
            <a:pPr marL="285750" indent="-285750">
              <a:buClr>
                <a:srgbClr val="0085CA"/>
              </a:buClr>
              <a:buFont typeface="Arial" panose="020B0604020202020204" pitchFamily="34" charset="0"/>
              <a:buChar char="•"/>
            </a:pPr>
            <a:r>
              <a:rPr lang="en-GB" sz="1400" dirty="0">
                <a:solidFill>
                  <a:srgbClr val="003E74"/>
                </a:solidFill>
              </a:rPr>
              <a:t>This data is now being moved into Planon, in a phased manner, starting with meeting rooms and later, teaching rooms.</a:t>
            </a:r>
          </a:p>
          <a:p>
            <a:pPr>
              <a:buClr>
                <a:srgbClr val="0085CA"/>
              </a:buClr>
            </a:pPr>
            <a:endParaRPr lang="en-GB" sz="1400" dirty="0">
              <a:solidFill>
                <a:srgbClr val="003E74"/>
              </a:solidFill>
            </a:endParaRPr>
          </a:p>
          <a:p>
            <a:pPr marL="285750" indent="-285750">
              <a:buClr>
                <a:srgbClr val="0085CA"/>
              </a:buClr>
              <a:buFont typeface="Arial" panose="020B0604020202020204" pitchFamily="34" charset="0"/>
              <a:buChar char="•"/>
            </a:pPr>
            <a:r>
              <a:rPr lang="en-GB" sz="1400" dirty="0">
                <a:solidFill>
                  <a:srgbClr val="003E74"/>
                </a:solidFill>
              </a:rPr>
              <a:t>All staff with a College ID will be able to use a gadget in Planon called “Advance Room Search &amp; Report (ICLIS)”, which allows detailed searches of this room data based on a range of criteria. Contact information for requesting to use these rooms is provided, and for teaching rooms, it will also provide a  link to the room’s Celcat calendar to see availability.</a:t>
            </a:r>
          </a:p>
          <a:p>
            <a:pPr>
              <a:buClr>
                <a:srgbClr val="0085CA"/>
              </a:buClr>
            </a:pPr>
            <a:endParaRPr lang="en-GB" sz="1400" dirty="0">
              <a:solidFill>
                <a:srgbClr val="003E74"/>
              </a:solidFill>
            </a:endParaRPr>
          </a:p>
          <a:p>
            <a:pPr marL="285750" indent="-285750">
              <a:buClr>
                <a:srgbClr val="0085CA"/>
              </a:buClr>
              <a:buFont typeface="Arial" panose="020B0604020202020204" pitchFamily="34" charset="0"/>
              <a:buChar char="•"/>
            </a:pPr>
            <a:r>
              <a:rPr lang="en-GB" sz="1400" dirty="0">
                <a:solidFill>
                  <a:srgbClr val="003E74"/>
                </a:solidFill>
              </a:rPr>
              <a:t>Room data will be kept up-to-date by Super Users, a small group of people in each department, who have training in the back-office of Planon. </a:t>
            </a:r>
          </a:p>
          <a:p>
            <a:pPr>
              <a:buClr>
                <a:srgbClr val="0085CA"/>
              </a:buClr>
            </a:pPr>
            <a:r>
              <a:rPr lang="en-GB" sz="1400" dirty="0">
                <a:solidFill>
                  <a:srgbClr val="003E74"/>
                </a:solidFill>
              </a:rPr>
              <a:t>   </a:t>
            </a: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What is ICLIS?</a:t>
            </a:r>
          </a:p>
        </p:txBody>
      </p:sp>
    </p:spTree>
    <p:extLst>
      <p:ext uri="{BB962C8B-B14F-4D97-AF65-F5344CB8AC3E}">
        <p14:creationId xmlns:p14="http://schemas.microsoft.com/office/powerpoint/2010/main" val="1780816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27</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369705" y="1340643"/>
            <a:ext cx="2217084" cy="2462213"/>
          </a:xfrm>
          <a:prstGeom prst="rect">
            <a:avLst/>
          </a:prstGeom>
        </p:spPr>
        <p:txBody>
          <a:bodyPr wrap="square">
            <a:spAutoFit/>
          </a:bodyPr>
          <a:lstStyle/>
          <a:p>
            <a:pPr marL="342900" indent="-342900">
              <a:buClr>
                <a:srgbClr val="0085CA"/>
              </a:buClr>
              <a:buFont typeface="+mj-lt"/>
              <a:buAutoNum type="arabicParenR"/>
            </a:pPr>
            <a:r>
              <a:rPr lang="en-GB" sz="1400" dirty="0">
                <a:solidFill>
                  <a:srgbClr val="003E74"/>
                </a:solidFill>
              </a:rPr>
              <a:t>On the Planon homepage, you will find the “Advance Room Search &amp; Report (ICLIS)” gadget. If this is not on your homepage, see the Appendix in this guide for instructions on how to add a gadget.  </a:t>
            </a: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How to use ICLIS</a:t>
            </a:r>
          </a:p>
        </p:txBody>
      </p:sp>
      <p:pic>
        <p:nvPicPr>
          <p:cNvPr id="2" name="Picture 1">
            <a:extLst>
              <a:ext uri="{FF2B5EF4-FFF2-40B4-BE49-F238E27FC236}">
                <a16:creationId xmlns:a16="http://schemas.microsoft.com/office/drawing/2014/main" id="{C4AA49D6-2D75-492D-B9EA-DA8C62D28983}"/>
              </a:ext>
            </a:extLst>
          </p:cNvPr>
          <p:cNvPicPr>
            <a:picLocks noChangeAspect="1"/>
          </p:cNvPicPr>
          <p:nvPr/>
        </p:nvPicPr>
        <p:blipFill>
          <a:blip r:embed="rId2"/>
          <a:stretch>
            <a:fillRect/>
          </a:stretch>
        </p:blipFill>
        <p:spPr>
          <a:xfrm>
            <a:off x="2683041" y="885106"/>
            <a:ext cx="6221581" cy="3692994"/>
          </a:xfrm>
          <a:prstGeom prst="rect">
            <a:avLst/>
          </a:prstGeom>
        </p:spPr>
      </p:pic>
      <p:sp>
        <p:nvSpPr>
          <p:cNvPr id="6" name="Oval 5">
            <a:extLst>
              <a:ext uri="{FF2B5EF4-FFF2-40B4-BE49-F238E27FC236}">
                <a16:creationId xmlns:a16="http://schemas.microsoft.com/office/drawing/2014/main" id="{30F473A5-AC99-4A02-B81A-00947107BA43}"/>
              </a:ext>
            </a:extLst>
          </p:cNvPr>
          <p:cNvSpPr/>
          <p:nvPr/>
        </p:nvSpPr>
        <p:spPr>
          <a:xfrm>
            <a:off x="2537007" y="833769"/>
            <a:ext cx="2217083" cy="311325"/>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7261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1142"/>
            <a:ext cx="8229600" cy="857250"/>
          </a:xfrm>
        </p:spPr>
        <p:txBody>
          <a:bodyPr/>
          <a:lstStyle/>
          <a:p>
            <a:r>
              <a:rPr lang="en-US" sz="2800" dirty="0"/>
              <a:t>Using Shared Space – Etiquette</a:t>
            </a:r>
          </a:p>
        </p:txBody>
      </p:sp>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28</a:t>
            </a:fld>
            <a:endParaRPr lang="en-GB"/>
          </a:p>
        </p:txBody>
      </p:sp>
    </p:spTree>
    <p:extLst>
      <p:ext uri="{BB962C8B-B14F-4D97-AF65-F5344CB8AC3E}">
        <p14:creationId xmlns:p14="http://schemas.microsoft.com/office/powerpoint/2010/main" val="3206016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29</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526116" y="1340643"/>
            <a:ext cx="8091768" cy="1785104"/>
          </a:xfrm>
          <a:prstGeom prst="rect">
            <a:avLst/>
          </a:prstGeom>
        </p:spPr>
        <p:txBody>
          <a:bodyPr wrap="square">
            <a:spAutoFit/>
          </a:bodyPr>
          <a:lstStyle/>
          <a:p>
            <a:pPr marL="285750" indent="-285750">
              <a:buClr>
                <a:srgbClr val="0085CA"/>
              </a:buClr>
              <a:buFont typeface="Arial" panose="020B0604020202020204" pitchFamily="34" charset="0"/>
              <a:buChar char="•"/>
            </a:pPr>
            <a:r>
              <a:rPr lang="en-GB" sz="1600" dirty="0">
                <a:solidFill>
                  <a:srgbClr val="003E74"/>
                </a:solidFill>
              </a:rPr>
              <a:t>As College members share space more frequently, it is very important that when using a space outside of your usual department, that a common set of room booking and use guidelines are followed.</a:t>
            </a:r>
          </a:p>
          <a:p>
            <a:pPr marL="285750" indent="-285750">
              <a:buClr>
                <a:srgbClr val="0085CA"/>
              </a:buClr>
              <a:buFont typeface="Arial" panose="020B0604020202020204" pitchFamily="34" charset="0"/>
              <a:buChar char="•"/>
            </a:pPr>
            <a:endParaRPr lang="en-GB" sz="1600" dirty="0">
              <a:solidFill>
                <a:srgbClr val="003E74"/>
              </a:solidFill>
            </a:endParaRPr>
          </a:p>
          <a:p>
            <a:pPr marL="285750" indent="-285750">
              <a:buClr>
                <a:srgbClr val="0085CA"/>
              </a:buClr>
              <a:buFont typeface="Arial" panose="020B0604020202020204" pitchFamily="34" charset="0"/>
              <a:buChar char="•"/>
            </a:pPr>
            <a:r>
              <a:rPr lang="en-GB" sz="1600" dirty="0">
                <a:solidFill>
                  <a:srgbClr val="003E74"/>
                </a:solidFill>
              </a:rPr>
              <a:t>The full Room Booking and Room Use etiquette guidelines can be found in Appendix 2, and the key messages can be found on the following pages. </a:t>
            </a:r>
          </a:p>
          <a:p>
            <a:pPr marL="342900" indent="-342900">
              <a:buClr>
                <a:srgbClr val="0085CA"/>
              </a:buClr>
              <a:buFont typeface="Arial" panose="020B0604020202020204" pitchFamily="34" charset="0"/>
              <a:buChar char="•"/>
            </a:pPr>
            <a:endParaRPr lang="en-GB" sz="1400" dirty="0">
              <a:solidFill>
                <a:srgbClr val="003E74"/>
              </a:solidFill>
            </a:endParaRP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Room Booking and Use Etiquette</a:t>
            </a:r>
          </a:p>
        </p:txBody>
      </p:sp>
    </p:spTree>
    <p:extLst>
      <p:ext uri="{BB962C8B-B14F-4D97-AF65-F5344CB8AC3E}">
        <p14:creationId xmlns:p14="http://schemas.microsoft.com/office/powerpoint/2010/main" val="2906664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1142"/>
            <a:ext cx="8229600" cy="857250"/>
          </a:xfrm>
        </p:spPr>
        <p:txBody>
          <a:bodyPr/>
          <a:lstStyle/>
          <a:p>
            <a:r>
              <a:rPr lang="en-US" sz="2800" dirty="0"/>
              <a:t>Introduction to the new Room Booking System</a:t>
            </a:r>
          </a:p>
        </p:txBody>
      </p:sp>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3</a:t>
            </a:fld>
            <a:endParaRPr lang="en-GB"/>
          </a:p>
        </p:txBody>
      </p:sp>
    </p:spTree>
    <p:extLst>
      <p:ext uri="{BB962C8B-B14F-4D97-AF65-F5344CB8AC3E}">
        <p14:creationId xmlns:p14="http://schemas.microsoft.com/office/powerpoint/2010/main" val="207313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924" y="497144"/>
            <a:ext cx="2132875" cy="234218"/>
          </a:xfrm>
        </p:spPr>
        <p:txBody>
          <a:bodyPr/>
          <a:lstStyle/>
          <a:p>
            <a:endParaRPr lang="en-GB"/>
          </a:p>
        </p:txBody>
      </p:sp>
      <p:sp>
        <p:nvSpPr>
          <p:cNvPr id="3" name="Text Placeholder 2"/>
          <p:cNvSpPr>
            <a:spLocks noGrp="1"/>
          </p:cNvSpPr>
          <p:nvPr>
            <p:ph type="body" sz="quarter" idx="12"/>
          </p:nvPr>
        </p:nvSpPr>
        <p:spPr>
          <a:xfrm>
            <a:off x="7239940" y="738262"/>
            <a:ext cx="1446859" cy="192881"/>
          </a:xfrm>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93" y="1266189"/>
            <a:ext cx="3787987" cy="28409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812" y="1266190"/>
            <a:ext cx="3787987" cy="2840990"/>
          </a:xfrm>
          <a:prstGeom prst="rect">
            <a:avLst/>
          </a:prstGeom>
        </p:spPr>
      </p:pic>
      <p:sp>
        <p:nvSpPr>
          <p:cNvPr id="7" name="Rectangle 6"/>
          <p:cNvSpPr/>
          <p:nvPr/>
        </p:nvSpPr>
        <p:spPr>
          <a:xfrm rot="19963671">
            <a:off x="-158591" y="1177163"/>
            <a:ext cx="1826142" cy="646331"/>
          </a:xfrm>
          <a:prstGeom prst="rect">
            <a:avLst/>
          </a:prstGeom>
          <a:noFill/>
        </p:spPr>
        <p:txBody>
          <a:bodyPr wrap="none" lIns="91440" tIns="45720" rIns="91440" bIns="45720">
            <a:spAutoFit/>
          </a:bodyPr>
          <a:lstStyle/>
          <a:p>
            <a:pPr algn="ctr"/>
            <a:r>
              <a:rPr lang="en-US" sz="3600" b="1" cap="none" spc="0" dirty="0">
                <a:ln w="12700" cmpd="sng">
                  <a:solidFill>
                    <a:srgbClr val="FFC000"/>
                  </a:solidFill>
                  <a:prstDash val="solid"/>
                </a:ln>
                <a:solidFill>
                  <a:srgbClr val="FF0000"/>
                </a:solidFill>
                <a:effectLst/>
              </a:rPr>
              <a:t>Don’t…</a:t>
            </a:r>
          </a:p>
        </p:txBody>
      </p:sp>
      <p:sp>
        <p:nvSpPr>
          <p:cNvPr id="8" name="Rectangle 7"/>
          <p:cNvSpPr/>
          <p:nvPr/>
        </p:nvSpPr>
        <p:spPr>
          <a:xfrm rot="19963671">
            <a:off x="4578546" y="1177161"/>
            <a:ext cx="1261884" cy="646331"/>
          </a:xfrm>
          <a:prstGeom prst="rect">
            <a:avLst/>
          </a:prstGeom>
          <a:noFill/>
        </p:spPr>
        <p:txBody>
          <a:bodyPr wrap="none" lIns="91440" tIns="45720" rIns="91440" bIns="45720">
            <a:spAutoFit/>
          </a:bodyPr>
          <a:lstStyle/>
          <a:p>
            <a:pPr algn="ctr"/>
            <a:r>
              <a:rPr lang="en-US" sz="3600" b="1" cap="none" spc="0" dirty="0">
                <a:ln w="12700" cmpd="sng">
                  <a:solidFill>
                    <a:srgbClr val="00B050"/>
                  </a:solidFill>
                  <a:prstDash val="solid"/>
                </a:ln>
                <a:solidFill>
                  <a:srgbClr val="92D050"/>
                </a:solidFill>
                <a:effectLst/>
              </a:rPr>
              <a:t>Do…</a:t>
            </a:r>
          </a:p>
        </p:txBody>
      </p:sp>
      <p:sp>
        <p:nvSpPr>
          <p:cNvPr id="9" name="TextBox 8"/>
          <p:cNvSpPr txBox="1"/>
          <p:nvPr/>
        </p:nvSpPr>
        <p:spPr>
          <a:xfrm>
            <a:off x="458893" y="4107180"/>
            <a:ext cx="3787987" cy="461665"/>
          </a:xfrm>
          <a:prstGeom prst="rect">
            <a:avLst/>
          </a:prstGeom>
          <a:noFill/>
        </p:spPr>
        <p:txBody>
          <a:bodyPr wrap="square" rtlCol="0">
            <a:spAutoFit/>
          </a:bodyPr>
          <a:lstStyle/>
          <a:p>
            <a:pPr algn="ctr"/>
            <a:r>
              <a:rPr lang="en-GB" sz="1200" dirty="0"/>
              <a:t>…“Bump” someone else’s booking: everyone’s meetings are equally important.</a:t>
            </a:r>
          </a:p>
        </p:txBody>
      </p:sp>
      <p:sp>
        <p:nvSpPr>
          <p:cNvPr id="10" name="TextBox 9"/>
          <p:cNvSpPr txBox="1"/>
          <p:nvPr/>
        </p:nvSpPr>
        <p:spPr>
          <a:xfrm>
            <a:off x="4837853" y="4099559"/>
            <a:ext cx="3787987" cy="461665"/>
          </a:xfrm>
          <a:prstGeom prst="rect">
            <a:avLst/>
          </a:prstGeom>
          <a:noFill/>
        </p:spPr>
        <p:txBody>
          <a:bodyPr wrap="square" rtlCol="0">
            <a:spAutoFit/>
          </a:bodyPr>
          <a:lstStyle/>
          <a:p>
            <a:pPr algn="ctr"/>
            <a:r>
              <a:rPr lang="en-GB" sz="1200" dirty="0"/>
              <a:t>If you want to use a room that is already booked, contact the meeting organiser to discuss options.</a:t>
            </a:r>
          </a:p>
        </p:txBody>
      </p:sp>
      <p:sp>
        <p:nvSpPr>
          <p:cNvPr id="12" name="Oval Callout 11"/>
          <p:cNvSpPr/>
          <p:nvPr/>
        </p:nvSpPr>
        <p:spPr>
          <a:xfrm>
            <a:off x="5209488" y="1669626"/>
            <a:ext cx="1055845" cy="673947"/>
          </a:xfrm>
          <a:prstGeom prst="wedgeEllipseCallout">
            <a:avLst>
              <a:gd name="adj1" fmla="val 57451"/>
              <a:gd name="adj2" fmla="val 4438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Callout 12"/>
          <p:cNvSpPr/>
          <p:nvPr/>
        </p:nvSpPr>
        <p:spPr>
          <a:xfrm>
            <a:off x="7711159" y="2414171"/>
            <a:ext cx="1055845" cy="673947"/>
          </a:xfrm>
          <a:prstGeom prst="wedgeEllipseCallout">
            <a:avLst>
              <a:gd name="adj1" fmla="val -56096"/>
              <a:gd name="adj2" fmla="val -4305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5282943" y="1683433"/>
            <a:ext cx="908933" cy="646331"/>
          </a:xfrm>
          <a:prstGeom prst="rect">
            <a:avLst/>
          </a:prstGeom>
          <a:noFill/>
        </p:spPr>
        <p:txBody>
          <a:bodyPr wrap="square" rtlCol="0">
            <a:spAutoFit/>
          </a:bodyPr>
          <a:lstStyle/>
          <a:p>
            <a:pPr algn="ctr"/>
            <a:r>
              <a:rPr lang="en-GB" sz="900" dirty="0"/>
              <a:t>Any chance we could use this room, my good fellow?</a:t>
            </a:r>
          </a:p>
        </p:txBody>
      </p:sp>
      <p:sp>
        <p:nvSpPr>
          <p:cNvPr id="15" name="TextBox 14"/>
          <p:cNvSpPr txBox="1"/>
          <p:nvPr/>
        </p:nvSpPr>
        <p:spPr>
          <a:xfrm>
            <a:off x="7777866" y="2414171"/>
            <a:ext cx="908933" cy="646331"/>
          </a:xfrm>
          <a:prstGeom prst="rect">
            <a:avLst/>
          </a:prstGeom>
          <a:noFill/>
        </p:spPr>
        <p:txBody>
          <a:bodyPr wrap="square" rtlCol="0">
            <a:spAutoFit/>
          </a:bodyPr>
          <a:lstStyle/>
          <a:p>
            <a:pPr algn="ctr"/>
            <a:r>
              <a:rPr lang="en-GB" sz="900" dirty="0"/>
              <a:t>Sorry…but I know of a room you could use in…</a:t>
            </a:r>
          </a:p>
        </p:txBody>
      </p:sp>
      <p:sp>
        <p:nvSpPr>
          <p:cNvPr id="16" name="Oval Callout 15"/>
          <p:cNvSpPr/>
          <p:nvPr/>
        </p:nvSpPr>
        <p:spPr>
          <a:xfrm>
            <a:off x="3289418" y="1192171"/>
            <a:ext cx="1055845" cy="673947"/>
          </a:xfrm>
          <a:prstGeom prst="wedgeEllipseCallout">
            <a:avLst>
              <a:gd name="adj1" fmla="val -68285"/>
              <a:gd name="adj2" fmla="val 5141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3374675" y="1219787"/>
            <a:ext cx="908933" cy="646331"/>
          </a:xfrm>
          <a:prstGeom prst="rect">
            <a:avLst/>
          </a:prstGeom>
          <a:noFill/>
        </p:spPr>
        <p:txBody>
          <a:bodyPr wrap="square" rtlCol="0">
            <a:spAutoFit/>
          </a:bodyPr>
          <a:lstStyle/>
          <a:p>
            <a:pPr algn="ctr"/>
            <a:r>
              <a:rPr lang="en-GB" sz="900" dirty="0"/>
              <a:t>I’M THE HEAD OF X! MY ROOM! OUT!</a:t>
            </a:r>
          </a:p>
        </p:txBody>
      </p:sp>
      <p:sp>
        <p:nvSpPr>
          <p:cNvPr id="18" name="Title 1"/>
          <p:cNvSpPr txBox="1">
            <a:spLocks/>
          </p:cNvSpPr>
          <p:nvPr/>
        </p:nvSpPr>
        <p:spPr>
          <a:xfrm>
            <a:off x="2573469" y="357594"/>
            <a:ext cx="6327880" cy="380667"/>
          </a:xfrm>
          <a:prstGeom prst="rect">
            <a:avLst/>
          </a:prstGeom>
        </p:spPr>
        <p:txBody>
          <a:bodyPr/>
          <a:lstStyle>
            <a:lvl1pPr algn="l" defTabSz="457200" rtl="0" eaLnBrk="1" latinLnBrk="0" hangingPunct="1">
              <a:spcBef>
                <a:spcPct val="0"/>
              </a:spcBef>
              <a:buNone/>
              <a:defRPr sz="2400" b="1" kern="1200">
                <a:solidFill>
                  <a:srgbClr val="0085CA"/>
                </a:solidFill>
                <a:latin typeface="Arial"/>
                <a:ea typeface="+mj-ea"/>
                <a:cs typeface="Arial"/>
              </a:defRPr>
            </a:lvl1pPr>
          </a:lstStyle>
          <a:p>
            <a:r>
              <a:rPr lang="en-GB" dirty="0"/>
              <a:t>Room booking etiquette</a:t>
            </a:r>
          </a:p>
        </p:txBody>
      </p:sp>
    </p:spTree>
    <p:extLst>
      <p:ext uri="{BB962C8B-B14F-4D97-AF65-F5344CB8AC3E}">
        <p14:creationId xmlns:p14="http://schemas.microsoft.com/office/powerpoint/2010/main" val="1226155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94" y="1266191"/>
            <a:ext cx="3787987" cy="2840990"/>
          </a:xfrm>
          <a:prstGeom prst="rect">
            <a:avLst/>
          </a:prstGeom>
        </p:spPr>
      </p:pic>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813" y="1266191"/>
            <a:ext cx="3787987" cy="2840990"/>
          </a:xfrm>
          <a:prstGeom prst="rect">
            <a:avLst/>
          </a:prstGeom>
        </p:spPr>
      </p:pic>
      <p:sp>
        <p:nvSpPr>
          <p:cNvPr id="8" name="Rectangle 7"/>
          <p:cNvSpPr/>
          <p:nvPr/>
        </p:nvSpPr>
        <p:spPr>
          <a:xfrm rot="19963671">
            <a:off x="-158591" y="1177163"/>
            <a:ext cx="1826142" cy="646331"/>
          </a:xfrm>
          <a:prstGeom prst="rect">
            <a:avLst/>
          </a:prstGeom>
          <a:noFill/>
        </p:spPr>
        <p:txBody>
          <a:bodyPr wrap="none" lIns="91440" tIns="45720" rIns="91440" bIns="45720">
            <a:spAutoFit/>
          </a:bodyPr>
          <a:lstStyle/>
          <a:p>
            <a:pPr algn="ctr"/>
            <a:r>
              <a:rPr lang="en-US" sz="3600" b="1" cap="none" spc="0" dirty="0">
                <a:ln w="12700" cmpd="sng">
                  <a:solidFill>
                    <a:srgbClr val="FFC000"/>
                  </a:solidFill>
                  <a:prstDash val="solid"/>
                </a:ln>
                <a:solidFill>
                  <a:srgbClr val="FF0000"/>
                </a:solidFill>
                <a:effectLst/>
              </a:rPr>
              <a:t>Don’t…</a:t>
            </a:r>
          </a:p>
        </p:txBody>
      </p:sp>
      <p:sp>
        <p:nvSpPr>
          <p:cNvPr id="9" name="Rectangle 8"/>
          <p:cNvSpPr/>
          <p:nvPr/>
        </p:nvSpPr>
        <p:spPr>
          <a:xfrm rot="19963671">
            <a:off x="4578546" y="1177161"/>
            <a:ext cx="1261884" cy="646331"/>
          </a:xfrm>
          <a:prstGeom prst="rect">
            <a:avLst/>
          </a:prstGeom>
          <a:noFill/>
        </p:spPr>
        <p:txBody>
          <a:bodyPr wrap="none" lIns="91440" tIns="45720" rIns="91440" bIns="45720">
            <a:spAutoFit/>
          </a:bodyPr>
          <a:lstStyle/>
          <a:p>
            <a:pPr algn="ctr"/>
            <a:r>
              <a:rPr lang="en-US" sz="3600" b="1" cap="none" spc="0" dirty="0">
                <a:ln w="12700" cmpd="sng">
                  <a:solidFill>
                    <a:srgbClr val="00B050"/>
                  </a:solidFill>
                  <a:prstDash val="solid"/>
                </a:ln>
                <a:solidFill>
                  <a:srgbClr val="92D050"/>
                </a:solidFill>
                <a:effectLst/>
              </a:rPr>
              <a:t>Do…</a:t>
            </a:r>
          </a:p>
        </p:txBody>
      </p:sp>
      <p:sp>
        <p:nvSpPr>
          <p:cNvPr id="10" name="TextBox 9"/>
          <p:cNvSpPr txBox="1"/>
          <p:nvPr/>
        </p:nvSpPr>
        <p:spPr>
          <a:xfrm>
            <a:off x="458893" y="4107180"/>
            <a:ext cx="3787987" cy="276999"/>
          </a:xfrm>
          <a:prstGeom prst="rect">
            <a:avLst/>
          </a:prstGeom>
          <a:noFill/>
        </p:spPr>
        <p:txBody>
          <a:bodyPr wrap="square" rtlCol="0">
            <a:spAutoFit/>
          </a:bodyPr>
          <a:lstStyle/>
          <a:p>
            <a:pPr algn="ctr"/>
            <a:r>
              <a:rPr lang="en-GB" sz="1200" dirty="0"/>
              <a:t>…keep bookings that are no longer required.</a:t>
            </a:r>
          </a:p>
        </p:txBody>
      </p:sp>
      <p:sp>
        <p:nvSpPr>
          <p:cNvPr id="11" name="TextBox 10"/>
          <p:cNvSpPr txBox="1"/>
          <p:nvPr/>
        </p:nvSpPr>
        <p:spPr>
          <a:xfrm>
            <a:off x="4837853" y="4099559"/>
            <a:ext cx="3787987" cy="276999"/>
          </a:xfrm>
          <a:prstGeom prst="rect">
            <a:avLst/>
          </a:prstGeom>
          <a:noFill/>
        </p:spPr>
        <p:txBody>
          <a:bodyPr wrap="square" rtlCol="0">
            <a:spAutoFit/>
          </a:bodyPr>
          <a:lstStyle/>
          <a:p>
            <a:pPr algn="ctr"/>
            <a:r>
              <a:rPr lang="en-GB" sz="1200" dirty="0"/>
              <a:t>…cancel bookings that are no longer needed.</a:t>
            </a:r>
          </a:p>
        </p:txBody>
      </p:sp>
      <p:sp>
        <p:nvSpPr>
          <p:cNvPr id="12" name="Oval Callout 11"/>
          <p:cNvSpPr/>
          <p:nvPr/>
        </p:nvSpPr>
        <p:spPr>
          <a:xfrm>
            <a:off x="2717728" y="1542821"/>
            <a:ext cx="1055845" cy="673947"/>
          </a:xfrm>
          <a:prstGeom prst="wedgeEllipseCallout">
            <a:avLst>
              <a:gd name="adj1" fmla="val -43908"/>
              <a:gd name="adj2" fmla="val 5845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2791183" y="1604332"/>
            <a:ext cx="908933" cy="507831"/>
          </a:xfrm>
          <a:prstGeom prst="rect">
            <a:avLst/>
          </a:prstGeom>
          <a:noFill/>
        </p:spPr>
        <p:txBody>
          <a:bodyPr wrap="square" rtlCol="0">
            <a:spAutoFit/>
          </a:bodyPr>
          <a:lstStyle/>
          <a:p>
            <a:pPr algn="ctr"/>
            <a:r>
              <a:rPr lang="en-GB" sz="900" dirty="0"/>
              <a:t>B-b-but I might need them later!?!</a:t>
            </a:r>
          </a:p>
        </p:txBody>
      </p:sp>
      <p:sp>
        <p:nvSpPr>
          <p:cNvPr id="14" name="Oval Callout 13"/>
          <p:cNvSpPr/>
          <p:nvPr/>
        </p:nvSpPr>
        <p:spPr>
          <a:xfrm>
            <a:off x="6804283" y="1465973"/>
            <a:ext cx="788624" cy="584680"/>
          </a:xfrm>
          <a:prstGeom prst="wedgeEllipseCallout">
            <a:avLst>
              <a:gd name="adj1" fmla="val -42973"/>
              <a:gd name="adj2" fmla="val 8833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6771220" y="1568847"/>
            <a:ext cx="908933" cy="507831"/>
          </a:xfrm>
          <a:prstGeom prst="rect">
            <a:avLst/>
          </a:prstGeom>
          <a:noFill/>
        </p:spPr>
        <p:txBody>
          <a:bodyPr wrap="square" rtlCol="0">
            <a:spAutoFit/>
          </a:bodyPr>
          <a:lstStyle/>
          <a:p>
            <a:pPr algn="ctr"/>
            <a:r>
              <a:rPr lang="en-GB" sz="900" dirty="0"/>
              <a:t>I only kept the booking I need!</a:t>
            </a:r>
          </a:p>
        </p:txBody>
      </p:sp>
      <p:sp>
        <p:nvSpPr>
          <p:cNvPr id="16" name="Oval Callout 15"/>
          <p:cNvSpPr/>
          <p:nvPr/>
        </p:nvSpPr>
        <p:spPr>
          <a:xfrm>
            <a:off x="7805695" y="1747520"/>
            <a:ext cx="499298" cy="329157"/>
          </a:xfrm>
          <a:prstGeom prst="wedgeEllipseCallout">
            <a:avLst>
              <a:gd name="adj1" fmla="val -42973"/>
              <a:gd name="adj2" fmla="val 8833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7572587" y="1822762"/>
            <a:ext cx="908933" cy="230832"/>
          </a:xfrm>
          <a:prstGeom prst="rect">
            <a:avLst/>
          </a:prstGeom>
          <a:noFill/>
        </p:spPr>
        <p:txBody>
          <a:bodyPr wrap="square" rtlCol="0">
            <a:spAutoFit/>
          </a:bodyPr>
          <a:lstStyle/>
          <a:p>
            <a:pPr algn="ctr"/>
            <a:r>
              <a:rPr lang="en-GB" sz="900" dirty="0"/>
              <a:t>I </a:t>
            </a:r>
            <a:r>
              <a:rPr lang="en-GB" sz="900" dirty="0" err="1"/>
              <a:t>Er</a:t>
            </a:r>
            <a:r>
              <a:rPr lang="en-GB" sz="900" dirty="0"/>
              <a:t>…yay?</a:t>
            </a:r>
          </a:p>
        </p:txBody>
      </p:sp>
      <p:sp>
        <p:nvSpPr>
          <p:cNvPr id="18" name="Cloud Callout 17"/>
          <p:cNvSpPr/>
          <p:nvPr/>
        </p:nvSpPr>
        <p:spPr>
          <a:xfrm>
            <a:off x="5533813" y="3027680"/>
            <a:ext cx="806027" cy="541867"/>
          </a:xfrm>
          <a:prstGeom prst="cloudCallout">
            <a:avLst>
              <a:gd name="adj1" fmla="val -43522"/>
              <a:gd name="adj2" fmla="val -10625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xtBox 18"/>
          <p:cNvSpPr txBox="1"/>
          <p:nvPr/>
        </p:nvSpPr>
        <p:spPr>
          <a:xfrm>
            <a:off x="5482359" y="3113947"/>
            <a:ext cx="908933" cy="369332"/>
          </a:xfrm>
          <a:prstGeom prst="rect">
            <a:avLst/>
          </a:prstGeom>
          <a:noFill/>
        </p:spPr>
        <p:txBody>
          <a:bodyPr wrap="square" rtlCol="0">
            <a:spAutoFit/>
          </a:bodyPr>
          <a:lstStyle/>
          <a:p>
            <a:pPr algn="ctr"/>
            <a:r>
              <a:rPr lang="en-GB" sz="900" dirty="0"/>
              <a:t>Why are we here?!</a:t>
            </a:r>
          </a:p>
        </p:txBody>
      </p:sp>
      <p:sp>
        <p:nvSpPr>
          <p:cNvPr id="20" name="Title 1"/>
          <p:cNvSpPr txBox="1">
            <a:spLocks/>
          </p:cNvSpPr>
          <p:nvPr/>
        </p:nvSpPr>
        <p:spPr>
          <a:xfrm>
            <a:off x="2573469" y="357594"/>
            <a:ext cx="6327880" cy="380667"/>
          </a:xfrm>
          <a:prstGeom prst="rect">
            <a:avLst/>
          </a:prstGeom>
        </p:spPr>
        <p:txBody>
          <a:bodyPr/>
          <a:lstStyle>
            <a:lvl1pPr algn="l" defTabSz="457200" rtl="0" eaLnBrk="1" latinLnBrk="0" hangingPunct="1">
              <a:spcBef>
                <a:spcPct val="0"/>
              </a:spcBef>
              <a:buNone/>
              <a:defRPr sz="2400" b="1" kern="1200">
                <a:solidFill>
                  <a:srgbClr val="0085CA"/>
                </a:solidFill>
                <a:latin typeface="Arial"/>
                <a:ea typeface="+mj-ea"/>
                <a:cs typeface="Arial"/>
              </a:defRPr>
            </a:lvl1pPr>
          </a:lstStyle>
          <a:p>
            <a:r>
              <a:rPr lang="en-GB" dirty="0"/>
              <a:t>Room booking etiquette</a:t>
            </a:r>
          </a:p>
        </p:txBody>
      </p:sp>
    </p:spTree>
    <p:extLst>
      <p:ext uri="{BB962C8B-B14F-4D97-AF65-F5344CB8AC3E}">
        <p14:creationId xmlns:p14="http://schemas.microsoft.com/office/powerpoint/2010/main" val="1564421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20" y="1266191"/>
            <a:ext cx="3787987" cy="28409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894" y="1266191"/>
            <a:ext cx="3782906" cy="2837180"/>
          </a:xfrm>
          <a:prstGeom prst="rect">
            <a:avLst/>
          </a:prstGeom>
        </p:spPr>
      </p:pic>
      <p:sp>
        <p:nvSpPr>
          <p:cNvPr id="8" name="Rectangle 7"/>
          <p:cNvSpPr/>
          <p:nvPr/>
        </p:nvSpPr>
        <p:spPr>
          <a:xfrm rot="19963671">
            <a:off x="-158591" y="1177163"/>
            <a:ext cx="1826142" cy="646331"/>
          </a:xfrm>
          <a:prstGeom prst="rect">
            <a:avLst/>
          </a:prstGeom>
          <a:noFill/>
        </p:spPr>
        <p:txBody>
          <a:bodyPr wrap="none" lIns="91440" tIns="45720" rIns="91440" bIns="45720">
            <a:spAutoFit/>
          </a:bodyPr>
          <a:lstStyle/>
          <a:p>
            <a:pPr algn="ctr"/>
            <a:r>
              <a:rPr lang="en-US" sz="3600" b="1" cap="none" spc="0" dirty="0">
                <a:ln w="12700" cmpd="sng">
                  <a:solidFill>
                    <a:srgbClr val="FFC000"/>
                  </a:solidFill>
                  <a:prstDash val="solid"/>
                </a:ln>
                <a:solidFill>
                  <a:srgbClr val="FF0000"/>
                </a:solidFill>
                <a:effectLst/>
              </a:rPr>
              <a:t>Don’t…</a:t>
            </a:r>
          </a:p>
        </p:txBody>
      </p:sp>
      <p:sp>
        <p:nvSpPr>
          <p:cNvPr id="9" name="Rectangle 8"/>
          <p:cNvSpPr/>
          <p:nvPr/>
        </p:nvSpPr>
        <p:spPr>
          <a:xfrm rot="19963671">
            <a:off x="4578546" y="1177161"/>
            <a:ext cx="1261884" cy="646331"/>
          </a:xfrm>
          <a:prstGeom prst="rect">
            <a:avLst/>
          </a:prstGeom>
          <a:noFill/>
        </p:spPr>
        <p:txBody>
          <a:bodyPr wrap="none" lIns="91440" tIns="45720" rIns="91440" bIns="45720">
            <a:spAutoFit/>
          </a:bodyPr>
          <a:lstStyle/>
          <a:p>
            <a:pPr algn="ctr"/>
            <a:r>
              <a:rPr lang="en-US" sz="3600" b="1" cap="none" spc="0" dirty="0">
                <a:ln w="12700" cmpd="sng">
                  <a:solidFill>
                    <a:srgbClr val="00B050"/>
                  </a:solidFill>
                  <a:prstDash val="solid"/>
                </a:ln>
                <a:solidFill>
                  <a:srgbClr val="92D050"/>
                </a:solidFill>
                <a:effectLst/>
              </a:rPr>
              <a:t>Do…</a:t>
            </a:r>
          </a:p>
        </p:txBody>
      </p:sp>
      <p:sp>
        <p:nvSpPr>
          <p:cNvPr id="10" name="TextBox 9"/>
          <p:cNvSpPr txBox="1"/>
          <p:nvPr/>
        </p:nvSpPr>
        <p:spPr>
          <a:xfrm>
            <a:off x="458893" y="4107180"/>
            <a:ext cx="3787987" cy="461665"/>
          </a:xfrm>
          <a:prstGeom prst="rect">
            <a:avLst/>
          </a:prstGeom>
          <a:noFill/>
        </p:spPr>
        <p:txBody>
          <a:bodyPr wrap="square" rtlCol="0">
            <a:spAutoFit/>
          </a:bodyPr>
          <a:lstStyle/>
          <a:p>
            <a:pPr algn="ctr"/>
            <a:r>
              <a:rPr lang="en-GB" sz="1200" dirty="0"/>
              <a:t>…overrun your meeting and not leave time to tidy any catering or put the room back in it’s default layout</a:t>
            </a:r>
          </a:p>
        </p:txBody>
      </p:sp>
      <p:sp>
        <p:nvSpPr>
          <p:cNvPr id="11" name="TextBox 10"/>
          <p:cNvSpPr txBox="1"/>
          <p:nvPr/>
        </p:nvSpPr>
        <p:spPr>
          <a:xfrm>
            <a:off x="4837853" y="4099559"/>
            <a:ext cx="3787987" cy="461665"/>
          </a:xfrm>
          <a:prstGeom prst="rect">
            <a:avLst/>
          </a:prstGeom>
          <a:noFill/>
        </p:spPr>
        <p:txBody>
          <a:bodyPr wrap="square" rtlCol="0">
            <a:spAutoFit/>
          </a:bodyPr>
          <a:lstStyle/>
          <a:p>
            <a:pPr algn="ctr"/>
            <a:r>
              <a:rPr lang="en-GB" sz="1200" dirty="0"/>
              <a:t>…move plates/mugs </a:t>
            </a:r>
            <a:r>
              <a:rPr lang="en-GB" sz="1200" dirty="0" err="1"/>
              <a:t>etc</a:t>
            </a:r>
            <a:r>
              <a:rPr lang="en-GB" sz="1200" dirty="0"/>
              <a:t> to one area to make it easier for catering staff to collect them, and reset the room.</a:t>
            </a:r>
          </a:p>
        </p:txBody>
      </p:sp>
      <p:sp>
        <p:nvSpPr>
          <p:cNvPr id="12" name="Oval Callout 11"/>
          <p:cNvSpPr/>
          <p:nvPr/>
        </p:nvSpPr>
        <p:spPr>
          <a:xfrm>
            <a:off x="2988233" y="1402731"/>
            <a:ext cx="1109634" cy="730869"/>
          </a:xfrm>
          <a:prstGeom prst="wedgeEllipseCallout">
            <a:avLst>
              <a:gd name="adj1" fmla="val -43908"/>
              <a:gd name="adj2" fmla="val 5845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3055239" y="1430347"/>
            <a:ext cx="989161" cy="646331"/>
          </a:xfrm>
          <a:prstGeom prst="rect">
            <a:avLst/>
          </a:prstGeom>
          <a:noFill/>
        </p:spPr>
        <p:txBody>
          <a:bodyPr wrap="square" rtlCol="0">
            <a:spAutoFit/>
          </a:bodyPr>
          <a:lstStyle/>
          <a:p>
            <a:pPr algn="ctr"/>
            <a:r>
              <a:rPr lang="en-GB" sz="900" dirty="0"/>
              <a:t>Sorry-we-overran-places-to-go-people-to-see-</a:t>
            </a:r>
            <a:r>
              <a:rPr lang="en-GB" sz="900" dirty="0" err="1"/>
              <a:t>byeeee</a:t>
            </a:r>
            <a:r>
              <a:rPr lang="en-GB" sz="900" dirty="0"/>
              <a:t>!</a:t>
            </a:r>
          </a:p>
        </p:txBody>
      </p:sp>
      <p:sp>
        <p:nvSpPr>
          <p:cNvPr id="15" name="Oval Callout 14"/>
          <p:cNvSpPr/>
          <p:nvPr/>
        </p:nvSpPr>
        <p:spPr>
          <a:xfrm>
            <a:off x="1687712" y="2205957"/>
            <a:ext cx="385252" cy="209322"/>
          </a:xfrm>
          <a:prstGeom prst="wedgeEllipseCallout">
            <a:avLst>
              <a:gd name="adj1" fmla="val 26418"/>
              <a:gd name="adj2" fmla="val 103752"/>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p:cNvSpPr txBox="1"/>
          <p:nvPr/>
        </p:nvSpPr>
        <p:spPr>
          <a:xfrm>
            <a:off x="1388761" y="2175256"/>
            <a:ext cx="989161" cy="230832"/>
          </a:xfrm>
          <a:prstGeom prst="rect">
            <a:avLst/>
          </a:prstGeom>
          <a:noFill/>
        </p:spPr>
        <p:txBody>
          <a:bodyPr wrap="square" rtlCol="0">
            <a:spAutoFit/>
          </a:bodyPr>
          <a:lstStyle/>
          <a:p>
            <a:pPr algn="ctr"/>
            <a:r>
              <a:rPr lang="en-GB" sz="900" dirty="0"/>
              <a:t>…</a:t>
            </a:r>
          </a:p>
        </p:txBody>
      </p:sp>
      <p:sp>
        <p:nvSpPr>
          <p:cNvPr id="16" name="Title 1"/>
          <p:cNvSpPr txBox="1">
            <a:spLocks/>
          </p:cNvSpPr>
          <p:nvPr/>
        </p:nvSpPr>
        <p:spPr>
          <a:xfrm>
            <a:off x="2573469" y="357594"/>
            <a:ext cx="6327880" cy="380667"/>
          </a:xfrm>
          <a:prstGeom prst="rect">
            <a:avLst/>
          </a:prstGeom>
        </p:spPr>
        <p:txBody>
          <a:bodyPr/>
          <a:lstStyle>
            <a:lvl1pPr algn="l" defTabSz="457200" rtl="0" eaLnBrk="1" latinLnBrk="0" hangingPunct="1">
              <a:spcBef>
                <a:spcPct val="0"/>
              </a:spcBef>
              <a:buNone/>
              <a:defRPr sz="2400" b="1" kern="1200">
                <a:solidFill>
                  <a:srgbClr val="0085CA"/>
                </a:solidFill>
                <a:latin typeface="Arial"/>
                <a:ea typeface="+mj-ea"/>
                <a:cs typeface="Arial"/>
              </a:defRPr>
            </a:lvl1pPr>
          </a:lstStyle>
          <a:p>
            <a:r>
              <a:rPr lang="en-GB" dirty="0"/>
              <a:t>Room use etiquette</a:t>
            </a:r>
          </a:p>
        </p:txBody>
      </p:sp>
    </p:spTree>
    <p:extLst>
      <p:ext uri="{BB962C8B-B14F-4D97-AF65-F5344CB8AC3E}">
        <p14:creationId xmlns:p14="http://schemas.microsoft.com/office/powerpoint/2010/main" val="1857876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19" y="1266191"/>
            <a:ext cx="3782907" cy="28371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667" y="1266191"/>
            <a:ext cx="3780527" cy="2835395"/>
          </a:xfrm>
          <a:prstGeom prst="rect">
            <a:avLst/>
          </a:prstGeom>
        </p:spPr>
      </p:pic>
      <p:sp>
        <p:nvSpPr>
          <p:cNvPr id="8" name="Rectangle 7"/>
          <p:cNvSpPr/>
          <p:nvPr/>
        </p:nvSpPr>
        <p:spPr>
          <a:xfrm rot="19963671">
            <a:off x="-158591" y="1177163"/>
            <a:ext cx="1826142" cy="646331"/>
          </a:xfrm>
          <a:prstGeom prst="rect">
            <a:avLst/>
          </a:prstGeom>
          <a:noFill/>
        </p:spPr>
        <p:txBody>
          <a:bodyPr wrap="none" lIns="91440" tIns="45720" rIns="91440" bIns="45720">
            <a:spAutoFit/>
          </a:bodyPr>
          <a:lstStyle/>
          <a:p>
            <a:pPr algn="ctr"/>
            <a:r>
              <a:rPr lang="en-US" sz="3600" b="1" cap="none" spc="0" dirty="0">
                <a:ln w="12700" cmpd="sng">
                  <a:solidFill>
                    <a:srgbClr val="FFC000"/>
                  </a:solidFill>
                  <a:prstDash val="solid"/>
                </a:ln>
                <a:solidFill>
                  <a:srgbClr val="FF0000"/>
                </a:solidFill>
                <a:effectLst/>
              </a:rPr>
              <a:t>Don’t…</a:t>
            </a:r>
          </a:p>
        </p:txBody>
      </p:sp>
      <p:sp>
        <p:nvSpPr>
          <p:cNvPr id="9" name="Rectangle 8"/>
          <p:cNvSpPr/>
          <p:nvPr/>
        </p:nvSpPr>
        <p:spPr>
          <a:xfrm rot="19963671">
            <a:off x="4578546" y="1177161"/>
            <a:ext cx="1261884" cy="646331"/>
          </a:xfrm>
          <a:prstGeom prst="rect">
            <a:avLst/>
          </a:prstGeom>
          <a:noFill/>
        </p:spPr>
        <p:txBody>
          <a:bodyPr wrap="none" lIns="91440" tIns="45720" rIns="91440" bIns="45720">
            <a:spAutoFit/>
          </a:bodyPr>
          <a:lstStyle/>
          <a:p>
            <a:pPr algn="ctr"/>
            <a:r>
              <a:rPr lang="en-US" sz="3600" b="1" cap="none" spc="0" dirty="0">
                <a:ln w="12700" cmpd="sng">
                  <a:solidFill>
                    <a:srgbClr val="00B050"/>
                  </a:solidFill>
                  <a:prstDash val="solid"/>
                </a:ln>
                <a:solidFill>
                  <a:srgbClr val="92D050"/>
                </a:solidFill>
                <a:effectLst/>
              </a:rPr>
              <a:t>Do…</a:t>
            </a:r>
          </a:p>
        </p:txBody>
      </p:sp>
      <p:sp>
        <p:nvSpPr>
          <p:cNvPr id="10" name="TextBox 9"/>
          <p:cNvSpPr txBox="1"/>
          <p:nvPr/>
        </p:nvSpPr>
        <p:spPr>
          <a:xfrm>
            <a:off x="458893" y="4107180"/>
            <a:ext cx="3787987" cy="461665"/>
          </a:xfrm>
          <a:prstGeom prst="rect">
            <a:avLst/>
          </a:prstGeom>
          <a:noFill/>
        </p:spPr>
        <p:txBody>
          <a:bodyPr wrap="square" rtlCol="0">
            <a:spAutoFit/>
          </a:bodyPr>
          <a:lstStyle/>
          <a:p>
            <a:pPr algn="ctr"/>
            <a:r>
              <a:rPr lang="en-GB" sz="1200" dirty="0"/>
              <a:t>…host a meeting and leave the room in a state you wouldn’t expect to find it in.</a:t>
            </a:r>
          </a:p>
        </p:txBody>
      </p:sp>
      <p:sp>
        <p:nvSpPr>
          <p:cNvPr id="11" name="TextBox 10"/>
          <p:cNvSpPr txBox="1"/>
          <p:nvPr/>
        </p:nvSpPr>
        <p:spPr>
          <a:xfrm>
            <a:off x="4837853" y="4099559"/>
            <a:ext cx="3787987" cy="461665"/>
          </a:xfrm>
          <a:prstGeom prst="rect">
            <a:avLst/>
          </a:prstGeom>
          <a:noFill/>
        </p:spPr>
        <p:txBody>
          <a:bodyPr wrap="square" rtlCol="0">
            <a:spAutoFit/>
          </a:bodyPr>
          <a:lstStyle/>
          <a:p>
            <a:pPr algn="ctr"/>
            <a:r>
              <a:rPr lang="en-GB" sz="1200" dirty="0"/>
              <a:t>…take responsibility for ensuring the room is how you would wish to find it.</a:t>
            </a:r>
          </a:p>
        </p:txBody>
      </p:sp>
      <p:sp>
        <p:nvSpPr>
          <p:cNvPr id="12" name="Oval Callout 11"/>
          <p:cNvSpPr/>
          <p:nvPr/>
        </p:nvSpPr>
        <p:spPr>
          <a:xfrm>
            <a:off x="1569384" y="1262382"/>
            <a:ext cx="1109634" cy="730869"/>
          </a:xfrm>
          <a:prstGeom prst="wedgeEllipseCallout">
            <a:avLst>
              <a:gd name="adj1" fmla="val 61083"/>
              <a:gd name="adj2" fmla="val 5845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1629620" y="1342814"/>
            <a:ext cx="989161" cy="646331"/>
          </a:xfrm>
          <a:prstGeom prst="rect">
            <a:avLst/>
          </a:prstGeom>
          <a:noFill/>
        </p:spPr>
        <p:txBody>
          <a:bodyPr wrap="square" rtlCol="0">
            <a:spAutoFit/>
          </a:bodyPr>
          <a:lstStyle/>
          <a:p>
            <a:pPr algn="ctr"/>
            <a:r>
              <a:rPr lang="en-GB" sz="900" dirty="0"/>
              <a:t>We found it like this, we can leave it like this, right?!</a:t>
            </a:r>
          </a:p>
        </p:txBody>
      </p:sp>
      <p:sp>
        <p:nvSpPr>
          <p:cNvPr id="14" name="Oval Callout 13"/>
          <p:cNvSpPr/>
          <p:nvPr/>
        </p:nvSpPr>
        <p:spPr>
          <a:xfrm>
            <a:off x="1457338" y="2636383"/>
            <a:ext cx="513594" cy="277347"/>
          </a:xfrm>
          <a:prstGeom prst="wedgeEllipseCallout">
            <a:avLst>
              <a:gd name="adj1" fmla="val 79546"/>
              <a:gd name="adj2" fmla="val -6365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Box 14"/>
          <p:cNvSpPr txBox="1"/>
          <p:nvPr/>
        </p:nvSpPr>
        <p:spPr>
          <a:xfrm>
            <a:off x="1219554" y="2684803"/>
            <a:ext cx="989161" cy="230832"/>
          </a:xfrm>
          <a:prstGeom prst="rect">
            <a:avLst/>
          </a:prstGeom>
          <a:noFill/>
        </p:spPr>
        <p:txBody>
          <a:bodyPr wrap="square" rtlCol="0">
            <a:spAutoFit/>
          </a:bodyPr>
          <a:lstStyle/>
          <a:p>
            <a:pPr algn="ctr"/>
            <a:r>
              <a:rPr lang="en-GB" sz="900" dirty="0" err="1"/>
              <a:t>Er</a:t>
            </a:r>
            <a:r>
              <a:rPr lang="en-GB" sz="900" dirty="0"/>
              <a:t>…</a:t>
            </a:r>
          </a:p>
        </p:txBody>
      </p:sp>
      <p:sp>
        <p:nvSpPr>
          <p:cNvPr id="16" name="Oval Callout 15"/>
          <p:cNvSpPr/>
          <p:nvPr/>
        </p:nvSpPr>
        <p:spPr>
          <a:xfrm>
            <a:off x="6009585" y="1903307"/>
            <a:ext cx="1109634" cy="451272"/>
          </a:xfrm>
          <a:prstGeom prst="wedgeEllipseCallout">
            <a:avLst>
              <a:gd name="adj1" fmla="val -34752"/>
              <a:gd name="adj2" fmla="val 5937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TextBox 16"/>
          <p:cNvSpPr txBox="1"/>
          <p:nvPr/>
        </p:nvSpPr>
        <p:spPr>
          <a:xfrm>
            <a:off x="6056609" y="1980365"/>
            <a:ext cx="989161" cy="369332"/>
          </a:xfrm>
          <a:prstGeom prst="rect">
            <a:avLst/>
          </a:prstGeom>
          <a:noFill/>
        </p:spPr>
        <p:txBody>
          <a:bodyPr wrap="square" rtlCol="0">
            <a:spAutoFit/>
          </a:bodyPr>
          <a:lstStyle/>
          <a:p>
            <a:pPr algn="ctr"/>
            <a:r>
              <a:rPr lang="en-GB" sz="900" dirty="0"/>
              <a:t>It’s the dream meeting room!</a:t>
            </a:r>
          </a:p>
        </p:txBody>
      </p:sp>
      <p:sp>
        <p:nvSpPr>
          <p:cNvPr id="18" name="Oval Callout 17"/>
          <p:cNvSpPr/>
          <p:nvPr/>
        </p:nvSpPr>
        <p:spPr>
          <a:xfrm>
            <a:off x="7516206" y="1668162"/>
            <a:ext cx="1109634" cy="451272"/>
          </a:xfrm>
          <a:prstGeom prst="wedgeEllipseCallout">
            <a:avLst>
              <a:gd name="adj1" fmla="val -34752"/>
              <a:gd name="adj2" fmla="val 5937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extBox 18"/>
          <p:cNvSpPr txBox="1"/>
          <p:nvPr/>
        </p:nvSpPr>
        <p:spPr>
          <a:xfrm>
            <a:off x="7576442" y="1665979"/>
            <a:ext cx="989161" cy="507831"/>
          </a:xfrm>
          <a:prstGeom prst="rect">
            <a:avLst/>
          </a:prstGeom>
          <a:noFill/>
        </p:spPr>
        <p:txBody>
          <a:bodyPr wrap="square" rtlCol="0">
            <a:spAutoFit/>
          </a:bodyPr>
          <a:lstStyle/>
          <a:p>
            <a:pPr algn="ctr"/>
            <a:r>
              <a:rPr lang="en-GB" sz="900" dirty="0"/>
              <a:t>I’ve left your bonus on the table…</a:t>
            </a:r>
          </a:p>
        </p:txBody>
      </p:sp>
      <p:sp>
        <p:nvSpPr>
          <p:cNvPr id="20" name="Title 1"/>
          <p:cNvSpPr txBox="1">
            <a:spLocks/>
          </p:cNvSpPr>
          <p:nvPr/>
        </p:nvSpPr>
        <p:spPr>
          <a:xfrm>
            <a:off x="2573469" y="357594"/>
            <a:ext cx="6327880" cy="380667"/>
          </a:xfrm>
          <a:prstGeom prst="rect">
            <a:avLst/>
          </a:prstGeom>
        </p:spPr>
        <p:txBody>
          <a:bodyPr/>
          <a:lstStyle>
            <a:lvl1pPr algn="l" defTabSz="457200" rtl="0" eaLnBrk="1" latinLnBrk="0" hangingPunct="1">
              <a:spcBef>
                <a:spcPct val="0"/>
              </a:spcBef>
              <a:buNone/>
              <a:defRPr sz="2400" b="1" kern="1200">
                <a:solidFill>
                  <a:srgbClr val="0085CA"/>
                </a:solidFill>
                <a:latin typeface="Arial"/>
                <a:ea typeface="+mj-ea"/>
                <a:cs typeface="Arial"/>
              </a:defRPr>
            </a:lvl1pPr>
          </a:lstStyle>
          <a:p>
            <a:r>
              <a:rPr lang="en-GB" dirty="0"/>
              <a:t>Room use etiquette</a:t>
            </a:r>
          </a:p>
        </p:txBody>
      </p:sp>
    </p:spTree>
    <p:extLst>
      <p:ext uri="{BB962C8B-B14F-4D97-AF65-F5344CB8AC3E}">
        <p14:creationId xmlns:p14="http://schemas.microsoft.com/office/powerpoint/2010/main" val="117333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1142"/>
            <a:ext cx="8229600" cy="857250"/>
          </a:xfrm>
        </p:spPr>
        <p:txBody>
          <a:bodyPr/>
          <a:lstStyle/>
          <a:p>
            <a:r>
              <a:rPr lang="en-US" sz="2800" dirty="0"/>
              <a:t>Appendices</a:t>
            </a:r>
          </a:p>
        </p:txBody>
      </p:sp>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34</a:t>
            </a:fld>
            <a:endParaRPr lang="en-GB"/>
          </a:p>
        </p:txBody>
      </p:sp>
    </p:spTree>
    <p:extLst>
      <p:ext uri="{BB962C8B-B14F-4D97-AF65-F5344CB8AC3E}">
        <p14:creationId xmlns:p14="http://schemas.microsoft.com/office/powerpoint/2010/main" val="484877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35</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630026" y="3933363"/>
            <a:ext cx="7885324" cy="307777"/>
          </a:xfrm>
          <a:prstGeom prst="rect">
            <a:avLst/>
          </a:prstGeom>
        </p:spPr>
        <p:txBody>
          <a:bodyPr wrap="square">
            <a:spAutoFit/>
          </a:bodyPr>
          <a:lstStyle/>
          <a:p>
            <a:pPr marL="342900" indent="-342900">
              <a:buClr>
                <a:srgbClr val="0085CA"/>
              </a:buClr>
              <a:buFont typeface="+mj-lt"/>
              <a:buAutoNum type="arabicParenR"/>
            </a:pPr>
            <a:r>
              <a:rPr lang="en-GB" sz="1400" dirty="0">
                <a:solidFill>
                  <a:srgbClr val="003E74"/>
                </a:solidFill>
              </a:rPr>
              <a:t>Click the “Edit mode” cog in the top right-corner of Planon.</a:t>
            </a: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000" dirty="0">
                <a:solidFill>
                  <a:srgbClr val="0085CA"/>
                </a:solidFill>
              </a:rPr>
              <a:t>Appendix 1 – Add the Room Booking Gadget</a:t>
            </a:r>
          </a:p>
        </p:txBody>
      </p:sp>
      <p:pic>
        <p:nvPicPr>
          <p:cNvPr id="2" name="Picture 1">
            <a:extLst>
              <a:ext uri="{FF2B5EF4-FFF2-40B4-BE49-F238E27FC236}">
                <a16:creationId xmlns:a16="http://schemas.microsoft.com/office/drawing/2014/main" id="{9A5376CD-8071-4E52-8B26-A073F4AEF6FC}"/>
              </a:ext>
            </a:extLst>
          </p:cNvPr>
          <p:cNvPicPr>
            <a:picLocks noChangeAspect="1"/>
          </p:cNvPicPr>
          <p:nvPr/>
        </p:nvPicPr>
        <p:blipFill rotWithShape="1">
          <a:blip r:embed="rId2"/>
          <a:srcRect l="12879" t="6061" b="39529"/>
          <a:stretch/>
        </p:blipFill>
        <p:spPr>
          <a:xfrm>
            <a:off x="548986" y="955962"/>
            <a:ext cx="7966364" cy="2798619"/>
          </a:xfrm>
          <a:prstGeom prst="rect">
            <a:avLst/>
          </a:prstGeom>
        </p:spPr>
      </p:pic>
      <p:sp>
        <p:nvSpPr>
          <p:cNvPr id="6" name="Oval 5">
            <a:extLst>
              <a:ext uri="{FF2B5EF4-FFF2-40B4-BE49-F238E27FC236}">
                <a16:creationId xmlns:a16="http://schemas.microsoft.com/office/drawing/2014/main" id="{E3D1EEBB-7604-40CD-B141-13F9861AA7F9}"/>
              </a:ext>
            </a:extLst>
          </p:cNvPr>
          <p:cNvSpPr/>
          <p:nvPr/>
        </p:nvSpPr>
        <p:spPr>
          <a:xfrm>
            <a:off x="8014854" y="1151788"/>
            <a:ext cx="671945" cy="476120"/>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516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36</a:t>
            </a:fld>
            <a:endParaRPr lang="en-GB"/>
          </a:p>
        </p:txBody>
      </p:sp>
      <p:sp>
        <p:nvSpPr>
          <p:cNvPr id="5" name="Rectangle 4">
            <a:extLst>
              <a:ext uri="{FF2B5EF4-FFF2-40B4-BE49-F238E27FC236}">
                <a16:creationId xmlns:a16="http://schemas.microsoft.com/office/drawing/2014/main" id="{8F48D554-C78F-4B94-9D1D-3C57077CCEF2}"/>
              </a:ext>
            </a:extLst>
          </p:cNvPr>
          <p:cNvSpPr/>
          <p:nvPr/>
        </p:nvSpPr>
        <p:spPr>
          <a:xfrm>
            <a:off x="628650" y="3721750"/>
            <a:ext cx="7885324" cy="738664"/>
          </a:xfrm>
          <a:prstGeom prst="rect">
            <a:avLst/>
          </a:prstGeom>
        </p:spPr>
        <p:txBody>
          <a:bodyPr wrap="square">
            <a:spAutoFit/>
          </a:bodyPr>
          <a:lstStyle/>
          <a:p>
            <a:pPr marL="342900" indent="-342900">
              <a:buClr>
                <a:srgbClr val="0085CA"/>
              </a:buClr>
              <a:buFont typeface="+mj-lt"/>
              <a:buAutoNum type="arabicParenR" startAt="2"/>
            </a:pPr>
            <a:r>
              <a:rPr lang="en-GB" sz="1400" dirty="0">
                <a:solidFill>
                  <a:srgbClr val="003E74"/>
                </a:solidFill>
              </a:rPr>
              <a:t>Select the “Room bookings” gadget. Gadgets can be re-ordered on the homepage by dragging and dropping, while in this mode.  Close the window by clicking on the arrow in the top-right corner. </a:t>
            </a:r>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000" dirty="0">
                <a:solidFill>
                  <a:srgbClr val="0085CA"/>
                </a:solidFill>
              </a:rPr>
              <a:t>Appendix 1 – Add the Room Booking Gadget</a:t>
            </a:r>
          </a:p>
        </p:txBody>
      </p:sp>
      <p:pic>
        <p:nvPicPr>
          <p:cNvPr id="3" name="Picture 2">
            <a:extLst>
              <a:ext uri="{FF2B5EF4-FFF2-40B4-BE49-F238E27FC236}">
                <a16:creationId xmlns:a16="http://schemas.microsoft.com/office/drawing/2014/main" id="{3E0B8BDF-8A57-4B31-93BD-7152657BE064}"/>
              </a:ext>
            </a:extLst>
          </p:cNvPr>
          <p:cNvPicPr>
            <a:picLocks noChangeAspect="1"/>
          </p:cNvPicPr>
          <p:nvPr/>
        </p:nvPicPr>
        <p:blipFill rotWithShape="1">
          <a:blip r:embed="rId2"/>
          <a:srcRect l="12652" t="6061" b="41684"/>
          <a:stretch/>
        </p:blipFill>
        <p:spPr>
          <a:xfrm>
            <a:off x="630026" y="982518"/>
            <a:ext cx="7987145" cy="2687783"/>
          </a:xfrm>
          <a:prstGeom prst="rect">
            <a:avLst/>
          </a:prstGeom>
        </p:spPr>
      </p:pic>
      <p:sp>
        <p:nvSpPr>
          <p:cNvPr id="6" name="Oval 5">
            <a:extLst>
              <a:ext uri="{FF2B5EF4-FFF2-40B4-BE49-F238E27FC236}">
                <a16:creationId xmlns:a16="http://schemas.microsoft.com/office/drawing/2014/main" id="{E3D1EEBB-7604-40CD-B141-13F9861AA7F9}"/>
              </a:ext>
            </a:extLst>
          </p:cNvPr>
          <p:cNvSpPr/>
          <p:nvPr/>
        </p:nvSpPr>
        <p:spPr>
          <a:xfrm>
            <a:off x="7842029" y="1303303"/>
            <a:ext cx="671945" cy="664042"/>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82D43CC-3406-4149-9596-6C2701E6D3F8}"/>
              </a:ext>
            </a:extLst>
          </p:cNvPr>
          <p:cNvSpPr/>
          <p:nvPr/>
        </p:nvSpPr>
        <p:spPr>
          <a:xfrm>
            <a:off x="8334264" y="1184206"/>
            <a:ext cx="273271" cy="271497"/>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3931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000" dirty="0">
                <a:solidFill>
                  <a:srgbClr val="0085CA"/>
                </a:solidFill>
              </a:rPr>
              <a:t>Appendix 2 – Room Booking Etiquette</a:t>
            </a:r>
          </a:p>
        </p:txBody>
      </p:sp>
      <p:sp>
        <p:nvSpPr>
          <p:cNvPr id="14" name="Rectangle 13">
            <a:extLst>
              <a:ext uri="{FF2B5EF4-FFF2-40B4-BE49-F238E27FC236}">
                <a16:creationId xmlns:a16="http://schemas.microsoft.com/office/drawing/2014/main" id="{399929DB-7DC3-4FE3-B466-89F04C08A95F}"/>
              </a:ext>
            </a:extLst>
          </p:cNvPr>
          <p:cNvSpPr/>
          <p:nvPr/>
        </p:nvSpPr>
        <p:spPr>
          <a:xfrm>
            <a:off x="493059" y="1226713"/>
            <a:ext cx="8022292" cy="3231654"/>
          </a:xfrm>
          <a:prstGeom prst="rect">
            <a:avLst/>
          </a:prstGeom>
        </p:spPr>
        <p:txBody>
          <a:bodyPr wrap="square">
            <a:spAutoFit/>
          </a:bodyPr>
          <a:lstStyle/>
          <a:p>
            <a:pPr marL="342900" indent="-342900">
              <a:buFont typeface="+mj-lt"/>
              <a:buAutoNum type="arabicParenR"/>
            </a:pPr>
            <a:r>
              <a:rPr lang="en-GB" sz="1200" dirty="0">
                <a:solidFill>
                  <a:srgbClr val="003E74"/>
                </a:solidFill>
              </a:rPr>
              <a:t>Bookings should not be “bumped”. To use a room that is already booked, contact the meeting organiser to discuss options. </a:t>
            </a:r>
          </a:p>
          <a:p>
            <a:pPr marL="342900" indent="-342900">
              <a:buFont typeface="+mj-lt"/>
              <a:buAutoNum type="arabicParenR"/>
            </a:pPr>
            <a:endParaRPr lang="en-GB" sz="1200" dirty="0">
              <a:solidFill>
                <a:srgbClr val="003E74"/>
              </a:solidFill>
            </a:endParaRPr>
          </a:p>
          <a:p>
            <a:pPr marL="342900" indent="-342900">
              <a:buFont typeface="+mj-lt"/>
              <a:buAutoNum type="arabicParenR"/>
            </a:pPr>
            <a:r>
              <a:rPr lang="en-GB" sz="1200" dirty="0">
                <a:solidFill>
                  <a:srgbClr val="003E74"/>
                </a:solidFill>
              </a:rPr>
              <a:t>Cancel bookings that are no longer required, as soon as possible.</a:t>
            </a:r>
          </a:p>
          <a:p>
            <a:pPr marL="342900" indent="-342900">
              <a:buFont typeface="+mj-lt"/>
              <a:buAutoNum type="arabicParenR"/>
            </a:pPr>
            <a:endParaRPr lang="en-GB" sz="1200" dirty="0">
              <a:solidFill>
                <a:srgbClr val="003E74"/>
              </a:solidFill>
            </a:endParaRPr>
          </a:p>
          <a:p>
            <a:pPr marL="342900" indent="-342900">
              <a:buFont typeface="+mj-lt"/>
              <a:buAutoNum type="arabicParenR"/>
            </a:pPr>
            <a:r>
              <a:rPr lang="en-GB" sz="1200" dirty="0">
                <a:solidFill>
                  <a:srgbClr val="003E74"/>
                </a:solidFill>
              </a:rPr>
              <a:t>Meetings will generally finish 5 minutes before the room booking.</a:t>
            </a:r>
          </a:p>
          <a:p>
            <a:pPr marL="342900" indent="-342900">
              <a:buFont typeface="+mj-lt"/>
              <a:buAutoNum type="arabicParenR"/>
            </a:pPr>
            <a:endParaRPr lang="en-GB" sz="1200" dirty="0">
              <a:solidFill>
                <a:srgbClr val="003E74"/>
              </a:solidFill>
            </a:endParaRPr>
          </a:p>
          <a:p>
            <a:pPr marL="342900" indent="-342900">
              <a:buFont typeface="+mj-lt"/>
              <a:buAutoNum type="arabicParenR"/>
            </a:pPr>
            <a:r>
              <a:rPr lang="en-GB" sz="1200" dirty="0">
                <a:solidFill>
                  <a:srgbClr val="003E74"/>
                </a:solidFill>
              </a:rPr>
              <a:t>Plan to finish the meeting with time to replace furniture to the default layout and tidy any catering.  Book extra time following the meeting if necessary.</a:t>
            </a:r>
          </a:p>
          <a:p>
            <a:pPr marL="342900" indent="-342900">
              <a:buFont typeface="+mj-lt"/>
              <a:buAutoNum type="arabicParenR"/>
            </a:pPr>
            <a:endParaRPr lang="en-GB" sz="1200" dirty="0">
              <a:solidFill>
                <a:srgbClr val="003E74"/>
              </a:solidFill>
            </a:endParaRPr>
          </a:p>
          <a:p>
            <a:pPr marL="342900" indent="-342900">
              <a:buFont typeface="+mj-lt"/>
              <a:buAutoNum type="arabicParenR"/>
            </a:pPr>
            <a:r>
              <a:rPr lang="en-GB" sz="1200" dirty="0">
                <a:solidFill>
                  <a:srgbClr val="003E74"/>
                </a:solidFill>
              </a:rPr>
              <a:t>Choose a suitable room by checking the room information.  Some rooms are suitable for quiet meetings only which excludes conference or Skype calls.  Some rooms are not suitable for catering.</a:t>
            </a:r>
          </a:p>
          <a:p>
            <a:pPr marL="342900" indent="-342900">
              <a:buFont typeface="+mj-lt"/>
              <a:buAutoNum type="arabicParenR"/>
            </a:pPr>
            <a:endParaRPr lang="en-GB" sz="1200" dirty="0">
              <a:solidFill>
                <a:srgbClr val="003E74"/>
              </a:solidFill>
            </a:endParaRPr>
          </a:p>
          <a:p>
            <a:pPr marL="342900" indent="-342900">
              <a:buFont typeface="+mj-lt"/>
              <a:buAutoNum type="arabicParenR"/>
            </a:pPr>
            <a:r>
              <a:rPr lang="en-GB" sz="1200" dirty="0">
                <a:solidFill>
                  <a:srgbClr val="003E74"/>
                </a:solidFill>
              </a:rPr>
              <a:t>A booked room will be considered free, and may be used by others, if it has not been occupied 15 minutes after the start of the booking.</a:t>
            </a:r>
          </a:p>
          <a:p>
            <a:pPr marL="342900" indent="-342900">
              <a:buFont typeface="+mj-lt"/>
              <a:buAutoNum type="arabicParenR"/>
            </a:pPr>
            <a:endParaRPr lang="en-GB" sz="1200" dirty="0">
              <a:solidFill>
                <a:srgbClr val="003E74"/>
              </a:solidFill>
            </a:endParaRPr>
          </a:p>
          <a:p>
            <a:pPr marL="342900" indent="-342900">
              <a:buFont typeface="+mj-lt"/>
              <a:buAutoNum type="arabicParenR"/>
            </a:pPr>
            <a:r>
              <a:rPr lang="en-GB" sz="1200" dirty="0">
                <a:solidFill>
                  <a:srgbClr val="003E74"/>
                </a:solidFill>
              </a:rPr>
              <a:t>In the event of an apparent double booking, check the Planon calendar. </a:t>
            </a:r>
          </a:p>
        </p:txBody>
      </p:sp>
    </p:spTree>
    <p:extLst>
      <p:ext uri="{BB962C8B-B14F-4D97-AF65-F5344CB8AC3E}">
        <p14:creationId xmlns:p14="http://schemas.microsoft.com/office/powerpoint/2010/main" val="3408888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000" dirty="0">
                <a:solidFill>
                  <a:srgbClr val="0085CA"/>
                </a:solidFill>
              </a:rPr>
              <a:t>Appendix 2 – Room Use Etiquette</a:t>
            </a:r>
          </a:p>
        </p:txBody>
      </p:sp>
      <p:sp>
        <p:nvSpPr>
          <p:cNvPr id="8" name="Rectangle 7">
            <a:extLst>
              <a:ext uri="{FF2B5EF4-FFF2-40B4-BE49-F238E27FC236}">
                <a16:creationId xmlns:a16="http://schemas.microsoft.com/office/drawing/2014/main" id="{41B76EE2-419C-4CBC-A0B9-E22A3FC34DDE}"/>
              </a:ext>
            </a:extLst>
          </p:cNvPr>
          <p:cNvSpPr/>
          <p:nvPr/>
        </p:nvSpPr>
        <p:spPr>
          <a:xfrm>
            <a:off x="385481" y="999072"/>
            <a:ext cx="8129869" cy="3647152"/>
          </a:xfrm>
          <a:prstGeom prst="rect">
            <a:avLst/>
          </a:prstGeom>
        </p:spPr>
        <p:txBody>
          <a:bodyPr wrap="square">
            <a:spAutoFit/>
          </a:bodyPr>
          <a:lstStyle/>
          <a:p>
            <a:pPr marL="228600" indent="-228600">
              <a:buFont typeface="+mj-lt"/>
              <a:buAutoNum type="arabicParenR"/>
            </a:pPr>
            <a:r>
              <a:rPr lang="en-GB" sz="1050" dirty="0">
                <a:solidFill>
                  <a:srgbClr val="003E74"/>
                </a:solidFill>
              </a:rPr>
              <a:t>Meetings will generally finish 5 minutes before the room booking.</a:t>
            </a:r>
          </a:p>
          <a:p>
            <a:pPr marL="228600" indent="-228600">
              <a:buFont typeface="+mj-lt"/>
              <a:buAutoNum type="arabicParenR"/>
            </a:pPr>
            <a:endParaRPr lang="en-GB" sz="1050" dirty="0">
              <a:solidFill>
                <a:srgbClr val="003E74"/>
              </a:solidFill>
            </a:endParaRPr>
          </a:p>
          <a:p>
            <a:pPr marL="228600" indent="-228600">
              <a:buFont typeface="+mj-lt"/>
              <a:buAutoNum type="arabicParenR"/>
            </a:pPr>
            <a:r>
              <a:rPr lang="en-GB" sz="1050" dirty="0">
                <a:solidFill>
                  <a:srgbClr val="003E74"/>
                </a:solidFill>
              </a:rPr>
              <a:t>Plan to finish the meeting with time to replace furniture to the default layout and tidy any catering.  Book extra time following the meeting if necessary.</a:t>
            </a:r>
          </a:p>
          <a:p>
            <a:pPr marL="228600" indent="-228600">
              <a:buFont typeface="+mj-lt"/>
              <a:buAutoNum type="arabicParenR"/>
            </a:pPr>
            <a:endParaRPr lang="en-GB" sz="1050" dirty="0">
              <a:solidFill>
                <a:srgbClr val="003E74"/>
              </a:solidFill>
            </a:endParaRPr>
          </a:p>
          <a:p>
            <a:pPr marL="228600" indent="-228600">
              <a:buFont typeface="+mj-lt"/>
              <a:buAutoNum type="arabicParenR"/>
            </a:pPr>
            <a:r>
              <a:rPr lang="en-GB" sz="1050" dirty="0">
                <a:solidFill>
                  <a:srgbClr val="003E74"/>
                </a:solidFill>
              </a:rPr>
              <a:t>Catering:</a:t>
            </a:r>
          </a:p>
          <a:p>
            <a:pPr marL="685800" lvl="1" indent="-228600">
              <a:buFont typeface="+mj-lt"/>
              <a:buAutoNum type="alphaLcParenR"/>
            </a:pPr>
            <a:r>
              <a:rPr lang="en-GB" sz="1050" dirty="0">
                <a:solidFill>
                  <a:srgbClr val="003E74"/>
                </a:solidFill>
              </a:rPr>
              <a:t>College Delivered catering: Please move plates/mugs etc. to one area before leaving to make it easier for Catering staff to collect them.  </a:t>
            </a:r>
          </a:p>
          <a:p>
            <a:pPr marL="685800" lvl="1" indent="-228600">
              <a:buFont typeface="+mj-lt"/>
              <a:buAutoNum type="alphaLcParenR"/>
            </a:pPr>
            <a:r>
              <a:rPr lang="en-GB" sz="1050" dirty="0">
                <a:solidFill>
                  <a:srgbClr val="003E74"/>
                </a:solidFill>
              </a:rPr>
              <a:t>Externally sourced catering: Please remove all remains of external catering from the room before leaving.  Clean and replace anything borrowed from local kitchens.</a:t>
            </a:r>
          </a:p>
          <a:p>
            <a:pPr marL="685800" lvl="1" indent="-228600">
              <a:buFont typeface="+mj-lt"/>
              <a:buAutoNum type="alphaLcParenR"/>
            </a:pPr>
            <a:endParaRPr lang="en-GB" sz="1050" dirty="0">
              <a:solidFill>
                <a:srgbClr val="003E74"/>
              </a:solidFill>
            </a:endParaRPr>
          </a:p>
          <a:p>
            <a:pPr marL="228600" indent="-228600">
              <a:buFont typeface="+mj-lt"/>
              <a:buAutoNum type="arabicParenR"/>
            </a:pPr>
            <a:r>
              <a:rPr lang="en-GB" sz="1050" dirty="0">
                <a:solidFill>
                  <a:srgbClr val="003E74"/>
                </a:solidFill>
              </a:rPr>
              <a:t>The meeting host will take responsibility to ensure the room is left as they would wish to find it.  </a:t>
            </a:r>
          </a:p>
          <a:p>
            <a:pPr marL="228600" indent="-228600">
              <a:buFont typeface="+mj-lt"/>
              <a:buAutoNum type="arabicParenR"/>
            </a:pPr>
            <a:endParaRPr lang="en-GB" sz="1050" dirty="0">
              <a:solidFill>
                <a:srgbClr val="003E74"/>
              </a:solidFill>
            </a:endParaRPr>
          </a:p>
          <a:p>
            <a:pPr marL="228600" indent="-228600">
              <a:buFont typeface="+mj-lt"/>
              <a:buAutoNum type="arabicParenR"/>
            </a:pPr>
            <a:r>
              <a:rPr lang="en-GB" sz="1050" dirty="0">
                <a:solidFill>
                  <a:srgbClr val="003E74"/>
                </a:solidFill>
              </a:rPr>
              <a:t>Keep noise levels to a minimum in consideration of people working and studying nearby, before, during and after the meeting.</a:t>
            </a:r>
          </a:p>
          <a:p>
            <a:pPr marL="228600" indent="-228600">
              <a:buFont typeface="+mj-lt"/>
              <a:buAutoNum type="arabicParenR"/>
            </a:pPr>
            <a:endParaRPr lang="en-GB" sz="1050" dirty="0">
              <a:solidFill>
                <a:srgbClr val="003E74"/>
              </a:solidFill>
            </a:endParaRPr>
          </a:p>
          <a:p>
            <a:pPr marL="228600" indent="-228600">
              <a:buFont typeface="+mj-lt"/>
              <a:buAutoNum type="arabicParenR"/>
            </a:pPr>
            <a:r>
              <a:rPr lang="en-GB" sz="1050" dirty="0">
                <a:solidFill>
                  <a:srgbClr val="003E74"/>
                </a:solidFill>
              </a:rPr>
              <a:t>Please bring your own stationery and consumables (e.g. pens, flipchart paper) and take them with you when you leave. </a:t>
            </a:r>
          </a:p>
          <a:p>
            <a:pPr marL="228600" indent="-228600">
              <a:buFont typeface="+mj-lt"/>
              <a:buAutoNum type="arabicParenR"/>
            </a:pPr>
            <a:endParaRPr lang="en-GB" sz="1050" dirty="0">
              <a:solidFill>
                <a:srgbClr val="003E74"/>
              </a:solidFill>
            </a:endParaRPr>
          </a:p>
          <a:p>
            <a:pPr marL="228600" indent="-228600">
              <a:buFont typeface="+mj-lt"/>
              <a:buAutoNum type="arabicParenR"/>
            </a:pPr>
            <a:r>
              <a:rPr lang="en-GB" sz="1050" dirty="0">
                <a:solidFill>
                  <a:srgbClr val="003E74"/>
                </a:solidFill>
              </a:rPr>
              <a:t>If you need help during the meeting, use the contact details in the room or on the website.</a:t>
            </a:r>
          </a:p>
          <a:p>
            <a:pPr marL="228600" indent="-228600">
              <a:buFont typeface="+mj-lt"/>
              <a:buAutoNum type="arabicParenR"/>
            </a:pPr>
            <a:endParaRPr lang="en-GB" sz="1050" dirty="0">
              <a:solidFill>
                <a:srgbClr val="003E74"/>
              </a:solidFill>
            </a:endParaRPr>
          </a:p>
          <a:p>
            <a:pPr marL="228600" indent="-228600">
              <a:buFont typeface="+mj-lt"/>
              <a:buAutoNum type="arabicParenR"/>
            </a:pPr>
            <a:r>
              <a:rPr lang="en-GB" sz="1050" dirty="0">
                <a:solidFill>
                  <a:srgbClr val="003E74"/>
                </a:solidFill>
              </a:rPr>
              <a:t>Report all faults, whether they impact your meeting or not.  Contact details are in the room and on the website.</a:t>
            </a:r>
          </a:p>
          <a:p>
            <a:pPr marL="228600" indent="-228600">
              <a:buFont typeface="+mj-lt"/>
              <a:buAutoNum type="arabicParenR"/>
            </a:pPr>
            <a:endParaRPr lang="en-GB" sz="1050" dirty="0">
              <a:solidFill>
                <a:srgbClr val="003E74"/>
              </a:solidFill>
            </a:endParaRPr>
          </a:p>
          <a:p>
            <a:pPr marL="228600" indent="-228600">
              <a:buFont typeface="+mj-lt"/>
              <a:buAutoNum type="arabicParenR"/>
            </a:pPr>
            <a:r>
              <a:rPr lang="en-GB" sz="1050" dirty="0">
                <a:solidFill>
                  <a:srgbClr val="003E74"/>
                </a:solidFill>
              </a:rPr>
              <a:t>In the event of an apparent double booking, check the Planon calendar. </a:t>
            </a:r>
          </a:p>
        </p:txBody>
      </p:sp>
    </p:spTree>
    <p:extLst>
      <p:ext uri="{BB962C8B-B14F-4D97-AF65-F5344CB8AC3E}">
        <p14:creationId xmlns:p14="http://schemas.microsoft.com/office/powerpoint/2010/main" val="2982640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a:xfrm>
            <a:off x="6525620" y="6434698"/>
            <a:ext cx="2057400" cy="274637"/>
          </a:xfrm>
        </p:spPr>
        <p:txBody>
          <a:bodyPr/>
          <a:lstStyle/>
          <a:p>
            <a:fld id="{0AEC740E-2424-4649-AEBE-6002C781A6F3}" type="slidenum">
              <a:rPr lang="en-GB" smtClean="0"/>
              <a:t>4</a:t>
            </a:fld>
            <a:endParaRPr lang="en-GB"/>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000" dirty="0">
                <a:solidFill>
                  <a:srgbClr val="0085CA"/>
                </a:solidFill>
              </a:rPr>
              <a:t>What is the new Room Booking system?</a:t>
            </a:r>
          </a:p>
        </p:txBody>
      </p:sp>
      <p:pic>
        <p:nvPicPr>
          <p:cNvPr id="6" name="Picture 5">
            <a:extLst>
              <a:ext uri="{FF2B5EF4-FFF2-40B4-BE49-F238E27FC236}">
                <a16:creationId xmlns:a16="http://schemas.microsoft.com/office/drawing/2014/main" id="{6658B127-E644-43E5-9228-6A74A097AC22}"/>
              </a:ext>
            </a:extLst>
          </p:cNvPr>
          <p:cNvPicPr>
            <a:picLocks noChangeAspect="1"/>
          </p:cNvPicPr>
          <p:nvPr/>
        </p:nvPicPr>
        <p:blipFill>
          <a:blip r:embed="rId2"/>
          <a:stretch>
            <a:fillRect/>
          </a:stretch>
        </p:blipFill>
        <p:spPr>
          <a:xfrm>
            <a:off x="6965733" y="1998760"/>
            <a:ext cx="1746471" cy="538296"/>
          </a:xfrm>
          <a:prstGeom prst="rect">
            <a:avLst/>
          </a:prstGeom>
        </p:spPr>
      </p:pic>
      <p:sp>
        <p:nvSpPr>
          <p:cNvPr id="8" name="Content Placeholder 1">
            <a:extLst>
              <a:ext uri="{FF2B5EF4-FFF2-40B4-BE49-F238E27FC236}">
                <a16:creationId xmlns:a16="http://schemas.microsoft.com/office/drawing/2014/main" id="{0719865B-A1E3-4762-AFDB-B581E397528D}"/>
              </a:ext>
            </a:extLst>
          </p:cNvPr>
          <p:cNvSpPr txBox="1">
            <a:spLocks/>
          </p:cNvSpPr>
          <p:nvPr/>
        </p:nvSpPr>
        <p:spPr>
          <a:xfrm>
            <a:off x="4752204" y="2472743"/>
            <a:ext cx="3960000" cy="2094320"/>
          </a:xfrm>
          <a:prstGeom prst="rect">
            <a:avLst/>
          </a:prstGeom>
          <a:solidFill>
            <a:srgbClr val="003E74"/>
          </a:solidFill>
        </p:spPr>
        <p:txBody>
          <a:bodyPr vert="horz" lIns="72000" tIns="108000" rIns="72000" bIns="108000" rtlCol="0">
            <a:noAutofit/>
          </a:bodyPr>
          <a:lstStyle>
            <a:lvl1pPr marL="342900" indent="-34290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3pPr>
            <a:lvl4pPr marL="16002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bg1"/>
              </a:buClr>
              <a:buFont typeface="Wingdings" panose="05000000000000000000" pitchFamily="2" charset="2"/>
              <a:buChar char="q"/>
            </a:pPr>
            <a:r>
              <a:rPr lang="en-GB" sz="1200" dirty="0">
                <a:solidFill>
                  <a:schemeClr val="bg1"/>
                </a:solidFill>
              </a:rPr>
              <a:t>Use search functionality, including location, capacity and room facilities, to find and book suitable meeting rooms. </a:t>
            </a:r>
          </a:p>
          <a:p>
            <a:pPr>
              <a:buClr>
                <a:schemeClr val="bg1"/>
              </a:buClr>
              <a:buFont typeface="Wingdings" panose="05000000000000000000" pitchFamily="2" charset="2"/>
              <a:buChar char="q"/>
            </a:pPr>
            <a:r>
              <a:rPr lang="en-GB" sz="1200" dirty="0">
                <a:solidFill>
                  <a:schemeClr val="bg1"/>
                </a:solidFill>
              </a:rPr>
              <a:t>View a list of your upcoming room bookings (including those made in Outlook).</a:t>
            </a:r>
          </a:p>
          <a:p>
            <a:pPr>
              <a:buClr>
                <a:schemeClr val="bg1"/>
              </a:buClr>
              <a:buFont typeface="Wingdings" panose="05000000000000000000" pitchFamily="2" charset="2"/>
              <a:buChar char="q"/>
            </a:pPr>
            <a:r>
              <a:rPr lang="en-GB" sz="1200" dirty="0">
                <a:solidFill>
                  <a:schemeClr val="bg1"/>
                </a:solidFill>
              </a:rPr>
              <a:t>Use the ‘ICLIS’ gadget to search for teaching rooms, view their availability and find contact details.</a:t>
            </a:r>
          </a:p>
          <a:p>
            <a:pPr marL="0" indent="0">
              <a:buNone/>
            </a:pPr>
            <a:endParaRPr lang="en-GB" sz="1200" dirty="0">
              <a:solidFill>
                <a:schemeClr val="bg1"/>
              </a:solidFill>
            </a:endParaRPr>
          </a:p>
          <a:p>
            <a:pPr marL="0" indent="0">
              <a:buNone/>
            </a:pPr>
            <a:endParaRPr lang="en-GB" sz="1200" dirty="0">
              <a:solidFill>
                <a:schemeClr val="bg1"/>
              </a:solidFill>
            </a:endParaRPr>
          </a:p>
          <a:p>
            <a:pPr marL="0" indent="0">
              <a:buNone/>
            </a:pPr>
            <a:endParaRPr lang="en-GB" sz="1200" dirty="0">
              <a:solidFill>
                <a:schemeClr val="bg1"/>
              </a:solidFill>
            </a:endParaRPr>
          </a:p>
        </p:txBody>
      </p:sp>
      <p:pic>
        <p:nvPicPr>
          <p:cNvPr id="10" name="Picture 2">
            <a:extLst>
              <a:ext uri="{FF2B5EF4-FFF2-40B4-BE49-F238E27FC236}">
                <a16:creationId xmlns:a16="http://schemas.microsoft.com/office/drawing/2014/main" id="{C7A2CB8C-F6FE-4DFD-9F30-2417C7D38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6" y="1854088"/>
            <a:ext cx="1632429" cy="82764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a:extLst>
              <a:ext uri="{FF2B5EF4-FFF2-40B4-BE49-F238E27FC236}">
                <a16:creationId xmlns:a16="http://schemas.microsoft.com/office/drawing/2014/main" id="{D6456511-7202-40F0-8F38-37E8021AEBF1}"/>
              </a:ext>
            </a:extLst>
          </p:cNvPr>
          <p:cNvSpPr txBox="1">
            <a:spLocks/>
          </p:cNvSpPr>
          <p:nvPr/>
        </p:nvSpPr>
        <p:spPr>
          <a:xfrm>
            <a:off x="488268" y="2474259"/>
            <a:ext cx="3960000" cy="2092803"/>
          </a:xfrm>
          <a:prstGeom prst="rect">
            <a:avLst/>
          </a:prstGeom>
          <a:solidFill>
            <a:srgbClr val="003E74"/>
          </a:solidFill>
        </p:spPr>
        <p:txBody>
          <a:bodyPr vert="horz" lIns="72000" tIns="108000" rIns="72000" bIns="108000" rtlCol="0">
            <a:noAutofit/>
          </a:bodyPr>
          <a:lstStyle>
            <a:lvl1pPr marL="342900" indent="-34290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3pPr>
            <a:lvl4pPr marL="16002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bg1"/>
              </a:buClr>
              <a:buFont typeface="Wingdings" panose="05000000000000000000" pitchFamily="2" charset="2"/>
              <a:buChar char="q"/>
            </a:pPr>
            <a:r>
              <a:rPr lang="en-GB" sz="1400" dirty="0">
                <a:solidFill>
                  <a:schemeClr val="bg1"/>
                </a:solidFill>
              </a:rPr>
              <a:t>Quickly book or request familiar rooms, from your department’s group.</a:t>
            </a:r>
          </a:p>
          <a:p>
            <a:pPr>
              <a:buClr>
                <a:schemeClr val="bg1"/>
              </a:buClr>
              <a:buFont typeface="Wingdings" panose="05000000000000000000" pitchFamily="2" charset="2"/>
              <a:buChar char="q"/>
            </a:pPr>
            <a:r>
              <a:rPr lang="en-GB" sz="1400" dirty="0">
                <a:solidFill>
                  <a:schemeClr val="bg1"/>
                </a:solidFill>
              </a:rPr>
              <a:t>Manage the whole meeting from one appointment e.g. invitees, attachments.</a:t>
            </a:r>
          </a:p>
          <a:p>
            <a:pPr>
              <a:buClr>
                <a:schemeClr val="bg1"/>
              </a:buClr>
              <a:buFont typeface="Wingdings" panose="05000000000000000000" pitchFamily="2" charset="2"/>
              <a:buChar char="q"/>
            </a:pPr>
            <a:r>
              <a:rPr lang="en-GB" sz="1400" dirty="0">
                <a:solidFill>
                  <a:schemeClr val="bg1"/>
                </a:solidFill>
              </a:rPr>
              <a:t>Easily create and manage a series of recurring bookings.</a:t>
            </a:r>
          </a:p>
          <a:p>
            <a:pPr marL="0" indent="0">
              <a:buNone/>
            </a:pPr>
            <a:endParaRPr lang="en-GB" sz="1400" dirty="0">
              <a:solidFill>
                <a:schemeClr val="bg1"/>
              </a:solidFill>
            </a:endParaRPr>
          </a:p>
          <a:p>
            <a:pPr marL="0" indent="0">
              <a:buNone/>
            </a:pPr>
            <a:endParaRPr lang="en-GB" sz="1400" dirty="0">
              <a:solidFill>
                <a:schemeClr val="bg1"/>
              </a:solidFill>
            </a:endParaRPr>
          </a:p>
          <a:p>
            <a:pPr marL="0" indent="0">
              <a:buNone/>
            </a:pPr>
            <a:endParaRPr lang="en-GB" sz="1400" dirty="0">
              <a:solidFill>
                <a:schemeClr val="bg1"/>
              </a:solidFill>
            </a:endParaRPr>
          </a:p>
        </p:txBody>
      </p:sp>
      <p:sp>
        <p:nvSpPr>
          <p:cNvPr id="12" name="Content Placeholder 1">
            <a:extLst>
              <a:ext uri="{FF2B5EF4-FFF2-40B4-BE49-F238E27FC236}">
                <a16:creationId xmlns:a16="http://schemas.microsoft.com/office/drawing/2014/main" id="{3D7364F6-7551-4170-AFE8-1236571525AB}"/>
              </a:ext>
            </a:extLst>
          </p:cNvPr>
          <p:cNvSpPr txBox="1">
            <a:spLocks/>
          </p:cNvSpPr>
          <p:nvPr/>
        </p:nvSpPr>
        <p:spPr>
          <a:xfrm>
            <a:off x="463924" y="1082667"/>
            <a:ext cx="8119096" cy="904808"/>
          </a:xfrm>
          <a:prstGeom prst="rect">
            <a:avLst/>
          </a:prstGeom>
        </p:spPr>
        <p:txBody>
          <a:bodyPr vert="horz" lIns="0" tIns="0" rIns="0" bIns="0" rtlCol="0">
            <a:noAutofit/>
          </a:bodyPr>
          <a:lstStyle>
            <a:lvl1pPr marL="342900" indent="-34290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3pPr>
            <a:lvl4pPr marL="16002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GB" sz="1200" dirty="0">
                <a:solidFill>
                  <a:srgbClr val="003E74"/>
                </a:solidFill>
              </a:rPr>
              <a:t>The College is introducing a new system, Planon, for booking meeting rooms. This system enables self-service bookings and is also integrated with Microsoft Outlook. For more details about the system roll-out, please visit the </a:t>
            </a:r>
            <a:r>
              <a:rPr lang="en-GB" sz="1200" dirty="0">
                <a:solidFill>
                  <a:srgbClr val="003E74"/>
                </a:solidFill>
                <a:hlinkClick r:id="rId4"/>
              </a:rPr>
              <a:t>Room Booking Implementation Project website</a:t>
            </a:r>
            <a:r>
              <a:rPr lang="en-GB" sz="1200" dirty="0">
                <a:solidFill>
                  <a:srgbClr val="003E74"/>
                </a:solidFill>
              </a:rPr>
              <a:t>. Using Outlook or Planon has different advantages:</a:t>
            </a:r>
          </a:p>
        </p:txBody>
      </p:sp>
    </p:spTree>
    <p:extLst>
      <p:ext uri="{BB962C8B-B14F-4D97-AF65-F5344CB8AC3E}">
        <p14:creationId xmlns:p14="http://schemas.microsoft.com/office/powerpoint/2010/main" val="3517045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a:xfrm>
            <a:off x="6525620" y="6434698"/>
            <a:ext cx="2057400" cy="274637"/>
          </a:xfrm>
        </p:spPr>
        <p:txBody>
          <a:bodyPr/>
          <a:lstStyle/>
          <a:p>
            <a:fld id="{0AEC740E-2424-4649-AEBE-6002C781A6F3}" type="slidenum">
              <a:rPr lang="en-GB" smtClean="0"/>
              <a:t>5</a:t>
            </a:fld>
            <a:endParaRPr lang="en-GB"/>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434281" y="423306"/>
            <a:ext cx="5261162" cy="380667"/>
          </a:xfrm>
        </p:spPr>
        <p:txBody>
          <a:bodyPr/>
          <a:lstStyle/>
          <a:p>
            <a:pPr algn="r"/>
            <a:r>
              <a:rPr lang="en-US" sz="2000" dirty="0">
                <a:solidFill>
                  <a:srgbClr val="0085CA"/>
                </a:solidFill>
              </a:rPr>
              <a:t>Types of Rooms</a:t>
            </a:r>
          </a:p>
        </p:txBody>
      </p:sp>
      <p:sp>
        <p:nvSpPr>
          <p:cNvPr id="12" name="Content Placeholder 1">
            <a:extLst>
              <a:ext uri="{FF2B5EF4-FFF2-40B4-BE49-F238E27FC236}">
                <a16:creationId xmlns:a16="http://schemas.microsoft.com/office/drawing/2014/main" id="{3D7364F6-7551-4170-AFE8-1236571525AB}"/>
              </a:ext>
            </a:extLst>
          </p:cNvPr>
          <p:cNvSpPr txBox="1">
            <a:spLocks/>
          </p:cNvSpPr>
          <p:nvPr/>
        </p:nvSpPr>
        <p:spPr>
          <a:xfrm>
            <a:off x="5974819" y="1073411"/>
            <a:ext cx="2810673" cy="1148632"/>
          </a:xfrm>
          <a:prstGeom prst="rect">
            <a:avLst/>
          </a:prstGeom>
        </p:spPr>
        <p:txBody>
          <a:bodyPr vert="horz" lIns="0" tIns="0" rIns="0" bIns="0" rtlCol="0">
            <a:noAutofit/>
          </a:bodyPr>
          <a:lstStyle>
            <a:lvl1pPr marL="342900" indent="-34290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1pPr>
            <a:lvl2pPr marL="742950" indent="-285750" algn="l" defTabSz="457200" rtl="0" eaLnBrk="1" latinLnBrk="0" hangingPunct="1">
              <a:spcBef>
                <a:spcPct val="20000"/>
              </a:spcBef>
              <a:buClr>
                <a:srgbClr val="0085CA"/>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3pPr>
            <a:lvl4pPr marL="16002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Clr>
                <a:srgbClr val="0085CA"/>
              </a:buClr>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100" dirty="0">
                <a:solidFill>
                  <a:srgbClr val="003E74"/>
                </a:solidFill>
              </a:rPr>
              <a:t>One of the goals of introducing a new room booking system is to facilitate better </a:t>
            </a:r>
            <a:r>
              <a:rPr lang="en-GB" sz="1100" dirty="0">
                <a:solidFill>
                  <a:srgbClr val="003E74"/>
                </a:solidFill>
                <a:hlinkClick r:id="rId2"/>
              </a:rPr>
              <a:t>sharing of space </a:t>
            </a:r>
            <a:r>
              <a:rPr lang="en-GB" sz="1100" dirty="0">
                <a:solidFill>
                  <a:srgbClr val="003E74"/>
                </a:solidFill>
              </a:rPr>
              <a:t>across the College. However, recognising the complexities of the estate and its varied uses, rooms can have the following properties:</a:t>
            </a:r>
          </a:p>
        </p:txBody>
      </p:sp>
      <p:grpSp>
        <p:nvGrpSpPr>
          <p:cNvPr id="4" name="Group 3">
            <a:extLst>
              <a:ext uri="{FF2B5EF4-FFF2-40B4-BE49-F238E27FC236}">
                <a16:creationId xmlns:a16="http://schemas.microsoft.com/office/drawing/2014/main" id="{2918C0B0-72E8-438A-8ECB-708BF6DAE29D}"/>
              </a:ext>
            </a:extLst>
          </p:cNvPr>
          <p:cNvGrpSpPr/>
          <p:nvPr/>
        </p:nvGrpSpPr>
        <p:grpSpPr>
          <a:xfrm>
            <a:off x="2" y="3125926"/>
            <a:ext cx="5756012" cy="697057"/>
            <a:chOff x="2" y="3074843"/>
            <a:chExt cx="5756012" cy="697057"/>
          </a:xfrm>
        </p:grpSpPr>
        <p:sp>
          <p:nvSpPr>
            <p:cNvPr id="22" name="Rectangle: Single Corner Rounded 21">
              <a:extLst>
                <a:ext uri="{FF2B5EF4-FFF2-40B4-BE49-F238E27FC236}">
                  <a16:creationId xmlns:a16="http://schemas.microsoft.com/office/drawing/2014/main" id="{524F91F3-C64E-431D-AE96-2990FAFFEE9C}"/>
                </a:ext>
              </a:extLst>
            </p:cNvPr>
            <p:cNvSpPr/>
            <p:nvPr/>
          </p:nvSpPr>
          <p:spPr>
            <a:xfrm rot="5400000">
              <a:off x="2529479" y="545366"/>
              <a:ext cx="697057" cy="5756012"/>
            </a:xfrm>
            <a:prstGeom prst="round1Rect">
              <a:avLst/>
            </a:prstGeom>
            <a:gradFill flip="none" rotWithShape="1">
              <a:gsLst>
                <a:gs pos="0">
                  <a:srgbClr val="003E74">
                    <a:shade val="30000"/>
                    <a:satMod val="115000"/>
                  </a:srgbClr>
                </a:gs>
                <a:gs pos="50000">
                  <a:srgbClr val="003E74">
                    <a:shade val="67500"/>
                    <a:satMod val="115000"/>
                  </a:srgbClr>
                </a:gs>
                <a:gs pos="100000">
                  <a:srgbClr val="003E74">
                    <a:shade val="100000"/>
                    <a:satMod val="115000"/>
                  </a:srgbClr>
                </a:gs>
              </a:gsLst>
              <a:path path="circle">
                <a:fillToRect t="100000" r="100000"/>
              </a:path>
              <a:tileRect l="-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r"/>
              <a:endParaRPr lang="en-GB" dirty="0"/>
            </a:p>
          </p:txBody>
        </p:sp>
        <p:sp>
          <p:nvSpPr>
            <p:cNvPr id="28" name="TextBox 27">
              <a:extLst>
                <a:ext uri="{FF2B5EF4-FFF2-40B4-BE49-F238E27FC236}">
                  <a16:creationId xmlns:a16="http://schemas.microsoft.com/office/drawing/2014/main" id="{9093F834-68E4-41E5-9FC1-B92EC7D4007A}"/>
                </a:ext>
              </a:extLst>
            </p:cNvPr>
            <p:cNvSpPr txBox="1"/>
            <p:nvPr/>
          </p:nvSpPr>
          <p:spPr>
            <a:xfrm>
              <a:off x="335169" y="3237590"/>
              <a:ext cx="3247200" cy="415498"/>
            </a:xfrm>
            <a:prstGeom prst="rect">
              <a:avLst/>
            </a:prstGeom>
            <a:noFill/>
            <a:ln>
              <a:noFill/>
            </a:ln>
          </p:spPr>
          <p:txBody>
            <a:bodyPr wrap="square" rtlCol="0">
              <a:spAutoFit/>
            </a:bodyPr>
            <a:lstStyle/>
            <a:p>
              <a:r>
                <a:rPr lang="en-GB" sz="1050" dirty="0">
                  <a:solidFill>
                    <a:schemeClr val="bg1"/>
                  </a:solidFill>
                </a:rPr>
                <a:t>Staff will be able to request these rooms, which are approved or rejected by a departmental moderator.</a:t>
              </a:r>
            </a:p>
          </p:txBody>
        </p:sp>
        <p:sp>
          <p:nvSpPr>
            <p:cNvPr id="17" name="TextBox 16">
              <a:extLst>
                <a:ext uri="{FF2B5EF4-FFF2-40B4-BE49-F238E27FC236}">
                  <a16:creationId xmlns:a16="http://schemas.microsoft.com/office/drawing/2014/main" id="{D2950990-409A-4583-9410-34895972ADD6}"/>
                </a:ext>
              </a:extLst>
            </p:cNvPr>
            <p:cNvSpPr txBox="1"/>
            <p:nvPr/>
          </p:nvSpPr>
          <p:spPr>
            <a:xfrm>
              <a:off x="3789101" y="3237590"/>
              <a:ext cx="1555803" cy="369332"/>
            </a:xfrm>
            <a:prstGeom prst="rect">
              <a:avLst/>
            </a:prstGeom>
            <a:noFill/>
            <a:ln>
              <a:noFill/>
            </a:ln>
          </p:spPr>
          <p:txBody>
            <a:bodyPr wrap="square" rtlCol="0">
              <a:spAutoFit/>
            </a:bodyPr>
            <a:lstStyle/>
            <a:p>
              <a:pPr algn="ctr"/>
              <a:r>
                <a:rPr lang="en-GB" b="1" dirty="0">
                  <a:solidFill>
                    <a:schemeClr val="bg1"/>
                  </a:solidFill>
                </a:rPr>
                <a:t>Moderated</a:t>
              </a:r>
            </a:p>
          </p:txBody>
        </p:sp>
      </p:grpSp>
      <p:grpSp>
        <p:nvGrpSpPr>
          <p:cNvPr id="3" name="Group 2">
            <a:extLst>
              <a:ext uri="{FF2B5EF4-FFF2-40B4-BE49-F238E27FC236}">
                <a16:creationId xmlns:a16="http://schemas.microsoft.com/office/drawing/2014/main" id="{8AFE9906-ADDE-4B4C-B8FF-51FAB9E87D77}"/>
              </a:ext>
            </a:extLst>
          </p:cNvPr>
          <p:cNvGrpSpPr/>
          <p:nvPr/>
        </p:nvGrpSpPr>
        <p:grpSpPr>
          <a:xfrm>
            <a:off x="3387985" y="2229476"/>
            <a:ext cx="5756013" cy="919973"/>
            <a:chOff x="3387987" y="2260616"/>
            <a:chExt cx="5756013" cy="919973"/>
          </a:xfrm>
        </p:grpSpPr>
        <p:sp>
          <p:nvSpPr>
            <p:cNvPr id="20" name="Rectangle: Single Corner Rounded 19">
              <a:extLst>
                <a:ext uri="{FF2B5EF4-FFF2-40B4-BE49-F238E27FC236}">
                  <a16:creationId xmlns:a16="http://schemas.microsoft.com/office/drawing/2014/main" id="{A61D6EA0-C893-424E-9772-9E53C49E2A2E}"/>
                </a:ext>
              </a:extLst>
            </p:cNvPr>
            <p:cNvSpPr/>
            <p:nvPr/>
          </p:nvSpPr>
          <p:spPr>
            <a:xfrm rot="16200000">
              <a:off x="5919805" y="-271202"/>
              <a:ext cx="692377" cy="5756013"/>
            </a:xfrm>
            <a:prstGeom prst="round1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endParaRPr lang="en-GB" dirty="0"/>
            </a:p>
          </p:txBody>
        </p:sp>
        <p:sp>
          <p:nvSpPr>
            <p:cNvPr id="27" name="TextBox 26">
              <a:extLst>
                <a:ext uri="{FF2B5EF4-FFF2-40B4-BE49-F238E27FC236}">
                  <a16:creationId xmlns:a16="http://schemas.microsoft.com/office/drawing/2014/main" id="{9EBAE855-4471-4513-A27E-11D27FA6BB87}"/>
                </a:ext>
              </a:extLst>
            </p:cNvPr>
            <p:cNvSpPr txBox="1"/>
            <p:nvPr/>
          </p:nvSpPr>
          <p:spPr>
            <a:xfrm>
              <a:off x="5756014" y="2295731"/>
              <a:ext cx="3248286" cy="884858"/>
            </a:xfrm>
            <a:prstGeom prst="rect">
              <a:avLst/>
            </a:prstGeom>
            <a:noFill/>
          </p:spPr>
          <p:txBody>
            <a:bodyPr wrap="square" rtlCol="0">
              <a:spAutoFit/>
            </a:bodyPr>
            <a:lstStyle/>
            <a:p>
              <a:r>
                <a:rPr lang="en-GB" sz="1050" dirty="0">
                  <a:solidFill>
                    <a:schemeClr val="bg1"/>
                  </a:solidFill>
                </a:rPr>
                <a:t>Staff, whose department has put a shared room in the system, will be able to book other department’s rooms that have also shared.</a:t>
              </a:r>
            </a:p>
            <a:p>
              <a:endParaRPr lang="en-GB" sz="2000" dirty="0">
                <a:solidFill>
                  <a:schemeClr val="bg1"/>
                </a:solidFill>
              </a:endParaRPr>
            </a:p>
          </p:txBody>
        </p:sp>
        <p:sp>
          <p:nvSpPr>
            <p:cNvPr id="30" name="TextBox 29">
              <a:extLst>
                <a:ext uri="{FF2B5EF4-FFF2-40B4-BE49-F238E27FC236}">
                  <a16:creationId xmlns:a16="http://schemas.microsoft.com/office/drawing/2014/main" id="{6427A7FA-8A48-4F69-A925-ED5D6ADA186C}"/>
                </a:ext>
              </a:extLst>
            </p:cNvPr>
            <p:cNvSpPr txBox="1"/>
            <p:nvPr/>
          </p:nvSpPr>
          <p:spPr>
            <a:xfrm>
              <a:off x="3817319" y="2422821"/>
              <a:ext cx="1555803" cy="369332"/>
            </a:xfrm>
            <a:prstGeom prst="rect">
              <a:avLst/>
            </a:prstGeom>
            <a:noFill/>
            <a:ln>
              <a:noFill/>
            </a:ln>
          </p:spPr>
          <p:txBody>
            <a:bodyPr wrap="square" rtlCol="0">
              <a:spAutoFit/>
            </a:bodyPr>
            <a:lstStyle/>
            <a:p>
              <a:pPr algn="ctr"/>
              <a:r>
                <a:rPr lang="en-GB" b="1" dirty="0">
                  <a:solidFill>
                    <a:schemeClr val="bg1"/>
                  </a:solidFill>
                </a:rPr>
                <a:t>Shared</a:t>
              </a:r>
            </a:p>
          </p:txBody>
        </p:sp>
      </p:grpSp>
      <p:grpSp>
        <p:nvGrpSpPr>
          <p:cNvPr id="2" name="Group 1">
            <a:extLst>
              <a:ext uri="{FF2B5EF4-FFF2-40B4-BE49-F238E27FC236}">
                <a16:creationId xmlns:a16="http://schemas.microsoft.com/office/drawing/2014/main" id="{825E0165-F5D9-4F82-A1DF-F81CBA52E1E9}"/>
              </a:ext>
            </a:extLst>
          </p:cNvPr>
          <p:cNvGrpSpPr/>
          <p:nvPr/>
        </p:nvGrpSpPr>
        <p:grpSpPr>
          <a:xfrm>
            <a:off x="0" y="1319269"/>
            <a:ext cx="5756012" cy="692377"/>
            <a:chOff x="2" y="1427274"/>
            <a:chExt cx="5756012" cy="692377"/>
          </a:xfrm>
        </p:grpSpPr>
        <p:sp>
          <p:nvSpPr>
            <p:cNvPr id="18" name="Rectangle: Single Corner Rounded 17">
              <a:extLst>
                <a:ext uri="{FF2B5EF4-FFF2-40B4-BE49-F238E27FC236}">
                  <a16:creationId xmlns:a16="http://schemas.microsoft.com/office/drawing/2014/main" id="{89E79136-E3D0-4430-A2EF-56982D5138B3}"/>
                </a:ext>
              </a:extLst>
            </p:cNvPr>
            <p:cNvSpPr/>
            <p:nvPr/>
          </p:nvSpPr>
          <p:spPr>
            <a:xfrm rot="5400000">
              <a:off x="2531819" y="-1104543"/>
              <a:ext cx="692377" cy="5756012"/>
            </a:xfrm>
            <a:prstGeom prst="round1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endParaRPr lang="en-GB" dirty="0"/>
            </a:p>
          </p:txBody>
        </p:sp>
        <p:sp>
          <p:nvSpPr>
            <p:cNvPr id="26" name="TextBox 25">
              <a:extLst>
                <a:ext uri="{FF2B5EF4-FFF2-40B4-BE49-F238E27FC236}">
                  <a16:creationId xmlns:a16="http://schemas.microsoft.com/office/drawing/2014/main" id="{A06A5E63-6446-4CBC-8366-A9C79C0EB280}"/>
                </a:ext>
              </a:extLst>
            </p:cNvPr>
            <p:cNvSpPr txBox="1"/>
            <p:nvPr/>
          </p:nvSpPr>
          <p:spPr>
            <a:xfrm>
              <a:off x="288659" y="1540289"/>
              <a:ext cx="3240000" cy="430887"/>
            </a:xfrm>
            <a:prstGeom prst="rect">
              <a:avLst/>
            </a:prstGeom>
            <a:noFill/>
          </p:spPr>
          <p:txBody>
            <a:bodyPr wrap="square" rtlCol="0">
              <a:spAutoFit/>
            </a:bodyPr>
            <a:lstStyle/>
            <a:p>
              <a:r>
                <a:rPr lang="en-GB" sz="1100" dirty="0">
                  <a:solidFill>
                    <a:schemeClr val="bg1"/>
                  </a:solidFill>
                </a:rPr>
                <a:t>All staff with a College ID and login will be able to book these rooms directly.</a:t>
              </a:r>
            </a:p>
          </p:txBody>
        </p:sp>
        <p:sp>
          <p:nvSpPr>
            <p:cNvPr id="31" name="TextBox 30">
              <a:extLst>
                <a:ext uri="{FF2B5EF4-FFF2-40B4-BE49-F238E27FC236}">
                  <a16:creationId xmlns:a16="http://schemas.microsoft.com/office/drawing/2014/main" id="{858D354A-E653-4B86-80D4-72556BA76376}"/>
                </a:ext>
              </a:extLst>
            </p:cNvPr>
            <p:cNvSpPr txBox="1"/>
            <p:nvPr/>
          </p:nvSpPr>
          <p:spPr>
            <a:xfrm>
              <a:off x="3794100" y="1453962"/>
              <a:ext cx="1555803" cy="646331"/>
            </a:xfrm>
            <a:prstGeom prst="rect">
              <a:avLst/>
            </a:prstGeom>
            <a:noFill/>
            <a:ln>
              <a:noFill/>
            </a:ln>
          </p:spPr>
          <p:txBody>
            <a:bodyPr wrap="square" rtlCol="0">
              <a:spAutoFit/>
            </a:bodyPr>
            <a:lstStyle/>
            <a:p>
              <a:pPr algn="ctr"/>
              <a:r>
                <a:rPr lang="en-GB" b="1" dirty="0">
                  <a:solidFill>
                    <a:schemeClr val="bg1"/>
                  </a:solidFill>
                </a:rPr>
                <a:t>Open to all staff</a:t>
              </a:r>
            </a:p>
          </p:txBody>
        </p:sp>
      </p:grpSp>
      <p:grpSp>
        <p:nvGrpSpPr>
          <p:cNvPr id="5" name="Group 4">
            <a:extLst>
              <a:ext uri="{FF2B5EF4-FFF2-40B4-BE49-F238E27FC236}">
                <a16:creationId xmlns:a16="http://schemas.microsoft.com/office/drawing/2014/main" id="{79F1251A-1EC4-4403-9D57-A77741894891}"/>
              </a:ext>
            </a:extLst>
          </p:cNvPr>
          <p:cNvGrpSpPr/>
          <p:nvPr/>
        </p:nvGrpSpPr>
        <p:grpSpPr>
          <a:xfrm>
            <a:off x="3411205" y="3988105"/>
            <a:ext cx="5732795" cy="692377"/>
            <a:chOff x="3411205" y="3905837"/>
            <a:chExt cx="5732795" cy="692377"/>
          </a:xfrm>
        </p:grpSpPr>
        <p:sp>
          <p:nvSpPr>
            <p:cNvPr id="24" name="Rectangle: Single Corner Rounded 23">
              <a:extLst>
                <a:ext uri="{FF2B5EF4-FFF2-40B4-BE49-F238E27FC236}">
                  <a16:creationId xmlns:a16="http://schemas.microsoft.com/office/drawing/2014/main" id="{5DBA0840-009C-4FF7-8DD7-E89E9B691BA8}"/>
                </a:ext>
              </a:extLst>
            </p:cNvPr>
            <p:cNvSpPr/>
            <p:nvPr/>
          </p:nvSpPr>
          <p:spPr>
            <a:xfrm rot="16200000">
              <a:off x="5931414" y="1385628"/>
              <a:ext cx="692377" cy="5732795"/>
            </a:xfrm>
            <a:prstGeom prst="round1Rect">
              <a:avLst/>
            </a:prstGeom>
            <a:gradFill flip="none" rotWithShape="1">
              <a:gsLst>
                <a:gs pos="0">
                  <a:srgbClr val="680BC5">
                    <a:shade val="30000"/>
                    <a:satMod val="115000"/>
                  </a:srgbClr>
                </a:gs>
                <a:gs pos="50000">
                  <a:srgbClr val="680BC5">
                    <a:shade val="67500"/>
                    <a:satMod val="115000"/>
                  </a:srgbClr>
                </a:gs>
                <a:gs pos="100000">
                  <a:srgbClr val="680BC5">
                    <a:shade val="100000"/>
                    <a:satMod val="115000"/>
                  </a:srgbClr>
                </a:gs>
              </a:gsLst>
              <a:lin ang="135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endParaRPr lang="en-GB" dirty="0"/>
            </a:p>
          </p:txBody>
        </p:sp>
        <p:sp>
          <p:nvSpPr>
            <p:cNvPr id="29" name="TextBox 28">
              <a:extLst>
                <a:ext uri="{FF2B5EF4-FFF2-40B4-BE49-F238E27FC236}">
                  <a16:creationId xmlns:a16="http://schemas.microsoft.com/office/drawing/2014/main" id="{60DFE63D-4420-4347-985B-73C59286E990}"/>
                </a:ext>
              </a:extLst>
            </p:cNvPr>
            <p:cNvSpPr txBox="1"/>
            <p:nvPr/>
          </p:nvSpPr>
          <p:spPr>
            <a:xfrm>
              <a:off x="5756014" y="4013705"/>
              <a:ext cx="3248286" cy="430887"/>
            </a:xfrm>
            <a:prstGeom prst="rect">
              <a:avLst/>
            </a:prstGeom>
            <a:noFill/>
          </p:spPr>
          <p:txBody>
            <a:bodyPr wrap="square" rtlCol="0">
              <a:spAutoFit/>
            </a:bodyPr>
            <a:lstStyle/>
            <a:p>
              <a:r>
                <a:rPr lang="en-GB" sz="1100" dirty="0">
                  <a:solidFill>
                    <a:schemeClr val="bg1"/>
                  </a:solidFill>
                </a:rPr>
                <a:t>Only staff in the restricted department(s) will be able to book these rooms.</a:t>
              </a:r>
            </a:p>
          </p:txBody>
        </p:sp>
        <p:sp>
          <p:nvSpPr>
            <p:cNvPr id="32" name="TextBox 31">
              <a:extLst>
                <a:ext uri="{FF2B5EF4-FFF2-40B4-BE49-F238E27FC236}">
                  <a16:creationId xmlns:a16="http://schemas.microsoft.com/office/drawing/2014/main" id="{4092C6AF-DBE5-455A-9399-79AC5AF7ECF6}"/>
                </a:ext>
              </a:extLst>
            </p:cNvPr>
            <p:cNvSpPr txBox="1"/>
            <p:nvPr/>
          </p:nvSpPr>
          <p:spPr>
            <a:xfrm>
              <a:off x="3794098" y="4074590"/>
              <a:ext cx="1555803" cy="369332"/>
            </a:xfrm>
            <a:prstGeom prst="rect">
              <a:avLst/>
            </a:prstGeom>
            <a:noFill/>
            <a:ln>
              <a:noFill/>
            </a:ln>
          </p:spPr>
          <p:txBody>
            <a:bodyPr wrap="square" rtlCol="0">
              <a:spAutoFit/>
            </a:bodyPr>
            <a:lstStyle/>
            <a:p>
              <a:pPr algn="ctr"/>
              <a:r>
                <a:rPr lang="en-GB" b="1" dirty="0">
                  <a:solidFill>
                    <a:schemeClr val="bg1"/>
                  </a:solidFill>
                </a:rPr>
                <a:t>Restricted</a:t>
              </a:r>
            </a:p>
          </p:txBody>
        </p:sp>
      </p:grpSp>
    </p:spTree>
    <p:extLst>
      <p:ext uri="{BB962C8B-B14F-4D97-AF65-F5344CB8AC3E}">
        <p14:creationId xmlns:p14="http://schemas.microsoft.com/office/powerpoint/2010/main" val="94404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1142"/>
            <a:ext cx="8229600" cy="857250"/>
          </a:xfrm>
        </p:spPr>
        <p:txBody>
          <a:bodyPr/>
          <a:lstStyle/>
          <a:p>
            <a:r>
              <a:rPr lang="en-US" sz="2800" dirty="0"/>
              <a:t>Room Booking Using Outlook</a:t>
            </a:r>
          </a:p>
        </p:txBody>
      </p:sp>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6</a:t>
            </a:fld>
            <a:endParaRPr lang="en-GB"/>
          </a:p>
        </p:txBody>
      </p:sp>
    </p:spTree>
    <p:extLst>
      <p:ext uri="{BB962C8B-B14F-4D97-AF65-F5344CB8AC3E}">
        <p14:creationId xmlns:p14="http://schemas.microsoft.com/office/powerpoint/2010/main" val="3035766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7</a:t>
            </a:fld>
            <a:endParaRPr lang="en-GB"/>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Outlook: Make a Booking</a:t>
            </a:r>
          </a:p>
        </p:txBody>
      </p:sp>
      <p:sp>
        <p:nvSpPr>
          <p:cNvPr id="6" name="Rectangle 5">
            <a:extLst>
              <a:ext uri="{FF2B5EF4-FFF2-40B4-BE49-F238E27FC236}">
                <a16:creationId xmlns:a16="http://schemas.microsoft.com/office/drawing/2014/main" id="{FBFA4CC2-50FA-4152-8D08-B38C94071FA7}"/>
              </a:ext>
            </a:extLst>
          </p:cNvPr>
          <p:cNvSpPr/>
          <p:nvPr/>
        </p:nvSpPr>
        <p:spPr>
          <a:xfrm>
            <a:off x="408352" y="1284342"/>
            <a:ext cx="2293284" cy="2031325"/>
          </a:xfrm>
          <a:prstGeom prst="rect">
            <a:avLst/>
          </a:prstGeom>
        </p:spPr>
        <p:txBody>
          <a:bodyPr wrap="square">
            <a:spAutoFit/>
          </a:bodyPr>
          <a:lstStyle/>
          <a:p>
            <a:pPr marL="342900" indent="-342900">
              <a:buClr>
                <a:srgbClr val="0085CA"/>
              </a:buClr>
              <a:buAutoNum type="arabicParenR"/>
            </a:pPr>
            <a:r>
              <a:rPr lang="en-GB" sz="1400" dirty="0">
                <a:solidFill>
                  <a:srgbClr val="003E74"/>
                </a:solidFill>
              </a:rPr>
              <a:t>Open your Calendar and create a “New Appointment”. This will open a new window.</a:t>
            </a:r>
          </a:p>
          <a:p>
            <a:pPr marL="342900" indent="-342900">
              <a:buClr>
                <a:srgbClr val="0085CA"/>
              </a:buClr>
              <a:buAutoNum type="arabicParenR"/>
            </a:pPr>
            <a:endParaRPr lang="en-GB" sz="1400" dirty="0">
              <a:solidFill>
                <a:srgbClr val="003E74"/>
              </a:solidFill>
            </a:endParaRPr>
          </a:p>
          <a:p>
            <a:pPr marL="342900" indent="-342900">
              <a:buClr>
                <a:srgbClr val="0085CA"/>
              </a:buClr>
              <a:buAutoNum type="arabicParenR"/>
            </a:pPr>
            <a:r>
              <a:rPr lang="en-GB" sz="1400" dirty="0">
                <a:solidFill>
                  <a:srgbClr val="003E74"/>
                </a:solidFill>
              </a:rPr>
              <a:t>In the “Appointment” tab select “Invite Attendees”.</a:t>
            </a:r>
          </a:p>
        </p:txBody>
      </p:sp>
      <p:pic>
        <p:nvPicPr>
          <p:cNvPr id="2" name="Picture 1">
            <a:extLst>
              <a:ext uri="{FF2B5EF4-FFF2-40B4-BE49-F238E27FC236}">
                <a16:creationId xmlns:a16="http://schemas.microsoft.com/office/drawing/2014/main" id="{94D83EB1-DAE6-4AE5-BC94-3F968CB01460}"/>
              </a:ext>
            </a:extLst>
          </p:cNvPr>
          <p:cNvPicPr>
            <a:picLocks noChangeAspect="1"/>
          </p:cNvPicPr>
          <p:nvPr/>
        </p:nvPicPr>
        <p:blipFill rotWithShape="1">
          <a:blip r:embed="rId2"/>
          <a:srcRect t="3097" r="14924" b="4377"/>
          <a:stretch/>
        </p:blipFill>
        <p:spPr>
          <a:xfrm>
            <a:off x="2847109" y="988935"/>
            <a:ext cx="5813715" cy="3556566"/>
          </a:xfrm>
          <a:prstGeom prst="rect">
            <a:avLst/>
          </a:prstGeom>
          <a:ln>
            <a:solidFill>
              <a:srgbClr val="9D9D9D"/>
            </a:solidFill>
          </a:ln>
        </p:spPr>
      </p:pic>
      <p:sp>
        <p:nvSpPr>
          <p:cNvPr id="8" name="Oval 7">
            <a:extLst>
              <a:ext uri="{FF2B5EF4-FFF2-40B4-BE49-F238E27FC236}">
                <a16:creationId xmlns:a16="http://schemas.microsoft.com/office/drawing/2014/main" id="{B968F94B-AA55-4295-BFFF-776E617922BC}"/>
              </a:ext>
            </a:extLst>
          </p:cNvPr>
          <p:cNvSpPr/>
          <p:nvPr/>
        </p:nvSpPr>
        <p:spPr>
          <a:xfrm>
            <a:off x="2770909" y="1096370"/>
            <a:ext cx="422564" cy="375943"/>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BE1497F-FE4D-4F17-A18A-0DB872DC07D7}"/>
              </a:ext>
            </a:extLst>
          </p:cNvPr>
          <p:cNvSpPr/>
          <p:nvPr/>
        </p:nvSpPr>
        <p:spPr>
          <a:xfrm>
            <a:off x="6179127" y="1913788"/>
            <a:ext cx="422564" cy="375943"/>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4918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DEE48F-DF11-4F81-AE5A-8C120BC1C97F}"/>
              </a:ext>
            </a:extLst>
          </p:cNvPr>
          <p:cNvPicPr>
            <a:picLocks noChangeAspect="1"/>
          </p:cNvPicPr>
          <p:nvPr/>
        </p:nvPicPr>
        <p:blipFill rotWithShape="1">
          <a:blip r:embed="rId2"/>
          <a:srcRect l="26061" t="21876" r="10909" b="14344"/>
          <a:stretch/>
        </p:blipFill>
        <p:spPr>
          <a:xfrm>
            <a:off x="3608409" y="1125200"/>
            <a:ext cx="5050681" cy="2874818"/>
          </a:xfrm>
          <a:prstGeom prst="rect">
            <a:avLst/>
          </a:prstGeom>
        </p:spPr>
      </p:pic>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8</a:t>
            </a:fld>
            <a:endParaRPr lang="en-GB"/>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Outlook: Make a Booking</a:t>
            </a:r>
          </a:p>
        </p:txBody>
      </p:sp>
      <p:sp>
        <p:nvSpPr>
          <p:cNvPr id="6" name="Rectangle 5">
            <a:extLst>
              <a:ext uri="{FF2B5EF4-FFF2-40B4-BE49-F238E27FC236}">
                <a16:creationId xmlns:a16="http://schemas.microsoft.com/office/drawing/2014/main" id="{FBFA4CC2-50FA-4152-8D08-B38C94071FA7}"/>
              </a:ext>
            </a:extLst>
          </p:cNvPr>
          <p:cNvSpPr/>
          <p:nvPr/>
        </p:nvSpPr>
        <p:spPr>
          <a:xfrm>
            <a:off x="408352" y="1125200"/>
            <a:ext cx="3041430" cy="3416320"/>
          </a:xfrm>
          <a:prstGeom prst="rect">
            <a:avLst/>
          </a:prstGeom>
        </p:spPr>
        <p:txBody>
          <a:bodyPr wrap="square">
            <a:spAutoFit/>
          </a:bodyPr>
          <a:lstStyle/>
          <a:p>
            <a:pPr marL="342900" indent="-342900">
              <a:buClr>
                <a:srgbClr val="0085CA"/>
              </a:buClr>
              <a:buFont typeface="+mj-lt"/>
              <a:buAutoNum type="arabicParenR" startAt="3"/>
            </a:pPr>
            <a:r>
              <a:rPr lang="en-GB" sz="1200" dirty="0">
                <a:solidFill>
                  <a:srgbClr val="003E74"/>
                </a:solidFill>
              </a:rPr>
              <a:t>Click on the “Room Finder” in the top ribbon.</a:t>
            </a:r>
          </a:p>
          <a:p>
            <a:pPr marL="342900" indent="-342900">
              <a:buClr>
                <a:srgbClr val="0085CA"/>
              </a:buClr>
              <a:buFont typeface="+mj-lt"/>
              <a:buAutoNum type="arabicParenR" startAt="3"/>
            </a:pPr>
            <a:endParaRPr lang="en-GB" sz="1200" dirty="0">
              <a:solidFill>
                <a:srgbClr val="003E74"/>
              </a:solidFill>
            </a:endParaRPr>
          </a:p>
          <a:p>
            <a:pPr marL="342900" indent="-342900">
              <a:buClr>
                <a:srgbClr val="0085CA"/>
              </a:buClr>
              <a:buFont typeface="+mj-lt"/>
              <a:buAutoNum type="arabicParenR" startAt="3"/>
            </a:pPr>
            <a:r>
              <a:rPr lang="en-GB" sz="1200" dirty="0">
                <a:solidFill>
                  <a:srgbClr val="003E74"/>
                </a:solidFill>
              </a:rPr>
              <a:t>Select the list of rooms you are interested in booking. It is advised you only select the list for your department, or the “Shared Rooms” list, as you may not have permission to book others. To search for new rooms, it’s recommended that you use Planon.</a:t>
            </a:r>
          </a:p>
          <a:p>
            <a:pPr marL="342900" indent="-342900">
              <a:buClr>
                <a:srgbClr val="0085CA"/>
              </a:buClr>
              <a:buFont typeface="+mj-lt"/>
              <a:buAutoNum type="arabicParenR" startAt="3"/>
            </a:pPr>
            <a:endParaRPr lang="en-GB" sz="1200" dirty="0">
              <a:solidFill>
                <a:srgbClr val="003E74"/>
              </a:solidFill>
            </a:endParaRPr>
          </a:p>
          <a:p>
            <a:pPr marL="342900" indent="-342900">
              <a:buClr>
                <a:srgbClr val="0085CA"/>
              </a:buClr>
              <a:buFont typeface="+mj-lt"/>
              <a:buAutoNum type="arabicParenR" startAt="3"/>
            </a:pPr>
            <a:r>
              <a:rPr lang="en-GB" sz="1200" dirty="0">
                <a:solidFill>
                  <a:srgbClr val="003E74"/>
                </a:solidFill>
              </a:rPr>
              <a:t>Once you have selected a list of rooms, it will show which rooms are available and below, a list of suggested times for when the most rooms are available. </a:t>
            </a:r>
          </a:p>
          <a:p>
            <a:pPr>
              <a:buClr>
                <a:srgbClr val="0085CA"/>
              </a:buClr>
            </a:pPr>
            <a:endParaRPr lang="en-GB" sz="1200" dirty="0">
              <a:solidFill>
                <a:srgbClr val="003E74"/>
              </a:solidFill>
            </a:endParaRPr>
          </a:p>
        </p:txBody>
      </p:sp>
      <p:sp>
        <p:nvSpPr>
          <p:cNvPr id="8" name="Oval 7">
            <a:extLst>
              <a:ext uri="{FF2B5EF4-FFF2-40B4-BE49-F238E27FC236}">
                <a16:creationId xmlns:a16="http://schemas.microsoft.com/office/drawing/2014/main" id="{B968F94B-AA55-4295-BFFF-776E617922BC}"/>
              </a:ext>
            </a:extLst>
          </p:cNvPr>
          <p:cNvSpPr/>
          <p:nvPr/>
        </p:nvSpPr>
        <p:spPr>
          <a:xfrm>
            <a:off x="7557654" y="1359606"/>
            <a:ext cx="332510" cy="434558"/>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BE1497F-FE4D-4F17-A18A-0DB872DC07D7}"/>
              </a:ext>
            </a:extLst>
          </p:cNvPr>
          <p:cNvSpPr/>
          <p:nvPr/>
        </p:nvSpPr>
        <p:spPr>
          <a:xfrm>
            <a:off x="6954981" y="2632875"/>
            <a:ext cx="1595005" cy="301603"/>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9FF7B93-C65C-4155-B7EE-389412D05AE7}"/>
              </a:ext>
            </a:extLst>
          </p:cNvPr>
          <p:cNvSpPr/>
          <p:nvPr/>
        </p:nvSpPr>
        <p:spPr>
          <a:xfrm>
            <a:off x="6954981" y="3518159"/>
            <a:ext cx="1595005" cy="510059"/>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854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EA74E0-DD8F-40A2-97B4-EC9C7CD7D741}"/>
              </a:ext>
            </a:extLst>
          </p:cNvPr>
          <p:cNvSpPr>
            <a:spLocks noGrp="1"/>
          </p:cNvSpPr>
          <p:nvPr>
            <p:ph type="sldNum" sz="quarter" idx="14"/>
          </p:nvPr>
        </p:nvSpPr>
        <p:spPr/>
        <p:txBody>
          <a:bodyPr/>
          <a:lstStyle/>
          <a:p>
            <a:fld id="{0AEC740E-2424-4649-AEBE-6002C781A6F3}" type="slidenum">
              <a:rPr lang="en-GB" smtClean="0"/>
              <a:t>9</a:t>
            </a:fld>
            <a:endParaRPr lang="en-GB"/>
          </a:p>
        </p:txBody>
      </p:sp>
      <p:sp>
        <p:nvSpPr>
          <p:cNvPr id="9" name="Title 1">
            <a:extLst>
              <a:ext uri="{FF2B5EF4-FFF2-40B4-BE49-F238E27FC236}">
                <a16:creationId xmlns:a16="http://schemas.microsoft.com/office/drawing/2014/main" id="{79DF65CD-8642-4421-814A-CD6D4E6421AA}"/>
              </a:ext>
            </a:extLst>
          </p:cNvPr>
          <p:cNvSpPr>
            <a:spLocks noGrp="1"/>
          </p:cNvSpPr>
          <p:nvPr>
            <p:ph type="title"/>
          </p:nvPr>
        </p:nvSpPr>
        <p:spPr>
          <a:xfrm>
            <a:off x="3254189" y="396513"/>
            <a:ext cx="5261162" cy="380667"/>
          </a:xfrm>
        </p:spPr>
        <p:txBody>
          <a:bodyPr/>
          <a:lstStyle/>
          <a:p>
            <a:pPr algn="r"/>
            <a:r>
              <a:rPr lang="en-US" sz="2400" dirty="0">
                <a:solidFill>
                  <a:srgbClr val="0085CA"/>
                </a:solidFill>
              </a:rPr>
              <a:t>Outlook: Make a Booking</a:t>
            </a:r>
          </a:p>
        </p:txBody>
      </p:sp>
      <p:sp>
        <p:nvSpPr>
          <p:cNvPr id="6" name="Rectangle 5">
            <a:extLst>
              <a:ext uri="{FF2B5EF4-FFF2-40B4-BE49-F238E27FC236}">
                <a16:creationId xmlns:a16="http://schemas.microsoft.com/office/drawing/2014/main" id="{FBFA4CC2-50FA-4152-8D08-B38C94071FA7}"/>
              </a:ext>
            </a:extLst>
          </p:cNvPr>
          <p:cNvSpPr/>
          <p:nvPr/>
        </p:nvSpPr>
        <p:spPr>
          <a:xfrm>
            <a:off x="408352" y="1009855"/>
            <a:ext cx="3041430" cy="3477875"/>
          </a:xfrm>
          <a:prstGeom prst="rect">
            <a:avLst/>
          </a:prstGeom>
        </p:spPr>
        <p:txBody>
          <a:bodyPr wrap="square">
            <a:spAutoFit/>
          </a:bodyPr>
          <a:lstStyle/>
          <a:p>
            <a:pPr marL="228600" indent="-228600">
              <a:buClr>
                <a:srgbClr val="0085CA"/>
              </a:buClr>
              <a:buFont typeface="+mj-lt"/>
              <a:buAutoNum type="arabicParenR" startAt="6"/>
            </a:pPr>
            <a:r>
              <a:rPr lang="en-GB" sz="1100" dirty="0">
                <a:solidFill>
                  <a:srgbClr val="003E74"/>
                </a:solidFill>
              </a:rPr>
              <a:t>Invite any other attendees and add any other information or attachments to the appointment, and then click “Send”.</a:t>
            </a:r>
          </a:p>
          <a:p>
            <a:pPr marL="228600" indent="-228600">
              <a:buClr>
                <a:srgbClr val="0085CA"/>
              </a:buClr>
              <a:buFont typeface="+mj-lt"/>
              <a:buAutoNum type="arabicParenR" startAt="6"/>
            </a:pPr>
            <a:endParaRPr lang="en-GB" sz="1100" dirty="0">
              <a:solidFill>
                <a:srgbClr val="003E74"/>
              </a:solidFill>
            </a:endParaRPr>
          </a:p>
          <a:p>
            <a:pPr marL="228600" indent="-228600">
              <a:buClr>
                <a:srgbClr val="0085CA"/>
              </a:buClr>
              <a:buFont typeface="+mj-lt"/>
              <a:buAutoNum type="arabicParenR" startAt="6"/>
            </a:pPr>
            <a:r>
              <a:rPr lang="en-GB" sz="1100" dirty="0">
                <a:solidFill>
                  <a:srgbClr val="003E74"/>
                </a:solidFill>
              </a:rPr>
              <a:t>You will receive two or three emails:</a:t>
            </a:r>
          </a:p>
          <a:p>
            <a:pPr marL="685800" lvl="1" indent="-228600">
              <a:buClr>
                <a:srgbClr val="0085CA"/>
              </a:buClr>
              <a:buFont typeface="+mj-lt"/>
              <a:buAutoNum type="alphaLcParenR"/>
            </a:pPr>
            <a:r>
              <a:rPr lang="en-GB" sz="1100" dirty="0">
                <a:solidFill>
                  <a:srgbClr val="003E74"/>
                </a:solidFill>
              </a:rPr>
              <a:t>A confirmation email from Outlook Exchange that the room is free.</a:t>
            </a:r>
          </a:p>
          <a:p>
            <a:pPr marL="685800" lvl="1" indent="-228600">
              <a:buClr>
                <a:srgbClr val="0085CA"/>
              </a:buClr>
              <a:buFont typeface="+mj-lt"/>
              <a:buAutoNum type="alphaLcParenR"/>
            </a:pPr>
            <a:r>
              <a:rPr lang="en-GB" sz="1100" dirty="0">
                <a:solidFill>
                  <a:srgbClr val="003E74"/>
                </a:solidFill>
              </a:rPr>
              <a:t>A confirmation email from Planon that the booking has been made in the system. Your booking is not confirmed until you receive this second email. </a:t>
            </a:r>
          </a:p>
          <a:p>
            <a:pPr marL="685800" lvl="1" indent="-228600">
              <a:buClr>
                <a:srgbClr val="0085CA"/>
              </a:buClr>
              <a:buFont typeface="+mj-lt"/>
              <a:buAutoNum type="alphaLcParenR"/>
            </a:pPr>
            <a:r>
              <a:rPr lang="en-GB" sz="1100" dirty="0">
                <a:solidFill>
                  <a:srgbClr val="003E74"/>
                </a:solidFill>
              </a:rPr>
              <a:t>If the room you have requested is moderated, you will also need to wait for a confirmation email from the moderator.</a:t>
            </a:r>
          </a:p>
          <a:p>
            <a:pPr marL="228600" indent="-228600">
              <a:buClr>
                <a:srgbClr val="0085CA"/>
              </a:buClr>
              <a:buFont typeface="+mj-lt"/>
              <a:buAutoNum type="arabicParenR" startAt="6"/>
            </a:pPr>
            <a:endParaRPr lang="en-GB" sz="1100" dirty="0">
              <a:solidFill>
                <a:srgbClr val="003E74"/>
              </a:solidFill>
            </a:endParaRPr>
          </a:p>
          <a:p>
            <a:pPr marL="228600" indent="-228600">
              <a:buClr>
                <a:srgbClr val="0085CA"/>
              </a:buClr>
              <a:buFont typeface="+mj-lt"/>
              <a:buAutoNum type="arabicParenR" startAt="6"/>
            </a:pPr>
            <a:r>
              <a:rPr lang="en-GB" sz="1100" dirty="0">
                <a:solidFill>
                  <a:srgbClr val="003E74"/>
                </a:solidFill>
              </a:rPr>
              <a:t>You can easily check the status of all upcoming bookings in “My Bookings” when you log in to Planon. </a:t>
            </a:r>
          </a:p>
        </p:txBody>
      </p:sp>
      <p:pic>
        <p:nvPicPr>
          <p:cNvPr id="2" name="Picture 1">
            <a:extLst>
              <a:ext uri="{FF2B5EF4-FFF2-40B4-BE49-F238E27FC236}">
                <a16:creationId xmlns:a16="http://schemas.microsoft.com/office/drawing/2014/main" id="{87B8578F-6F52-44B2-A1D9-CE21D94BC26C}"/>
              </a:ext>
            </a:extLst>
          </p:cNvPr>
          <p:cNvPicPr>
            <a:picLocks noChangeAspect="1"/>
          </p:cNvPicPr>
          <p:nvPr/>
        </p:nvPicPr>
        <p:blipFill rotWithShape="1">
          <a:blip r:embed="rId2"/>
          <a:srcRect r="33409"/>
          <a:stretch/>
        </p:blipFill>
        <p:spPr>
          <a:xfrm>
            <a:off x="3620305" y="846599"/>
            <a:ext cx="2955469" cy="2126281"/>
          </a:xfrm>
          <a:prstGeom prst="rect">
            <a:avLst/>
          </a:prstGeom>
          <a:ln>
            <a:solidFill>
              <a:srgbClr val="9D9D9D"/>
            </a:solidFill>
          </a:ln>
        </p:spPr>
      </p:pic>
      <p:pic>
        <p:nvPicPr>
          <p:cNvPr id="4" name="Picture 3">
            <a:extLst>
              <a:ext uri="{FF2B5EF4-FFF2-40B4-BE49-F238E27FC236}">
                <a16:creationId xmlns:a16="http://schemas.microsoft.com/office/drawing/2014/main" id="{826A0FCC-03C8-4DF3-98A2-2C42C11AE7A7}"/>
              </a:ext>
            </a:extLst>
          </p:cNvPr>
          <p:cNvPicPr>
            <a:picLocks noChangeAspect="1"/>
          </p:cNvPicPr>
          <p:nvPr/>
        </p:nvPicPr>
        <p:blipFill>
          <a:blip r:embed="rId3"/>
          <a:stretch>
            <a:fillRect/>
          </a:stretch>
        </p:blipFill>
        <p:spPr>
          <a:xfrm>
            <a:off x="6810252" y="846599"/>
            <a:ext cx="2098577" cy="2126281"/>
          </a:xfrm>
          <a:prstGeom prst="rect">
            <a:avLst/>
          </a:prstGeom>
          <a:ln>
            <a:solidFill>
              <a:srgbClr val="9D9D9D"/>
            </a:solidFill>
          </a:ln>
        </p:spPr>
      </p:pic>
      <p:sp>
        <p:nvSpPr>
          <p:cNvPr id="5" name="Rectangle 4">
            <a:extLst>
              <a:ext uri="{FF2B5EF4-FFF2-40B4-BE49-F238E27FC236}">
                <a16:creationId xmlns:a16="http://schemas.microsoft.com/office/drawing/2014/main" id="{D74E7599-1606-4822-81D2-FD4A18ED5EDD}"/>
              </a:ext>
            </a:extLst>
          </p:cNvPr>
          <p:cNvSpPr/>
          <p:nvPr/>
        </p:nvSpPr>
        <p:spPr>
          <a:xfrm>
            <a:off x="3799608" y="1906470"/>
            <a:ext cx="2776165" cy="152400"/>
          </a:xfrm>
          <a:prstGeom prst="rect">
            <a:avLst/>
          </a:prstGeom>
          <a:no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7A5CF652-A624-41CC-ABDC-B60430EC2437}"/>
              </a:ext>
            </a:extLst>
          </p:cNvPr>
          <p:cNvSpPr/>
          <p:nvPr/>
        </p:nvSpPr>
        <p:spPr>
          <a:xfrm>
            <a:off x="6810252" y="1009855"/>
            <a:ext cx="1537111" cy="231207"/>
          </a:xfrm>
          <a:prstGeom prst="rect">
            <a:avLst/>
          </a:prstGeom>
          <a:no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3" name="Picture 12">
            <a:extLst>
              <a:ext uri="{FF2B5EF4-FFF2-40B4-BE49-F238E27FC236}">
                <a16:creationId xmlns:a16="http://schemas.microsoft.com/office/drawing/2014/main" id="{46F9BA27-12F1-4C93-AA92-980DBAF7540B}"/>
              </a:ext>
            </a:extLst>
          </p:cNvPr>
          <p:cNvPicPr>
            <a:picLocks noChangeAspect="1"/>
          </p:cNvPicPr>
          <p:nvPr/>
        </p:nvPicPr>
        <p:blipFill rotWithShape="1">
          <a:blip r:embed="rId4"/>
          <a:srcRect l="30985" t="10908" r="31136" b="56634"/>
          <a:stretch/>
        </p:blipFill>
        <p:spPr>
          <a:xfrm>
            <a:off x="3620305" y="3018517"/>
            <a:ext cx="3463636" cy="1669472"/>
          </a:xfrm>
          <a:prstGeom prst="rect">
            <a:avLst/>
          </a:prstGeom>
          <a:ln>
            <a:solidFill>
              <a:srgbClr val="9D9D9D"/>
            </a:solidFill>
          </a:ln>
        </p:spPr>
      </p:pic>
      <p:sp>
        <p:nvSpPr>
          <p:cNvPr id="14" name="Rectangle 13">
            <a:extLst>
              <a:ext uri="{FF2B5EF4-FFF2-40B4-BE49-F238E27FC236}">
                <a16:creationId xmlns:a16="http://schemas.microsoft.com/office/drawing/2014/main" id="{101B6D4E-E9A4-4DBE-9470-8A54F0FC15FA}"/>
              </a:ext>
            </a:extLst>
          </p:cNvPr>
          <p:cNvSpPr/>
          <p:nvPr/>
        </p:nvSpPr>
        <p:spPr>
          <a:xfrm>
            <a:off x="3860906" y="4120451"/>
            <a:ext cx="3004021" cy="225373"/>
          </a:xfrm>
          <a:prstGeom prst="rect">
            <a:avLst/>
          </a:prstGeom>
          <a:no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5" name="TextBox 14">
            <a:extLst>
              <a:ext uri="{FF2B5EF4-FFF2-40B4-BE49-F238E27FC236}">
                <a16:creationId xmlns:a16="http://schemas.microsoft.com/office/drawing/2014/main" id="{92BD4FB1-91AF-45AF-AECA-D01870F8D0BB}"/>
              </a:ext>
            </a:extLst>
          </p:cNvPr>
          <p:cNvSpPr txBox="1"/>
          <p:nvPr/>
        </p:nvSpPr>
        <p:spPr>
          <a:xfrm>
            <a:off x="3317115" y="846599"/>
            <a:ext cx="353291" cy="215444"/>
          </a:xfrm>
          <a:prstGeom prst="rect">
            <a:avLst/>
          </a:prstGeom>
          <a:noFill/>
        </p:spPr>
        <p:txBody>
          <a:bodyPr wrap="square" rtlCol="0">
            <a:spAutoFit/>
          </a:bodyPr>
          <a:lstStyle/>
          <a:p>
            <a:r>
              <a:rPr lang="en-GB" sz="800" b="1" dirty="0">
                <a:solidFill>
                  <a:srgbClr val="0085CA"/>
                </a:solidFill>
              </a:rPr>
              <a:t>7a)</a:t>
            </a:r>
          </a:p>
        </p:txBody>
      </p:sp>
      <p:sp>
        <p:nvSpPr>
          <p:cNvPr id="16" name="TextBox 15">
            <a:extLst>
              <a:ext uri="{FF2B5EF4-FFF2-40B4-BE49-F238E27FC236}">
                <a16:creationId xmlns:a16="http://schemas.microsoft.com/office/drawing/2014/main" id="{362BB5B5-4D0E-4F29-AE31-0F5F664BEE82}"/>
              </a:ext>
            </a:extLst>
          </p:cNvPr>
          <p:cNvSpPr txBox="1"/>
          <p:nvPr/>
        </p:nvSpPr>
        <p:spPr>
          <a:xfrm>
            <a:off x="6516368" y="840540"/>
            <a:ext cx="353291" cy="215444"/>
          </a:xfrm>
          <a:prstGeom prst="rect">
            <a:avLst/>
          </a:prstGeom>
          <a:noFill/>
        </p:spPr>
        <p:txBody>
          <a:bodyPr wrap="square" rtlCol="0">
            <a:spAutoFit/>
          </a:bodyPr>
          <a:lstStyle/>
          <a:p>
            <a:r>
              <a:rPr lang="en-GB" sz="800" b="1" dirty="0">
                <a:solidFill>
                  <a:srgbClr val="0085CA"/>
                </a:solidFill>
              </a:rPr>
              <a:t>7b)</a:t>
            </a:r>
          </a:p>
        </p:txBody>
      </p:sp>
      <p:sp>
        <p:nvSpPr>
          <p:cNvPr id="17" name="TextBox 16">
            <a:extLst>
              <a:ext uri="{FF2B5EF4-FFF2-40B4-BE49-F238E27FC236}">
                <a16:creationId xmlns:a16="http://schemas.microsoft.com/office/drawing/2014/main" id="{AD8E7029-2C5F-4AE0-9A44-B8B9B6C03749}"/>
              </a:ext>
            </a:extLst>
          </p:cNvPr>
          <p:cNvSpPr txBox="1"/>
          <p:nvPr/>
        </p:nvSpPr>
        <p:spPr>
          <a:xfrm>
            <a:off x="3267014" y="3042339"/>
            <a:ext cx="353291" cy="215444"/>
          </a:xfrm>
          <a:prstGeom prst="rect">
            <a:avLst/>
          </a:prstGeom>
          <a:noFill/>
        </p:spPr>
        <p:txBody>
          <a:bodyPr wrap="square" rtlCol="0">
            <a:spAutoFit/>
          </a:bodyPr>
          <a:lstStyle/>
          <a:p>
            <a:r>
              <a:rPr lang="en-GB" sz="800" b="1" dirty="0">
                <a:solidFill>
                  <a:srgbClr val="0085CA"/>
                </a:solidFill>
              </a:rPr>
              <a:t>8)</a:t>
            </a:r>
          </a:p>
        </p:txBody>
      </p:sp>
    </p:spTree>
    <p:extLst>
      <p:ext uri="{BB962C8B-B14F-4D97-AF65-F5344CB8AC3E}">
        <p14:creationId xmlns:p14="http://schemas.microsoft.com/office/powerpoint/2010/main" val="1031108818"/>
      </p:ext>
    </p:extLst>
  </p:cSld>
  <p:clrMapOvr>
    <a:masterClrMapping/>
  </p:clrMapOvr>
</p:sld>
</file>

<file path=ppt/theme/theme1.xml><?xml version="1.0" encoding="utf-8"?>
<a:theme xmlns:a="http://schemas.openxmlformats.org/drawingml/2006/main" name="Imperial College London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Imperial College London Presentation">
      <a:dk1>
        <a:srgbClr val="000000"/>
      </a:dk1>
      <a:lt1>
        <a:sysClr val="window" lastClr="FFFFFF"/>
      </a:lt1>
      <a:dk2>
        <a:srgbClr val="003E74"/>
      </a:dk2>
      <a:lt2>
        <a:srgbClr val="9D9D9D"/>
      </a:lt2>
      <a:accent1>
        <a:srgbClr val="0085CA"/>
      </a:accent1>
      <a:accent2>
        <a:srgbClr val="006EAF"/>
      </a:accent2>
      <a:accent3>
        <a:srgbClr val="0CA1CD"/>
      </a:accent3>
      <a:accent4>
        <a:srgbClr val="008EAA"/>
      </a:accent4>
      <a:accent5>
        <a:srgbClr val="379F9F"/>
      </a:accent5>
      <a:accent6>
        <a:srgbClr val="0085CA"/>
      </a:accent6>
      <a:hlink>
        <a:srgbClr val="0085CA"/>
      </a:hlink>
      <a:folHlink>
        <a:srgbClr val="0085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9B2B3647EE374893E25B04EEAF15B5" ma:contentTypeVersion="34" ma:contentTypeDescription="Create a new document." ma:contentTypeScope="" ma:versionID="055a899e8bd94ee427d03cdcc1572861">
  <xsd:schema xmlns:xsd="http://www.w3.org/2001/XMLSchema" xmlns:xs="http://www.w3.org/2001/XMLSchema" xmlns:p="http://schemas.microsoft.com/office/2006/metadata/properties" xmlns:ns2="baf26609-a0e3-4c5e-83fc-3388d20ffdad" xmlns:ns3="047490f7-2172-4cee-9502-4cce829236fd" xmlns:ns4="http://schemas.microsoft.com/sharepoint/v4" targetNamespace="http://schemas.microsoft.com/office/2006/metadata/properties" ma:root="true" ma:fieldsID="677bee60fda00e360d2bd709398521b9" ns2:_="" ns3:_="" ns4:_="">
    <xsd:import namespace="baf26609-a0e3-4c5e-83fc-3388d20ffdad"/>
    <xsd:import namespace="047490f7-2172-4cee-9502-4cce829236fd"/>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DateTaken" minOccurs="0"/>
                <xsd:element ref="ns2:MediaServiceOCR" minOccurs="0"/>
                <xsd:element ref="ns2:MediaServiceLocation"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f26609-a0e3-4c5e-83fc-3388d20ffda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7490f7-2172-4cee-9502-4cce829236f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5889E5-B285-403B-8BF8-2DC0378723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f26609-a0e3-4c5e-83fc-3388d20ffdad"/>
    <ds:schemaRef ds:uri="047490f7-2172-4cee-9502-4cce829236fd"/>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4BCBDB-8491-4FA4-9DA6-0AFFE0EB85A3}">
  <ds:schemaRefs>
    <ds:schemaRef ds:uri="http://schemas.microsoft.com/office/2006/metadata/properties"/>
    <ds:schemaRef ds:uri="047490f7-2172-4cee-9502-4cce829236fd"/>
    <ds:schemaRef ds:uri="http://schemas.microsoft.com/sharepoint/v4"/>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baf26609-a0e3-4c5e-83fc-3388d20ffdad"/>
    <ds:schemaRef ds:uri="http://www.w3.org/XML/1998/namespace"/>
  </ds:schemaRefs>
</ds:datastoreItem>
</file>

<file path=customXml/itemProps3.xml><?xml version="1.0" encoding="utf-8"?>
<ds:datastoreItem xmlns:ds="http://schemas.openxmlformats.org/officeDocument/2006/customXml" ds:itemID="{A1E9CD0C-C4A4-4A50-AFEE-5CD4DA8C48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5625</TotalTime>
  <Words>3000</Words>
  <Application>Microsoft Office PowerPoint</Application>
  <PresentationFormat>On-screen Show (16:9)</PresentationFormat>
  <Paragraphs>256</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Wingdings</vt:lpstr>
      <vt:lpstr>Imperial College London Theme</vt:lpstr>
      <vt:lpstr>Room Booking</vt:lpstr>
      <vt:lpstr>Contents</vt:lpstr>
      <vt:lpstr>Introduction to the new Room Booking System</vt:lpstr>
      <vt:lpstr>What is the new Room Booking system?</vt:lpstr>
      <vt:lpstr>Types of Rooms</vt:lpstr>
      <vt:lpstr>Room Booking Using Outlook</vt:lpstr>
      <vt:lpstr>Outlook: Make a Booking</vt:lpstr>
      <vt:lpstr>Outlook: Make a Booking</vt:lpstr>
      <vt:lpstr>Outlook: Make a Booking</vt:lpstr>
      <vt:lpstr>Outlook: Make a Booking (recurring)</vt:lpstr>
      <vt:lpstr>Amend or Cancel a Booking</vt:lpstr>
      <vt:lpstr>Room Booking Using Planon</vt:lpstr>
      <vt:lpstr>Planon: Make a Booking</vt:lpstr>
      <vt:lpstr>Planon: Make a Booking</vt:lpstr>
      <vt:lpstr>Planon: Make a Booking</vt:lpstr>
      <vt:lpstr>Planon: Make a Booking</vt:lpstr>
      <vt:lpstr>Planon: Make a Booking</vt:lpstr>
      <vt:lpstr>Planon: Make a Booking</vt:lpstr>
      <vt:lpstr>Planon: Make a Booking</vt:lpstr>
      <vt:lpstr>Planon: Make a Booking</vt:lpstr>
      <vt:lpstr>Planon: Make a Booking (repeated)</vt:lpstr>
      <vt:lpstr>Planon: Make a Booking (repeated)</vt:lpstr>
      <vt:lpstr>Planon: Make a Booking (repeated)</vt:lpstr>
      <vt:lpstr>Planon: Amend or Cancel a Booking</vt:lpstr>
      <vt:lpstr>Advance Room Search &amp; Report (ICLIS)</vt:lpstr>
      <vt:lpstr>What is ICLIS?</vt:lpstr>
      <vt:lpstr>How to use ICLIS</vt:lpstr>
      <vt:lpstr>Using Shared Space – Etiquette</vt:lpstr>
      <vt:lpstr>Room Booking and Use Etiquette</vt:lpstr>
      <vt:lpstr>PowerPoint Presentation</vt:lpstr>
      <vt:lpstr>PowerPoint Presentation</vt:lpstr>
      <vt:lpstr>PowerPoint Presentation</vt:lpstr>
      <vt:lpstr>PowerPoint Presentation</vt:lpstr>
      <vt:lpstr>Appendices</vt:lpstr>
      <vt:lpstr>Appendix 1 – Add the Room Booking Gadget</vt:lpstr>
      <vt:lpstr>Appendix 1 – Add the Room Booking Gadget</vt:lpstr>
      <vt:lpstr>Appendix 2 – Room Booking Etiquette</vt:lpstr>
      <vt:lpstr>Appendix 2 – Room Use Etiquette</vt:lpstr>
    </vt:vector>
  </TitlesOfParts>
  <Company>Imperial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Bolt</dc:creator>
  <cp:lastModifiedBy>Lee Jenner</cp:lastModifiedBy>
  <cp:revision>25</cp:revision>
  <dcterms:created xsi:type="dcterms:W3CDTF">2017-02-16T14:49:58Z</dcterms:created>
  <dcterms:modified xsi:type="dcterms:W3CDTF">2018-06-19T07:36:51Z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0x0101000F9B2B3647EE374893E25B04EEAF15B5</vt:lpwstr>
  </property>
</Properties>
</file>