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</p:sldMasterIdLst>
  <p:notesMasterIdLst>
    <p:notesMasterId r:id="rId19"/>
  </p:notesMasterIdLst>
  <p:handoutMasterIdLst>
    <p:handoutMasterId r:id="rId20"/>
  </p:handoutMasterIdLst>
  <p:sldIdLst>
    <p:sldId id="410" r:id="rId5"/>
    <p:sldId id="407" r:id="rId6"/>
    <p:sldId id="416" r:id="rId7"/>
    <p:sldId id="424" r:id="rId8"/>
    <p:sldId id="415" r:id="rId9"/>
    <p:sldId id="427" r:id="rId10"/>
    <p:sldId id="425" r:id="rId11"/>
    <p:sldId id="426" r:id="rId12"/>
    <p:sldId id="422" r:id="rId13"/>
    <p:sldId id="428" r:id="rId14"/>
    <p:sldId id="414" r:id="rId15"/>
    <p:sldId id="413" r:id="rId16"/>
    <p:sldId id="420" r:id="rId17"/>
    <p:sldId id="419" r:id="rId18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skey, Peter" initials="LP" lastIdx="1" clrIdx="0">
    <p:extLst>
      <p:ext uri="{19B8F6BF-5375-455C-9EA6-DF929625EA0E}">
        <p15:presenceInfo xmlns:p15="http://schemas.microsoft.com/office/powerpoint/2012/main" userId="S-1-5-21-243037206-41955558-561332275-16239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3F7"/>
    <a:srgbClr val="C4D600"/>
    <a:srgbClr val="CBCCCF"/>
    <a:srgbClr val="E7E8E9"/>
    <a:srgbClr val="003E74"/>
    <a:srgbClr val="1A87C9"/>
    <a:srgbClr val="DDFFEC"/>
    <a:srgbClr val="D9FBDB"/>
    <a:srgbClr val="D5FFE8"/>
    <a:srgbClr val="FF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55" autoAdjust="0"/>
    <p:restoredTop sz="87109" autoAdjust="0"/>
  </p:normalViewPr>
  <p:slideViewPr>
    <p:cSldViewPr snapToObjects="1">
      <p:cViewPr varScale="1">
        <p:scale>
          <a:sx n="100" d="100"/>
          <a:sy n="100" d="100"/>
        </p:scale>
        <p:origin x="118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109" d="100"/>
          <a:sy n="109" d="100"/>
        </p:scale>
        <p:origin x="-2536" y="-96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>
                <a:solidFill>
                  <a:srgbClr val="003E74"/>
                </a:solidFill>
              </a:rPr>
              <a:t>Name of presentation</a:t>
            </a:r>
            <a:endParaRPr lang="en-US" b="1" dirty="0">
              <a:solidFill>
                <a:srgbClr val="003E74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3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0EE2D-335A-3546-9D75-E17F32E16FE9}" type="datetime3">
              <a:rPr lang="en-GB" smtClean="0">
                <a:solidFill>
                  <a:srgbClr val="003E74"/>
                </a:solidFill>
              </a:rPr>
              <a:t>28 February, 2019</a:t>
            </a:fld>
            <a:endParaRPr lang="en-US" dirty="0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3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8D35C32B-10D1-1447-A35B-280119DE9D12}" type="datetime3">
              <a:rPr lang="en-GB" smtClean="0"/>
              <a:pPr/>
              <a:t>28 February, 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2" y="4751390"/>
            <a:ext cx="5438775" cy="388937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28 February, 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902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942833"/>
            <a:ext cx="8534400" cy="604513"/>
          </a:xfrm>
        </p:spPr>
        <p:txBody>
          <a:bodyPr/>
          <a:lstStyle>
            <a:lvl1pPr marL="0" indent="0" algn="l">
              <a:buNone/>
              <a:defRPr sz="3200">
                <a:solidFill>
                  <a:srgbClr val="000000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96689"/>
            <a:ext cx="10972800" cy="1143000"/>
          </a:xfrm>
        </p:spPr>
        <p:txBody>
          <a:bodyPr/>
          <a:lstStyle>
            <a:lvl1pPr algn="l">
              <a:defRPr sz="5333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5273581"/>
            <a:ext cx="8534400" cy="339811"/>
          </a:xfrm>
        </p:spPr>
        <p:txBody>
          <a:bodyPr/>
          <a:lstStyle>
            <a:lvl1pPr marL="0" indent="0" algn="l">
              <a:buNone/>
              <a:defRPr sz="1600" baseline="0">
                <a:solidFill>
                  <a:srgbClr val="9D9D9D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15273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110108"/>
            <a:ext cx="4948811" cy="957848"/>
          </a:xfrm>
        </p:spPr>
        <p:txBody>
          <a:bodyPr/>
          <a:lstStyle>
            <a:lvl1pPr marL="0" indent="0" algn="l">
              <a:buNone/>
              <a:defRPr sz="3200">
                <a:solidFill>
                  <a:srgbClr val="000000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609600" y="1545983"/>
            <a:ext cx="4948811" cy="2153335"/>
          </a:xfrm>
        </p:spPr>
        <p:txBody>
          <a:bodyPr/>
          <a:lstStyle>
            <a:lvl1pPr>
              <a:defRPr sz="5333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5491351"/>
            <a:ext cx="4801568" cy="339811"/>
          </a:xfrm>
        </p:spPr>
        <p:txBody>
          <a:bodyPr/>
          <a:lstStyle>
            <a:lvl1pPr marL="0" indent="0" algn="l">
              <a:buNone/>
              <a:defRPr sz="1600" baseline="0">
                <a:solidFill>
                  <a:srgbClr val="9D9D9D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341535" y="1546225"/>
            <a:ext cx="5240867" cy="4284936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662455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46582"/>
            <a:ext cx="10972800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 sz="1600"/>
            </a:lvl3pPr>
            <a:lvl4pPr>
              <a:buClr>
                <a:srgbClr val="0085CA"/>
              </a:buClr>
              <a:defRPr sz="1600"/>
            </a:lvl4pPr>
            <a:lvl5pPr>
              <a:buClr>
                <a:srgbClr val="0085CA"/>
              </a:buClr>
              <a:defRPr sz="1600">
                <a:latin typeface="+mn-lt"/>
              </a:defRPr>
            </a:lvl5pPr>
            <a:lvl6pPr marL="3047924" indent="0">
              <a:buNone/>
              <a:defRPr sz="1867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65389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609601" y="2346582"/>
            <a:ext cx="5267836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6314564" y="2346582"/>
            <a:ext cx="5267837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2037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609601" y="2346582"/>
            <a:ext cx="5267836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6314564" y="2346582"/>
            <a:ext cx="5267837" cy="2598663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3733" b="0" i="1" baseline="0">
                <a:solidFill>
                  <a:srgbClr val="003E74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“Click to add a quote”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314019" y="5187001"/>
            <a:ext cx="5268383" cy="644160"/>
          </a:xfr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600" baseline="0">
                <a:solidFill>
                  <a:srgbClr val="0085CA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 dirty="0"/>
              <a:t>Click to add quote attribution</a:t>
            </a:r>
            <a:endParaRPr lang="en-US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18034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609601" y="2346582"/>
            <a:ext cx="5267836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314019" y="2346583"/>
            <a:ext cx="5268383" cy="2635477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314019" y="5256947"/>
            <a:ext cx="5268383" cy="570541"/>
          </a:xfrm>
        </p:spPr>
        <p:txBody>
          <a:bodyPr/>
          <a:lstStyle>
            <a:lvl1pPr marL="0" indent="0">
              <a:buNone/>
              <a:defRPr sz="1333">
                <a:solidFill>
                  <a:srgbClr val="9D9D9D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0334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09601" y="1487908"/>
            <a:ext cx="10972801" cy="3518693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1" y="5260620"/>
            <a:ext cx="5268383" cy="570541"/>
          </a:xfrm>
        </p:spPr>
        <p:txBody>
          <a:bodyPr/>
          <a:lstStyle>
            <a:lvl1pPr marL="0" indent="0">
              <a:buNone/>
              <a:defRPr sz="1333">
                <a:solidFill>
                  <a:srgbClr val="9D9D9D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387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09601" y="1487908"/>
            <a:ext cx="5268383" cy="34818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1" y="5260620"/>
            <a:ext cx="5268383" cy="570541"/>
          </a:xfrm>
        </p:spPr>
        <p:txBody>
          <a:bodyPr/>
          <a:lstStyle>
            <a:lvl1pPr marL="0" indent="0">
              <a:buNone/>
              <a:defRPr sz="1333">
                <a:solidFill>
                  <a:srgbClr val="9D9D9D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314019" y="1487910"/>
            <a:ext cx="5268383" cy="19725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6314019" y="3754952"/>
            <a:ext cx="5268383" cy="2076211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76632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66126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lege_Powerpoint_Background_16-9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81172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346582"/>
            <a:ext cx="10972800" cy="34845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821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3200" b="1" kern="1200">
          <a:solidFill>
            <a:srgbClr val="0085CA"/>
          </a:solidFill>
          <a:latin typeface="Arial"/>
          <a:ea typeface="+mj-ea"/>
          <a:cs typeface="Arial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990575" indent="-380990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523962" indent="-304792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2133547" indent="-304792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743131" indent="-304792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/>
              <a:t>28</a:t>
            </a:r>
            <a:r>
              <a:rPr lang="en-GB" sz="2800" baseline="30000"/>
              <a:t>th</a:t>
            </a:r>
            <a:r>
              <a:rPr lang="en-GB" sz="2800"/>
              <a:t> </a:t>
            </a:r>
            <a:r>
              <a:rPr lang="en-GB" sz="2800" dirty="0"/>
              <a:t>February 2019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Examination Timetabling User Group (ETUG) – Summer 2019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530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7A764-826C-4AFC-9678-0E8F07D3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solve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08CB7-E9F5-4191-92EA-4A17CBAFB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Un-roomed exams tackled first</a:t>
            </a:r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  <a:p>
            <a:r>
              <a:rPr lang="en-GB" sz="2000" dirty="0"/>
              <a:t>Departments will be contacted to validate rooms/requirements (by Mon 11</a:t>
            </a:r>
            <a:r>
              <a:rPr lang="en-GB" sz="2000" baseline="30000" dirty="0"/>
              <a:t>th</a:t>
            </a:r>
            <a:r>
              <a:rPr lang="en-GB" sz="2000" dirty="0"/>
              <a:t> March)</a:t>
            </a:r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  <a:p>
            <a:pPr marL="0" indent="0">
              <a:buNone/>
            </a:pPr>
            <a:r>
              <a:rPr lang="en-GB" sz="2000" dirty="0">
                <a:solidFill>
                  <a:schemeClr val="accent2"/>
                </a:solidFill>
              </a:rPr>
              <a:t>2.   </a:t>
            </a:r>
            <a:r>
              <a:rPr lang="en-GB" sz="2000" dirty="0"/>
              <a:t>Re-rooming exams (where required)</a:t>
            </a:r>
          </a:p>
          <a:p>
            <a:endParaRPr lang="en-GB" dirty="0"/>
          </a:p>
          <a:p>
            <a:r>
              <a:rPr lang="en-GB" sz="2000" dirty="0"/>
              <a:t>Smaller number of sessions arranged 14</a:t>
            </a:r>
            <a:r>
              <a:rPr lang="en-GB" sz="2000" baseline="30000" dirty="0"/>
              <a:t>th</a:t>
            </a:r>
            <a:r>
              <a:rPr lang="en-GB" sz="2000" dirty="0"/>
              <a:t> March to 20</a:t>
            </a:r>
            <a:r>
              <a:rPr lang="en-GB" sz="2000" baseline="30000" dirty="0"/>
              <a:t>th</a:t>
            </a:r>
            <a:r>
              <a:rPr lang="en-GB" sz="2000" dirty="0"/>
              <a:t> March (invites sent by Mon 4</a:t>
            </a:r>
            <a:r>
              <a:rPr lang="en-GB" sz="2000" baseline="30000" dirty="0"/>
              <a:t>th</a:t>
            </a:r>
            <a:r>
              <a:rPr lang="en-GB" sz="2000" dirty="0"/>
              <a:t> March)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ED3FC7-5A17-47C6-BDCE-3D4210DC11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A746F5-42F4-4DC1-882C-5C3E34B6DB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355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1B6F-E9B1-4801-80C8-779C83E8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592" y="1327916"/>
            <a:ext cx="10972800" cy="507556"/>
          </a:xfrm>
        </p:spPr>
        <p:txBody>
          <a:bodyPr/>
          <a:lstStyle/>
          <a:p>
            <a:r>
              <a:rPr lang="en-GB" dirty="0"/>
              <a:t>Current ‘suitable’ exam space list (updated)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4A173C7F-4301-40DF-8677-C97FD5C3C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3" name="Content Placeholder 22">
            <a:extLst>
              <a:ext uri="{FF2B5EF4-FFF2-40B4-BE49-F238E27FC236}">
                <a16:creationId xmlns:a16="http://schemas.microsoft.com/office/drawing/2014/main" id="{4583A06F-62C2-4B23-BD58-D9E015C959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00358"/>
              </p:ext>
            </p:extLst>
          </p:nvPr>
        </p:nvGraphicFramePr>
        <p:xfrm>
          <a:off x="1631504" y="2330452"/>
          <a:ext cx="2656520" cy="35874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0434">
                  <a:extLst>
                    <a:ext uri="{9D8B030D-6E8A-4147-A177-3AD203B41FA5}">
                      <a16:colId xmlns:a16="http://schemas.microsoft.com/office/drawing/2014/main" val="1423319369"/>
                    </a:ext>
                  </a:extLst>
                </a:gridCol>
                <a:gridCol w="1006086">
                  <a:extLst>
                    <a:ext uri="{9D8B030D-6E8A-4147-A177-3AD203B41FA5}">
                      <a16:colId xmlns:a16="http://schemas.microsoft.com/office/drawing/2014/main" val="2190774466"/>
                    </a:ext>
                  </a:extLst>
                </a:gridCol>
              </a:tblGrid>
              <a:tr h="33913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>
                          <a:effectLst/>
                        </a:rPr>
                        <a:t>Room Name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Capacity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1072777695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>
                          <a:effectLst/>
                        </a:rPr>
                        <a:t>ACEX 306/309/312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110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ctr"/>
                </a:tc>
                <a:extLst>
                  <a:ext uri="{0D108BD9-81ED-4DB2-BD59-A6C34878D82A}">
                    <a16:rowId xmlns:a16="http://schemas.microsoft.com/office/drawing/2014/main" val="3590451909"/>
                  </a:ext>
                </a:extLst>
              </a:tr>
              <a:tr h="26282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ACEX 315/317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42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ctr"/>
                </a:tc>
                <a:extLst>
                  <a:ext uri="{0D108BD9-81ED-4DB2-BD59-A6C34878D82A}">
                    <a16:rowId xmlns:a16="http://schemas.microsoft.com/office/drawing/2014/main" val="2175448666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Baden Powell House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3142020322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BLKT 539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2043243688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BLKT 630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372720288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BLKT 741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1073982976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BLKT 1004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1446330393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CAGB 309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54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1598714245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CAGB 649-652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3813890501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CAGB 749-752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956260994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CAGB 747-748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2985768345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CX Sports Hall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170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113999019"/>
                  </a:ext>
                </a:extLst>
              </a:tr>
              <a:tr h="33913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CXGH G1-3 (G.7, G.8, G.9)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2104135177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EEE 403A-B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2119417468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EEE 406-407A-B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3113886428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EEE 508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2897985067"/>
                  </a:ext>
                </a:extLst>
              </a:tr>
              <a:tr h="16956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Great Hall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207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78" marR="8478" marT="8478" marB="0" anchor="b"/>
                </a:tc>
                <a:extLst>
                  <a:ext uri="{0D108BD9-81ED-4DB2-BD59-A6C34878D82A}">
                    <a16:rowId xmlns:a16="http://schemas.microsoft.com/office/drawing/2014/main" val="2735810382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9F71361-E8B4-487F-8616-E838679AB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263903"/>
              </p:ext>
            </p:extLst>
          </p:nvPr>
        </p:nvGraphicFramePr>
        <p:xfrm>
          <a:off x="4311830" y="2330452"/>
          <a:ext cx="2984500" cy="35809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4200">
                  <a:extLst>
                    <a:ext uri="{9D8B030D-6E8A-4147-A177-3AD203B41FA5}">
                      <a16:colId xmlns:a16="http://schemas.microsoft.com/office/drawing/2014/main" val="3079193998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4183370441"/>
                    </a:ext>
                  </a:extLst>
                </a:gridCol>
              </a:tblGrid>
              <a:tr h="32468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</a:rPr>
                        <a:t>Room Name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Capacity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84702641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HMCW Seminar 11A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0601952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HXLY 217-218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6335717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HXLY 341-342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2651038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HXLY 503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6720586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HXLY 711C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1190823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151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40-80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0009543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242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40+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206752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301C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7689436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RSM 301D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68538131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301E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6415692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301DE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60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0507708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301CDE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9987927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303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2444700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306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217594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322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8738316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338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TBC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5466668"/>
                  </a:ext>
                </a:extLst>
              </a:tr>
              <a:tr h="19154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RSM G01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62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4270770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F487AE65-AD32-4931-9E86-7773EC3ACC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860639"/>
              </p:ext>
            </p:extLst>
          </p:nvPr>
        </p:nvGraphicFramePr>
        <p:xfrm>
          <a:off x="7296330" y="2330452"/>
          <a:ext cx="2873236" cy="36198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2038">
                  <a:extLst>
                    <a:ext uri="{9D8B030D-6E8A-4147-A177-3AD203B41FA5}">
                      <a16:colId xmlns:a16="http://schemas.microsoft.com/office/drawing/2014/main" val="700968140"/>
                    </a:ext>
                  </a:extLst>
                </a:gridCol>
                <a:gridCol w="761198">
                  <a:extLst>
                    <a:ext uri="{9D8B030D-6E8A-4147-A177-3AD203B41FA5}">
                      <a16:colId xmlns:a16="http://schemas.microsoft.com/office/drawing/2014/main" val="1516360490"/>
                    </a:ext>
                  </a:extLst>
                </a:gridCol>
              </a:tblGrid>
              <a:tr h="30072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</a:rPr>
                        <a:t>Room Name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Capacity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3239200596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RSM G05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35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1487180354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G35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4080269018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RSM G36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1312409324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G38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13517688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RSM G39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1542233389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RSM G41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3565215663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SAFB 119-122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2426087614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SAFB 158 MDL1 ABCD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1257280667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SAFB 275 MDL2 ABCD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68309096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SAFB 460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2239079823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SAFB 560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54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2527111983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SECB 290 (Link classroom)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20-25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4255868713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SKEM 060ABC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522361272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SKEM 064AB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57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2035228637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SKEM 301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1677502845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SKEM 307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398000756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Studio 3, Level 3, Dyson Building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65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2241270980"/>
                  </a:ext>
                </a:extLst>
              </a:tr>
              <a:tr h="184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QTR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203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70" marR="9170" marT="9170" marB="0" anchor="b"/>
                </a:tc>
                <a:extLst>
                  <a:ext uri="{0D108BD9-81ED-4DB2-BD59-A6C34878D82A}">
                    <a16:rowId xmlns:a16="http://schemas.microsoft.com/office/drawing/2014/main" val="175454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632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7715D-0714-4605-B986-8ABAB2C11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QTR &amp; Great Hall Availability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0A853C-C45A-4E12-90F4-2620AE677F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AE47A0-138F-4650-89E9-A7E876CCCB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33F8A74-6945-45E7-A094-D908BCB94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915255"/>
              </p:ext>
            </p:extLst>
          </p:nvPr>
        </p:nvGraphicFramePr>
        <p:xfrm>
          <a:off x="640110" y="2381250"/>
          <a:ext cx="2870200" cy="2095500"/>
        </p:xfrm>
        <a:graphic>
          <a:graphicData uri="http://schemas.openxmlformats.org/drawingml/2006/table">
            <a:tbl>
              <a:tblPr/>
              <a:tblGrid>
                <a:gridCol w="838485">
                  <a:extLst>
                    <a:ext uri="{9D8B030D-6E8A-4147-A177-3AD203B41FA5}">
                      <a16:colId xmlns:a16="http://schemas.microsoft.com/office/drawing/2014/main" val="2164703609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834555577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2716681444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3317109817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1758327107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1054064368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47967689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1332938023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May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9792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GB" sz="1000" b="0" i="1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29th April to 24th May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04393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993EA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Mo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Tu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We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Th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Fr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Su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1628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Week 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6192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Week 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4772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Week 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4667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Week 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461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7th May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Graduation events/setup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3816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8th May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Graduation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1548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16th May 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Summer Recruitment Fair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95623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C81A91D-F683-48B1-9775-277E92BAC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959379"/>
              </p:ext>
            </p:extLst>
          </p:nvPr>
        </p:nvGraphicFramePr>
        <p:xfrm>
          <a:off x="3863752" y="2383202"/>
          <a:ext cx="2870200" cy="3046095"/>
        </p:xfrm>
        <a:graphic>
          <a:graphicData uri="http://schemas.openxmlformats.org/drawingml/2006/table">
            <a:tbl>
              <a:tblPr/>
              <a:tblGrid>
                <a:gridCol w="838485">
                  <a:extLst>
                    <a:ext uri="{9D8B030D-6E8A-4147-A177-3AD203B41FA5}">
                      <a16:colId xmlns:a16="http://schemas.microsoft.com/office/drawing/2014/main" val="2867736558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2233524518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15117763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1475960481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1649755983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215107567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681146332"/>
                    </a:ext>
                  </a:extLst>
                </a:gridCol>
                <a:gridCol w="290245">
                  <a:extLst>
                    <a:ext uri="{9D8B030D-6E8A-4147-A177-3AD203B41FA5}">
                      <a16:colId xmlns:a16="http://schemas.microsoft.com/office/drawing/2014/main" val="136123940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June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6813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GB" sz="1000" b="0" i="1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27th May to 28th June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056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Mo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Tu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We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Th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Fr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993EAC"/>
                          </a:solidFill>
                          <a:effectLst/>
                          <a:latin typeface="Arial" panose="020B0604020202020204" pitchFamily="34" charset="0"/>
                        </a:rPr>
                        <a:t>Su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6380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Week 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81018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Week 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2116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Week 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5765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Week 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270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Week 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16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18th June 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President's Address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18792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19th June 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Provisional </a:t>
                      </a:r>
                      <a:r>
                        <a:rPr lang="en-GB" sz="1000" b="0" i="0" u="none" strike="noStrike" dirty="0" err="1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Civ</a:t>
                      </a:r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GB" sz="1000" b="0" i="0" u="none" strike="noStrike" dirty="0" err="1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Eng</a:t>
                      </a:r>
                      <a:r>
                        <a:rPr lang="en-GB" sz="10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 Student Poster Session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1668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21st June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Summer Ball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5443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25th June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Undergrad Open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9292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26th June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Undergrad Open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6901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28th June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IC Festival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85234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9917ABA4-0262-4915-A2BE-E7ADD8DE670D}"/>
              </a:ext>
            </a:extLst>
          </p:cNvPr>
          <p:cNvSpPr txBox="1"/>
          <p:nvPr/>
        </p:nvSpPr>
        <p:spPr>
          <a:xfrm>
            <a:off x="9552384" y="2234442"/>
            <a:ext cx="249865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2019 availability QTR/GH</a:t>
            </a:r>
          </a:p>
          <a:p>
            <a:endParaRPr lang="en-GB" sz="1100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69.5 days (total)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139 sessions (total)</a:t>
            </a:r>
          </a:p>
          <a:p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Great Hall (207c) 15,525 seats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QTR (203c) 15,225 seats</a:t>
            </a:r>
          </a:p>
          <a:p>
            <a:endParaRPr lang="en-GB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8DD4B86-C922-4D29-AC4D-F451657A2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259112"/>
              </p:ext>
            </p:extLst>
          </p:nvPr>
        </p:nvGraphicFramePr>
        <p:xfrm>
          <a:off x="8184232" y="4333922"/>
          <a:ext cx="2311400" cy="1273619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9017647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5606778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756067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92361435"/>
                    </a:ext>
                  </a:extLst>
                </a:gridCol>
              </a:tblGrid>
              <a:tr h="31921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9772685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College Main Examination Periods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674765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No Examinations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2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605628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Out of use (Internal Event)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5975"/>
                  </a:ext>
                </a:extLst>
              </a:tr>
              <a:tr h="10001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Out of use half day (Internal Event)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842148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BANK HOLIDAY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59586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98080FB-0462-456E-BFFC-14C4DCF4B182}"/>
              </a:ext>
            </a:extLst>
          </p:cNvPr>
          <p:cNvSpPr txBox="1"/>
          <p:nvPr/>
        </p:nvSpPr>
        <p:spPr>
          <a:xfrm>
            <a:off x="7154605" y="2234441"/>
            <a:ext cx="249865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2018 availability QTR/GH</a:t>
            </a:r>
          </a:p>
          <a:p>
            <a:endParaRPr lang="en-GB" sz="1100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50 days (total)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100 sessions (total)</a:t>
            </a:r>
          </a:p>
          <a:p>
            <a:endParaRPr lang="en-GB" sz="1400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Great Hall (225c) 14,625   seats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QTR (203c) 7,105 seats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278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C362C-AEEE-463B-951C-3175998E6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2019 – Considerations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0A4703-9CA6-428C-8167-F428138616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C89DFB-B5C8-4B7D-A72A-3765EBA2DE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AF44B11-C198-4876-A467-111A633F8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118682"/>
              </p:ext>
            </p:extLst>
          </p:nvPr>
        </p:nvGraphicFramePr>
        <p:xfrm>
          <a:off x="2000486" y="2302410"/>
          <a:ext cx="8128000" cy="3571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7423302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133741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Known Disadvantages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bg1"/>
                          </a:solidFill>
                          <a:highlight>
                            <a:srgbClr val="008000"/>
                          </a:highlight>
                        </a:rPr>
                        <a:t>Known 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9022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b="1" dirty="0"/>
                        <a:t>Business School </a:t>
                      </a:r>
                      <a:r>
                        <a:rPr lang="en-GB" sz="1600" b="1" dirty="0" err="1"/>
                        <a:t>Wk</a:t>
                      </a:r>
                      <a:r>
                        <a:rPr lang="en-GB" sz="1600" b="1" dirty="0"/>
                        <a:t> 1 exams</a:t>
                      </a:r>
                    </a:p>
                    <a:p>
                      <a:pPr marL="285750" marR="0" lvl="0" indent="-2857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dirty="0"/>
                        <a:t>N</a:t>
                      </a:r>
                      <a:r>
                        <a:rPr lang="en-GB" sz="1600" dirty="0"/>
                        <a:t>ow fall into ‘Week 1’ of Summer 2019 (w/c 29</a:t>
                      </a:r>
                      <a:r>
                        <a:rPr lang="en-GB" sz="1600" baseline="30000" dirty="0"/>
                        <a:t>th</a:t>
                      </a:r>
                      <a:r>
                        <a:rPr lang="en-GB" sz="1600" dirty="0"/>
                        <a:t> April 2019)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b="1" dirty="0"/>
                        <a:t>QTR availability</a:t>
                      </a:r>
                    </a:p>
                    <a:p>
                      <a:pPr marL="285750" marR="0" lvl="0" indent="-2857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35 to </a:t>
                      </a:r>
                      <a:r>
                        <a:rPr lang="en-GB" sz="1600" u="sng" dirty="0"/>
                        <a:t>70 sessions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833341"/>
                  </a:ext>
                </a:extLst>
              </a:tr>
              <a:tr h="16252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b="1" dirty="0"/>
                        <a:t>Graduation</a:t>
                      </a:r>
                      <a:r>
                        <a:rPr lang="en-GB" sz="1600" dirty="0"/>
                        <a:t> </a:t>
                      </a:r>
                    </a:p>
                    <a:p>
                      <a:pPr marL="285750" marR="0" lvl="0" indent="-2857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1</a:t>
                      </a:r>
                      <a:r>
                        <a:rPr lang="en-GB" sz="1600" baseline="30000" dirty="0"/>
                        <a:t>st</a:t>
                      </a:r>
                      <a:r>
                        <a:rPr lang="en-GB" sz="1600" dirty="0"/>
                        <a:t> May to </a:t>
                      </a:r>
                      <a:r>
                        <a:rPr lang="en-GB" sz="1600" u="sng" dirty="0"/>
                        <a:t>8</a:t>
                      </a:r>
                      <a:r>
                        <a:rPr lang="en-GB" sz="1600" u="sng" baseline="30000" dirty="0"/>
                        <a:t>th</a:t>
                      </a:r>
                      <a:r>
                        <a:rPr lang="en-GB" sz="1600" u="sng" dirty="0"/>
                        <a:t> May 2019</a:t>
                      </a:r>
                      <a:r>
                        <a:rPr lang="en-GB" sz="1600" dirty="0"/>
                        <a:t> </a:t>
                      </a:r>
                    </a:p>
                    <a:p>
                      <a:pPr marL="285750" marR="0" lvl="0" indent="-2857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No QTR/GH exam space 7</a:t>
                      </a:r>
                      <a:r>
                        <a:rPr lang="en-GB" sz="1600" baseline="30000" dirty="0"/>
                        <a:t>th</a:t>
                      </a:r>
                      <a:r>
                        <a:rPr lang="en-GB" sz="1600" dirty="0"/>
                        <a:t> and 8</a:t>
                      </a:r>
                      <a:r>
                        <a:rPr lang="en-GB" sz="1600" baseline="30000" dirty="0"/>
                        <a:t>th</a:t>
                      </a:r>
                      <a:r>
                        <a:rPr lang="en-GB" sz="1600" dirty="0"/>
                        <a:t> May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b="1" dirty="0"/>
                        <a:t>Imperial Festival </a:t>
                      </a:r>
                    </a:p>
                    <a:p>
                      <a:pPr marL="285750" marR="0" lvl="0" indent="-2857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28</a:t>
                      </a:r>
                      <a:r>
                        <a:rPr lang="en-GB" sz="1600" baseline="30000" dirty="0"/>
                        <a:t>th/</a:t>
                      </a:r>
                      <a:r>
                        <a:rPr lang="en-GB" sz="1600" dirty="0"/>
                        <a:t>29</a:t>
                      </a:r>
                      <a:r>
                        <a:rPr lang="en-GB" sz="1600" baseline="30000" dirty="0"/>
                        <a:t>th</a:t>
                      </a:r>
                      <a:r>
                        <a:rPr lang="en-GB" sz="1600" dirty="0"/>
                        <a:t> April 2018 to </a:t>
                      </a:r>
                      <a:r>
                        <a:rPr lang="en-GB" sz="1600" u="sng" dirty="0"/>
                        <a:t>29</a:t>
                      </a:r>
                      <a:r>
                        <a:rPr lang="en-GB" sz="1600" u="sng" baseline="30000" dirty="0"/>
                        <a:t>th</a:t>
                      </a:r>
                      <a:r>
                        <a:rPr lang="en-GB" sz="1600" u="sng" dirty="0"/>
                        <a:t>/30</a:t>
                      </a:r>
                      <a:r>
                        <a:rPr lang="en-GB" sz="1600" u="sng" baseline="30000" dirty="0"/>
                        <a:t>th</a:t>
                      </a:r>
                      <a:r>
                        <a:rPr lang="en-GB" sz="1600" u="sng" dirty="0"/>
                        <a:t> June 2019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66326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b="1" dirty="0"/>
                        <a:t>Marquee setup</a:t>
                      </a:r>
                    </a:p>
                    <a:p>
                      <a:pPr marL="285750" marR="0" lvl="0" indent="-2857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TBC – Provisionally will avoid exams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b="1" dirty="0"/>
                        <a:t>New exam spaces</a:t>
                      </a:r>
                    </a:p>
                    <a:p>
                      <a:pPr marL="285750" marR="0" lvl="0" indent="-2857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Link LT (SEGB 290), CHEM 237, ACEX 306-317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684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183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F40C2-6718-4A35-8470-1855017C8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Interim Examination TT policy – Rooming protocol (Appendix 3)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A38B2-12E0-4120-AE97-B9C8D9EA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32856"/>
            <a:ext cx="10972800" cy="3698306"/>
          </a:xfrm>
        </p:spPr>
        <p:txBody>
          <a:bodyPr/>
          <a:lstStyle/>
          <a:p>
            <a:pPr lvl="0"/>
            <a:r>
              <a:rPr lang="en-GB" sz="1800" dirty="0"/>
              <a:t>All examination room bookings for a given day will be reviewed and the combination that provides the greatest alignment to the goals of this policy will be selected subject to all exams in that combination:</a:t>
            </a:r>
          </a:p>
          <a:p>
            <a:pPr lvl="1"/>
            <a:r>
              <a:rPr lang="en-GB" sz="1800" dirty="0"/>
              <a:t>Have the same start time</a:t>
            </a:r>
          </a:p>
          <a:p>
            <a:pPr lvl="1"/>
            <a:r>
              <a:rPr lang="en-GB" sz="1800" dirty="0"/>
              <a:t>Have compatible starting instructions </a:t>
            </a:r>
          </a:p>
          <a:p>
            <a:pPr lvl="1"/>
            <a:r>
              <a:rPr lang="en-GB" sz="1800" dirty="0"/>
              <a:t>Commit to having joint invigilation arrangements</a:t>
            </a:r>
          </a:p>
          <a:p>
            <a:pPr lvl="1"/>
            <a:r>
              <a:rPr lang="en-GB" sz="1800" dirty="0"/>
              <a:t>Have a consistent arrangement for the role of Lead Examiner in the venue</a:t>
            </a:r>
          </a:p>
          <a:p>
            <a:endParaRPr lang="en-GB" sz="1800" dirty="0"/>
          </a:p>
          <a:p>
            <a:pPr lvl="0"/>
            <a:r>
              <a:rPr lang="en-GB" sz="1800" dirty="0"/>
              <a:t>Any Examination Event that would historically have been allocated into the Great Hall and is displaced through this protocol will be found a suitable alternative Examination Venue.</a:t>
            </a:r>
          </a:p>
          <a:p>
            <a:endParaRPr lang="en-GB" sz="1800" dirty="0"/>
          </a:p>
          <a:p>
            <a:pPr lvl="0"/>
            <a:r>
              <a:rPr lang="en-GB" sz="1800" dirty="0"/>
              <a:t>The detailed procedure for implementing the above protocol is maintained by CTSO, on behalf of ETUG.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F46EE4-E04A-4448-B313-30972CFE56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60A47C-672F-42DD-93A3-11A2611B2A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69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2EC61-F537-49CA-8334-C46A71A44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8EC73-0EDC-4704-A6A9-F02AD3E83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32856"/>
            <a:ext cx="10972800" cy="3698306"/>
          </a:xfrm>
        </p:spPr>
        <p:txBody>
          <a:bodyPr/>
          <a:lstStyle/>
          <a:p>
            <a:pPr marL="268288" lvl="1" indent="0">
              <a:buNone/>
            </a:pPr>
            <a:endParaRPr lang="en-GB" sz="2000" b="1" dirty="0"/>
          </a:p>
          <a:p>
            <a:pPr marL="268288" lvl="1" indent="0">
              <a:buNone/>
            </a:pPr>
            <a:r>
              <a:rPr lang="en-GB" sz="2000" b="1" dirty="0"/>
              <a:t>Purpose of meeting</a:t>
            </a:r>
          </a:p>
          <a:p>
            <a:pPr marL="611188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To plan how exams will be roomed for Summer 2019 in line with the Interim Examination Timetabling Policy</a:t>
            </a:r>
          </a:p>
          <a:p>
            <a:pPr marL="268288" lvl="1" indent="0">
              <a:buNone/>
            </a:pPr>
            <a:endParaRPr lang="en-GB" sz="2000" b="1" dirty="0"/>
          </a:p>
          <a:p>
            <a:pPr marL="268288" lvl="1" indent="0">
              <a:buNone/>
            </a:pPr>
            <a:r>
              <a:rPr lang="en-GB" sz="2000" b="1" dirty="0"/>
              <a:t>Outcomes</a:t>
            </a:r>
            <a:endParaRPr lang="en-GB" b="1" dirty="0"/>
          </a:p>
          <a:p>
            <a:pPr marL="611188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To confirm the scale of exam room issues to solve this summer: both un-roomed exams and exams currently roomed in undesirable spaces</a:t>
            </a:r>
          </a:p>
          <a:p>
            <a:pPr marL="611188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To agree how many (if any) re-rooming exam sessions we should provision for in March</a:t>
            </a:r>
          </a:p>
          <a:p>
            <a:pPr marL="611188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To be collectively aligned on the immediate next steps</a:t>
            </a:r>
          </a:p>
          <a:p>
            <a:pPr marL="611188" lvl="1" indent="-342900">
              <a:buFont typeface="Arial" panose="020B0604020202020204" pitchFamily="34" charset="0"/>
              <a:buChar char="•"/>
            </a:pP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039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C362C-AEEE-463B-951C-3175998E6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2019 – Steps so far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0A4703-9CA6-428C-8167-F428138616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C89DFB-B5C8-4B7D-A72A-3765EBA2DE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126B9F20-7D2C-44A1-BA63-40EE6BFE8DB0}"/>
              </a:ext>
            </a:extLst>
          </p:cNvPr>
          <p:cNvSpPr/>
          <p:nvPr/>
        </p:nvSpPr>
        <p:spPr>
          <a:xfrm>
            <a:off x="389261" y="2241850"/>
            <a:ext cx="2670803" cy="2483294"/>
          </a:xfrm>
          <a:prstGeom prst="homePlate">
            <a:avLst>
              <a:gd name="adj" fmla="val 1408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GB" sz="1400" dirty="0"/>
          </a:p>
          <a:p>
            <a:pPr marL="285750" indent="-285750" algn="ctr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sz="1400" dirty="0"/>
              <a:t>Summer 2018 exam events compared to current 2019 events. </a:t>
            </a:r>
          </a:p>
          <a:p>
            <a:pPr marL="285750" indent="-285750" algn="ctr"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GB" sz="1400" dirty="0"/>
          </a:p>
          <a:p>
            <a:pPr marL="285750" indent="-285750" algn="ctr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sz="1400" dirty="0"/>
              <a:t>Most re-rooming departments found not to require import proposal (communicated at last ETUG)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707817-72C8-4FF3-8A18-1CD0012B4245}"/>
              </a:ext>
            </a:extLst>
          </p:cNvPr>
          <p:cNvSpPr txBox="1"/>
          <p:nvPr/>
        </p:nvSpPr>
        <p:spPr>
          <a:xfrm>
            <a:off x="368118" y="2275879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5</a:t>
            </a:r>
            <a:r>
              <a:rPr lang="en-GB" b="1" baseline="30000" dirty="0"/>
              <a:t>th</a:t>
            </a:r>
            <a:r>
              <a:rPr lang="en-GB" b="1" dirty="0"/>
              <a:t> to 12</a:t>
            </a:r>
            <a:r>
              <a:rPr lang="en-GB" b="1" baseline="30000" dirty="0"/>
              <a:t>th</a:t>
            </a:r>
            <a:r>
              <a:rPr lang="en-GB" b="1" dirty="0"/>
              <a:t> Feb</a:t>
            </a:r>
            <a:endParaRPr lang="en-GB" dirty="0"/>
          </a:p>
        </p:txBody>
      </p:sp>
      <p:sp>
        <p:nvSpPr>
          <p:cNvPr id="8" name="Arrow: Pentagon 5">
            <a:extLst>
              <a:ext uri="{FF2B5EF4-FFF2-40B4-BE49-F238E27FC236}">
                <a16:creationId xmlns:a16="http://schemas.microsoft.com/office/drawing/2014/main" id="{41F32153-1558-4B09-9423-A85D9FC42B16}"/>
              </a:ext>
            </a:extLst>
          </p:cNvPr>
          <p:cNvSpPr/>
          <p:nvPr/>
        </p:nvSpPr>
        <p:spPr>
          <a:xfrm>
            <a:off x="3060065" y="2244314"/>
            <a:ext cx="2776196" cy="2480830"/>
          </a:xfrm>
          <a:prstGeom prst="homePlate">
            <a:avLst>
              <a:gd name="adj" fmla="val 1408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sz="1400" dirty="0"/>
              <a:t>Re-rooming departments contacted to provide 2019 exam requirements and confirm if import required/not required</a:t>
            </a:r>
          </a:p>
        </p:txBody>
      </p:sp>
      <p:sp>
        <p:nvSpPr>
          <p:cNvPr id="9" name="Arrow: Pentagon 5">
            <a:extLst>
              <a:ext uri="{FF2B5EF4-FFF2-40B4-BE49-F238E27FC236}">
                <a16:creationId xmlns:a16="http://schemas.microsoft.com/office/drawing/2014/main" id="{09D432C6-EADF-45EF-9939-FEC8035B5744}"/>
              </a:ext>
            </a:extLst>
          </p:cNvPr>
          <p:cNvSpPr/>
          <p:nvPr/>
        </p:nvSpPr>
        <p:spPr>
          <a:xfrm>
            <a:off x="5836260" y="2223150"/>
            <a:ext cx="2823407" cy="2501994"/>
          </a:xfrm>
          <a:prstGeom prst="homePlate">
            <a:avLst>
              <a:gd name="adj" fmla="val 1408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sz="1400" dirty="0"/>
              <a:t>ETUG workshop to agree how to room exams based on analysis of exam </a:t>
            </a:r>
            <a:r>
              <a:rPr lang="en-GB" sz="1400" dirty="0" err="1"/>
              <a:t>reqs</a:t>
            </a:r>
            <a:r>
              <a:rPr lang="en-GB" sz="1400" dirty="0"/>
              <a:t> and any re-rooming sessions required</a:t>
            </a:r>
          </a:p>
        </p:txBody>
      </p:sp>
      <p:sp>
        <p:nvSpPr>
          <p:cNvPr id="10" name="Arrow: Pentagon 5">
            <a:extLst>
              <a:ext uri="{FF2B5EF4-FFF2-40B4-BE49-F238E27FC236}">
                <a16:creationId xmlns:a16="http://schemas.microsoft.com/office/drawing/2014/main" id="{624B9B67-6F77-43EC-9868-D7975F97D603}"/>
              </a:ext>
            </a:extLst>
          </p:cNvPr>
          <p:cNvSpPr/>
          <p:nvPr/>
        </p:nvSpPr>
        <p:spPr>
          <a:xfrm rot="5400000">
            <a:off x="8521849" y="2360969"/>
            <a:ext cx="2765127" cy="2489492"/>
          </a:xfrm>
          <a:prstGeom prst="homePlate">
            <a:avLst>
              <a:gd name="adj" fmla="val 1408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GB" sz="1400" dirty="0"/>
              <a:t>Work through un-roomed exams, including Great Hall/QTR spaces and validate with departments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717D57-5CBE-4994-A8A5-E52B0A108921}"/>
              </a:ext>
            </a:extLst>
          </p:cNvPr>
          <p:cNvSpPr txBox="1"/>
          <p:nvPr/>
        </p:nvSpPr>
        <p:spPr>
          <a:xfrm>
            <a:off x="3060065" y="2279760"/>
            <a:ext cx="2099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12</a:t>
            </a:r>
            <a:r>
              <a:rPr lang="en-GB" b="1" baseline="30000" dirty="0"/>
              <a:t>th</a:t>
            </a:r>
            <a:r>
              <a:rPr lang="en-GB" b="1" dirty="0"/>
              <a:t> to 18</a:t>
            </a:r>
            <a:r>
              <a:rPr lang="en-GB" b="1" baseline="30000" dirty="0"/>
              <a:t>th</a:t>
            </a:r>
            <a:r>
              <a:rPr lang="en-GB" b="1" dirty="0"/>
              <a:t> Feb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7E6D14-2758-412E-8984-C580B7209503}"/>
              </a:ext>
            </a:extLst>
          </p:cNvPr>
          <p:cNvSpPr txBox="1"/>
          <p:nvPr/>
        </p:nvSpPr>
        <p:spPr>
          <a:xfrm>
            <a:off x="8690119" y="2275879"/>
            <a:ext cx="2099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</a:t>
            </a:r>
            <a:r>
              <a:rPr lang="en-GB" b="1" baseline="30000" dirty="0"/>
              <a:t>st</a:t>
            </a:r>
            <a:r>
              <a:rPr lang="en-GB" b="1" dirty="0"/>
              <a:t> to 8</a:t>
            </a:r>
            <a:r>
              <a:rPr lang="en-GB" b="1" baseline="30000" dirty="0"/>
              <a:t>th</a:t>
            </a:r>
            <a:r>
              <a:rPr lang="en-GB" b="1" dirty="0"/>
              <a:t> March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A6B584-8820-4AFE-9DF6-A0F5B9537812}"/>
              </a:ext>
            </a:extLst>
          </p:cNvPr>
          <p:cNvSpPr txBox="1"/>
          <p:nvPr/>
        </p:nvSpPr>
        <p:spPr>
          <a:xfrm>
            <a:off x="5858469" y="2279760"/>
            <a:ext cx="2099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28</a:t>
            </a:r>
            <a:r>
              <a:rPr lang="en-GB" b="1" baseline="30000" dirty="0"/>
              <a:t>th</a:t>
            </a:r>
            <a:r>
              <a:rPr lang="en-GB" b="1" dirty="0"/>
              <a:t> Feb</a:t>
            </a:r>
            <a:endParaRPr lang="en-GB" dirty="0"/>
          </a:p>
        </p:txBody>
      </p:sp>
      <p:sp>
        <p:nvSpPr>
          <p:cNvPr id="14" name="Arrow: Pentagon 5">
            <a:extLst>
              <a:ext uri="{FF2B5EF4-FFF2-40B4-BE49-F238E27FC236}">
                <a16:creationId xmlns:a16="http://schemas.microsoft.com/office/drawing/2014/main" id="{89A81733-611E-4798-AA68-01243525AD1E}"/>
              </a:ext>
            </a:extLst>
          </p:cNvPr>
          <p:cNvSpPr/>
          <p:nvPr/>
        </p:nvSpPr>
        <p:spPr>
          <a:xfrm rot="5400000">
            <a:off x="9323190" y="4180008"/>
            <a:ext cx="1206860" cy="2823408"/>
          </a:xfrm>
          <a:prstGeom prst="homePlate">
            <a:avLst>
              <a:gd name="adj" fmla="val 3848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GB" sz="1400" b="1" dirty="0"/>
              <a:t>Mid-March</a:t>
            </a:r>
          </a:p>
          <a:p>
            <a:pPr algn="ctr"/>
            <a:r>
              <a:rPr lang="en-GB" sz="1400" dirty="0"/>
              <a:t>Potential re-rooming workshops</a:t>
            </a:r>
          </a:p>
        </p:txBody>
      </p:sp>
    </p:spTree>
    <p:extLst>
      <p:ext uri="{BB962C8B-B14F-4D97-AF65-F5344CB8AC3E}">
        <p14:creationId xmlns:p14="http://schemas.microsoft.com/office/powerpoint/2010/main" val="957961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0D85E-8A8D-4547-8662-99FEB4DBB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</p:spPr>
        <p:txBody>
          <a:bodyPr/>
          <a:lstStyle/>
          <a:p>
            <a:r>
              <a:rPr lang="en-GB" dirty="0"/>
              <a:t>Summer 2019 - Exam timetabling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08D93-A947-4535-920C-CAC2F7AFE0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5E0900-A8D5-4BF4-802A-EA33DDA8F6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EAD0722-F945-426A-8833-01247DB71B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0346109"/>
              </p:ext>
            </p:extLst>
          </p:nvPr>
        </p:nvGraphicFramePr>
        <p:xfrm>
          <a:off x="609600" y="2060848"/>
          <a:ext cx="10742983" cy="4032452"/>
        </p:xfrm>
        <a:graphic>
          <a:graphicData uri="http://schemas.openxmlformats.org/drawingml/2006/table">
            <a:tbl>
              <a:tblPr/>
              <a:tblGrid>
                <a:gridCol w="3210451">
                  <a:extLst>
                    <a:ext uri="{9D8B030D-6E8A-4147-A177-3AD203B41FA5}">
                      <a16:colId xmlns:a16="http://schemas.microsoft.com/office/drawing/2014/main" val="1738440372"/>
                    </a:ext>
                  </a:extLst>
                </a:gridCol>
                <a:gridCol w="1128220">
                  <a:extLst>
                    <a:ext uri="{9D8B030D-6E8A-4147-A177-3AD203B41FA5}">
                      <a16:colId xmlns:a16="http://schemas.microsoft.com/office/drawing/2014/main" val="3418787999"/>
                    </a:ext>
                  </a:extLst>
                </a:gridCol>
                <a:gridCol w="1128220">
                  <a:extLst>
                    <a:ext uri="{9D8B030D-6E8A-4147-A177-3AD203B41FA5}">
                      <a16:colId xmlns:a16="http://schemas.microsoft.com/office/drawing/2014/main" val="4102208212"/>
                    </a:ext>
                  </a:extLst>
                </a:gridCol>
                <a:gridCol w="918062">
                  <a:extLst>
                    <a:ext uri="{9D8B030D-6E8A-4147-A177-3AD203B41FA5}">
                      <a16:colId xmlns:a16="http://schemas.microsoft.com/office/drawing/2014/main" val="812596314"/>
                    </a:ext>
                  </a:extLst>
                </a:gridCol>
                <a:gridCol w="2179015">
                  <a:extLst>
                    <a:ext uri="{9D8B030D-6E8A-4147-A177-3AD203B41FA5}">
                      <a16:colId xmlns:a16="http://schemas.microsoft.com/office/drawing/2014/main" val="1849802004"/>
                    </a:ext>
                  </a:extLst>
                </a:gridCol>
                <a:gridCol w="2179015">
                  <a:extLst>
                    <a:ext uri="{9D8B030D-6E8A-4147-A177-3AD203B41FA5}">
                      <a16:colId xmlns:a16="http://schemas.microsoft.com/office/drawing/2014/main" val="650461502"/>
                    </a:ext>
                  </a:extLst>
                </a:gridCol>
              </a:tblGrid>
              <a:tr h="508292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Dept Import (initial indication)?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 2019 Analysis - Import?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 Email (sent 12th Feb)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 2018 into 2019?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 Requirements status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006098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Bioengineering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 (to confirm import required)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758499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Chemical Engineering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358814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 Department of Chemistry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57486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 Department of Computing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 (exc Lexis tests)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347234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CLCC Centre for Languages, Culture and Communication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861087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 Department of Earth Science &amp; Engineering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01130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EE Department of Electrical and Electronic Engineering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680311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Department of Life Sciences (BCHM/BIOL)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19057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 Department of Mathematics (Yr 1-Yr 2)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YES*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YES*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 (using Exam Scheduler)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07096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 Department of Mathematics (Yr 3-Yr 5)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YES*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YES*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 (using Exam Scheduler)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74843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 Department of Materials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304486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 Business School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830668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ND Dyson School of Design Engineering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188705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NQEFL Energy Futures Lab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271750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 Department of Physics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601726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WM Department of Medicine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 NO IMPORT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</a:p>
                  </a:txBody>
                  <a:tcPr marL="7321" marR="7321" marT="73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348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691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BC026-B807-4706-94E5-0B18AABA8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2019 - Exam timetabling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3CC40-DBB7-4CFD-9141-8F504C053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46582"/>
            <a:ext cx="10972800" cy="4106754"/>
          </a:xfrm>
        </p:spPr>
        <p:txBody>
          <a:bodyPr/>
          <a:lstStyle/>
          <a:p>
            <a:r>
              <a:rPr lang="en-GB" sz="1800" dirty="0"/>
              <a:t>Summer 2019 exam requirements received and collated from all 2018 re-rooming departments (currently 375 exams)</a:t>
            </a:r>
          </a:p>
          <a:p>
            <a:endParaRPr lang="en-GB" sz="1800" u="sng" dirty="0"/>
          </a:p>
          <a:p>
            <a:r>
              <a:rPr lang="en-GB" sz="1800" u="sng" dirty="0"/>
              <a:t>Re-rooming departments</a:t>
            </a:r>
            <a:r>
              <a:rPr lang="en-GB" sz="1800" dirty="0"/>
              <a:t> include:</a:t>
            </a:r>
          </a:p>
          <a:p>
            <a:r>
              <a:rPr lang="en-GB" sz="1800" dirty="0"/>
              <a:t>Bioengineering, Business School, Chemistry, CLCC, Computing, Department of Electronic and Electrical Engineering, Life Sciences, Materials, Mathematics, Medicine, Design Engineering, NQEFL, Physics</a:t>
            </a:r>
          </a:p>
          <a:p>
            <a:endParaRPr lang="en-GB" sz="1800" dirty="0"/>
          </a:p>
          <a:p>
            <a:r>
              <a:rPr lang="en-GB" sz="1800" dirty="0"/>
              <a:t>Chemical Engineering and Earth Science DOMs committed to participation this year</a:t>
            </a:r>
          </a:p>
          <a:p>
            <a:endParaRPr lang="en-GB" sz="1800" dirty="0"/>
          </a:p>
          <a:p>
            <a:r>
              <a:rPr lang="en-GB" sz="1800" dirty="0"/>
              <a:t>SEQ Faculty Operating Officer agreed departments to be treat in same way as last year</a:t>
            </a:r>
          </a:p>
          <a:p>
            <a:endParaRPr lang="en-GB" sz="1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F8B83-830C-4554-81C3-C09651F04A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AD4834-56D5-429E-99F6-86DB1D823B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925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710FA-728F-4D16-9451-B3FBF5268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Analysis – 2019 exam requirements (Un-roomed)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4B7690-FE35-4684-B5E9-B6FFF3A42D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089C7A-A3DD-4321-BBFF-2FF223C5C1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A33E7E79-12E5-4197-BE73-809915F23D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330549"/>
              </p:ext>
            </p:extLst>
          </p:nvPr>
        </p:nvGraphicFramePr>
        <p:xfrm>
          <a:off x="959818" y="2132856"/>
          <a:ext cx="10081121" cy="3463669"/>
        </p:xfrm>
        <a:graphic>
          <a:graphicData uri="http://schemas.openxmlformats.org/drawingml/2006/table">
            <a:tbl>
              <a:tblPr/>
              <a:tblGrid>
                <a:gridCol w="1244151">
                  <a:extLst>
                    <a:ext uri="{9D8B030D-6E8A-4147-A177-3AD203B41FA5}">
                      <a16:colId xmlns:a16="http://schemas.microsoft.com/office/drawing/2014/main" val="3286117019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678080496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2152054895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2494972707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2525034940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3544875411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2045195335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2680529415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478585830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4114951090"/>
                    </a:ext>
                  </a:extLst>
                </a:gridCol>
                <a:gridCol w="883697">
                  <a:extLst>
                    <a:ext uri="{9D8B030D-6E8A-4147-A177-3AD203B41FA5}">
                      <a16:colId xmlns:a16="http://schemas.microsoft.com/office/drawing/2014/main" val="3545095732"/>
                    </a:ext>
                  </a:extLst>
                </a:gridCol>
              </a:tblGrid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Tuesday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Wednesday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Thursday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954567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Week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933268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44588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586219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15871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703145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0576081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637021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2273206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821941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7731730"/>
                  </a:ext>
                </a:extLst>
              </a:tr>
              <a:tr h="2496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874627"/>
                  </a:ext>
                </a:extLst>
              </a:tr>
              <a:tr h="42328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48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886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35636-5C6B-4138-BB08-2FF75B0E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Analysis – 2019 exam requirements (Great Hall)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AC216D3-F39E-4C59-9D1A-43A299DDC6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44582"/>
              </p:ext>
            </p:extLst>
          </p:nvPr>
        </p:nvGraphicFramePr>
        <p:xfrm>
          <a:off x="911424" y="2132856"/>
          <a:ext cx="10225141" cy="3600394"/>
        </p:xfrm>
        <a:graphic>
          <a:graphicData uri="http://schemas.openxmlformats.org/drawingml/2006/table">
            <a:tbl>
              <a:tblPr/>
              <a:tblGrid>
                <a:gridCol w="1050281">
                  <a:extLst>
                    <a:ext uri="{9D8B030D-6E8A-4147-A177-3AD203B41FA5}">
                      <a16:colId xmlns:a16="http://schemas.microsoft.com/office/drawing/2014/main" val="285264885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958428561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910622257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2976801188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3353797428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324763657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1943279320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445886984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2733536923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3200238507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2012446567"/>
                    </a:ext>
                  </a:extLst>
                </a:gridCol>
              </a:tblGrid>
              <a:tr h="257171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of exams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04060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Tuesday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Wednesday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497442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176478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784256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701772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33292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722213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7426607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623412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075213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286612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428405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360137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3144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23ED715-7268-49C6-A041-F5F298FF7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906308"/>
              </p:ext>
            </p:extLst>
          </p:nvPr>
        </p:nvGraphicFramePr>
        <p:xfrm>
          <a:off x="8125494" y="552402"/>
          <a:ext cx="3024341" cy="771225"/>
        </p:xfrm>
        <a:graphic>
          <a:graphicData uri="http://schemas.openxmlformats.org/drawingml/2006/table">
            <a:tbl>
              <a:tblPr/>
              <a:tblGrid>
                <a:gridCol w="504056">
                  <a:extLst>
                    <a:ext uri="{9D8B030D-6E8A-4147-A177-3AD203B41FA5}">
                      <a16:colId xmlns:a16="http://schemas.microsoft.com/office/drawing/2014/main" val="601664607"/>
                    </a:ext>
                  </a:extLst>
                </a:gridCol>
                <a:gridCol w="2520285">
                  <a:extLst>
                    <a:ext uri="{9D8B030D-6E8A-4147-A177-3AD203B41FA5}">
                      <a16:colId xmlns:a16="http://schemas.microsoft.com/office/drawing/2014/main" val="3734610677"/>
                    </a:ext>
                  </a:extLst>
                </a:gridCol>
              </a:tblGrid>
              <a:tr h="24925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GH or QTR (Graduation setup/event)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7806024"/>
                  </a:ext>
                </a:extLst>
              </a:tr>
              <a:tr h="1282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73684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Discretionary combination of 2 or more smaller exams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832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251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35636-5C6B-4138-BB08-2FF75B0E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Analysis – 2019 exam requirements (QTR)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8010E97-B4CA-49A4-9655-4F6FD3A580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610560"/>
              </p:ext>
            </p:extLst>
          </p:nvPr>
        </p:nvGraphicFramePr>
        <p:xfrm>
          <a:off x="839416" y="2132856"/>
          <a:ext cx="10441161" cy="3672410"/>
        </p:xfrm>
        <a:graphic>
          <a:graphicData uri="http://schemas.openxmlformats.org/drawingml/2006/table">
            <a:tbl>
              <a:tblPr/>
              <a:tblGrid>
                <a:gridCol w="1068781">
                  <a:extLst>
                    <a:ext uri="{9D8B030D-6E8A-4147-A177-3AD203B41FA5}">
                      <a16:colId xmlns:a16="http://schemas.microsoft.com/office/drawing/2014/main" val="1151860096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2022227856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2139210209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689546190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2888605598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3667004121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2355460042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670693314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1608215547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2181437145"/>
                    </a:ext>
                  </a:extLst>
                </a:gridCol>
                <a:gridCol w="937238">
                  <a:extLst>
                    <a:ext uri="{9D8B030D-6E8A-4147-A177-3AD203B41FA5}">
                      <a16:colId xmlns:a16="http://schemas.microsoft.com/office/drawing/2014/main" val="3653322756"/>
                    </a:ext>
                  </a:extLst>
                </a:gridCol>
              </a:tblGrid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of exams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408550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Tuesday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Wednesday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84175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279297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701704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737889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715444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665980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188728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171824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375589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224108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700407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722691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02721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860C7A-E63B-4D0B-8292-77A3E654F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619977"/>
              </p:ext>
            </p:extLst>
          </p:nvPr>
        </p:nvGraphicFramePr>
        <p:xfrm>
          <a:off x="8256236" y="561927"/>
          <a:ext cx="3024341" cy="771225"/>
        </p:xfrm>
        <a:graphic>
          <a:graphicData uri="http://schemas.openxmlformats.org/drawingml/2006/table">
            <a:tbl>
              <a:tblPr/>
              <a:tblGrid>
                <a:gridCol w="504056">
                  <a:extLst>
                    <a:ext uri="{9D8B030D-6E8A-4147-A177-3AD203B41FA5}">
                      <a16:colId xmlns:a16="http://schemas.microsoft.com/office/drawing/2014/main" val="601664607"/>
                    </a:ext>
                  </a:extLst>
                </a:gridCol>
                <a:gridCol w="2520285">
                  <a:extLst>
                    <a:ext uri="{9D8B030D-6E8A-4147-A177-3AD203B41FA5}">
                      <a16:colId xmlns:a16="http://schemas.microsoft.com/office/drawing/2014/main" val="3734610677"/>
                    </a:ext>
                  </a:extLst>
                </a:gridCol>
              </a:tblGrid>
              <a:tr h="24925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3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GH or QTR (Graduation setup/event)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7806024"/>
                  </a:ext>
                </a:extLst>
              </a:tr>
              <a:tr h="1282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73684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Discretionary combination of 2 or more smaller exams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832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20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F2ECE-3B84-4884-A8FF-790855A5F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Analysis –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90A60-ED47-4574-84F2-C6B41F533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46582"/>
            <a:ext cx="10972800" cy="3746714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/>
              <a:t>Clashes displayed are either:</a:t>
            </a:r>
          </a:p>
          <a:p>
            <a:r>
              <a:rPr lang="en-GB" sz="1800" dirty="0"/>
              <a:t>Genuine clashes (</a:t>
            </a:r>
            <a:r>
              <a:rPr lang="en-GB" sz="1800" b="1" dirty="0">
                <a:highlight>
                  <a:srgbClr val="FF0000"/>
                </a:highlight>
              </a:rPr>
              <a:t>RED</a:t>
            </a:r>
            <a:r>
              <a:rPr lang="en-GB" sz="1800" dirty="0"/>
              <a:t>)</a:t>
            </a:r>
          </a:p>
          <a:p>
            <a:r>
              <a:rPr lang="en-GB" sz="1800" dirty="0"/>
              <a:t>Same paper/different years or same department/different papers (</a:t>
            </a:r>
            <a:r>
              <a:rPr lang="en-GB" sz="1800" b="1" dirty="0">
                <a:highlight>
                  <a:srgbClr val="FFFF00"/>
                </a:highlight>
              </a:rPr>
              <a:t>Yellow</a:t>
            </a:r>
            <a:r>
              <a:rPr lang="en-GB" sz="1800" dirty="0"/>
              <a:t>)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1800" dirty="0"/>
              <a:t>Exams have been ‘un-roomed’ from Great Hall/QTR space if date changed from equivalent 2018 exam date</a:t>
            </a:r>
          </a:p>
          <a:p>
            <a:r>
              <a:rPr lang="en-GB" sz="1800" dirty="0"/>
              <a:t>Department exam date changes may be due to 2019 academic availability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1800" dirty="0"/>
              <a:t>Agreement that every department looking to publish exam timetables should do so but </a:t>
            </a:r>
            <a:r>
              <a:rPr lang="en-GB" sz="1800" u="sng" dirty="0"/>
              <a:t>rooms should not </a:t>
            </a:r>
            <a:r>
              <a:rPr lang="en-GB" sz="1800" dirty="0"/>
              <a:t>be published as yet (end of March latest)</a:t>
            </a:r>
          </a:p>
          <a:p>
            <a:endParaRPr lang="en-GB" sz="18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19607F-3B39-4BA2-8059-5A793CC743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914F6D-5B60-4143-B09C-FB5192C5A9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481511"/>
      </p:ext>
    </p:extLst>
  </p:cSld>
  <p:clrMapOvr>
    <a:masterClrMapping/>
  </p:clrMapOvr>
</p:sld>
</file>

<file path=ppt/theme/theme1.xml><?xml version="1.0" encoding="utf-8"?>
<a:theme xmlns:a="http://schemas.openxmlformats.org/drawingml/2006/main" name="1_Imperial College London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11608B37722C4EA14FBA8B460BF61D" ma:contentTypeVersion="5" ma:contentTypeDescription="Create a new document." ma:contentTypeScope="" ma:versionID="544e2a80e1382a35a28f16e016b76a13">
  <xsd:schema xmlns:xsd="http://www.w3.org/2001/XMLSchema" xmlns:xs="http://www.w3.org/2001/XMLSchema" xmlns:p="http://schemas.microsoft.com/office/2006/metadata/properties" xmlns:ns2="f8883045-5908-49cc-9691-07435e49cbdb" xmlns:ns3="3bf6ea13-a9f2-4be0-85d9-173a6f5a6c93" targetNamespace="http://schemas.microsoft.com/office/2006/metadata/properties" ma:root="true" ma:fieldsID="82527f47ef0f373652ce062d83651363" ns2:_="" ns3:_="">
    <xsd:import namespace="f8883045-5908-49cc-9691-07435e49cbdb"/>
    <xsd:import namespace="3bf6ea13-a9f2-4be0-85d9-173a6f5a6c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883045-5908-49cc-9691-07435e49cb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f6ea13-a9f2-4be0-85d9-173a6f5a6c9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C73465-56C6-4793-A254-4D3F4F82C79F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3bf6ea13-a9f2-4be0-85d9-173a6f5a6c93"/>
    <ds:schemaRef ds:uri="http://purl.org/dc/dcmitype/"/>
    <ds:schemaRef ds:uri="http://schemas.microsoft.com/office/infopath/2007/PartnerControls"/>
    <ds:schemaRef ds:uri="f8883045-5908-49cc-9691-07435e49cbd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665701F-3AAB-4C47-9EB4-E13DA52A52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883045-5908-49cc-9691-07435e49cbdb"/>
    <ds:schemaRef ds:uri="3bf6ea13-a9f2-4be0-85d9-173a6f5a6c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8154BD-669A-430A-9386-FD0B410376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11774</TotalTime>
  <Words>1620</Words>
  <Application>Microsoft Office PowerPoint</Application>
  <PresentationFormat>Widescreen</PresentationFormat>
  <Paragraphs>873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1_Imperial College London Theme</vt:lpstr>
      <vt:lpstr>Examination Timetabling User Group (ETUG) – Summer 2019</vt:lpstr>
      <vt:lpstr>Welcome</vt:lpstr>
      <vt:lpstr>Summer 2019 – Steps so far</vt:lpstr>
      <vt:lpstr>Summer 2019 - Exam timetabling</vt:lpstr>
      <vt:lpstr>Summer 2019 - Exam timetabling</vt:lpstr>
      <vt:lpstr>Analysis – 2019 exam requirements (Un-roomed)</vt:lpstr>
      <vt:lpstr>Analysis – 2019 exam requirements (Great Hall)</vt:lpstr>
      <vt:lpstr>Analysis – 2019 exam requirements (QTR)</vt:lpstr>
      <vt:lpstr>Analysis – Notes</vt:lpstr>
      <vt:lpstr>How to solve</vt:lpstr>
      <vt:lpstr>Current ‘suitable’ exam space list (updated)</vt:lpstr>
      <vt:lpstr>QTR &amp; Great Hall Availability</vt:lpstr>
      <vt:lpstr>Summer 2019 – Considerations</vt:lpstr>
      <vt:lpstr>Interim Examination TT policy – Rooming protocol (Appendix 3) 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Bolt</dc:creator>
  <cp:lastModifiedBy>Laskey, Peter</cp:lastModifiedBy>
  <cp:revision>494</cp:revision>
  <cp:lastPrinted>2019-02-05T12:02:20Z</cp:lastPrinted>
  <dcterms:created xsi:type="dcterms:W3CDTF">2017-02-16T14:49:58Z</dcterms:created>
  <dcterms:modified xsi:type="dcterms:W3CDTF">2019-02-28T11:37:09Z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0x0101007B11608B37722C4EA14FBA8B460BF61D</vt:lpwstr>
  </property>
</Properties>
</file>