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4"/>
  </p:sldMasterIdLst>
  <p:notesMasterIdLst>
    <p:notesMasterId r:id="rId18"/>
  </p:notesMasterIdLst>
  <p:handoutMasterIdLst>
    <p:handoutMasterId r:id="rId19"/>
  </p:handoutMasterIdLst>
  <p:sldIdLst>
    <p:sldId id="410" r:id="rId5"/>
    <p:sldId id="407" r:id="rId6"/>
    <p:sldId id="401" r:id="rId7"/>
    <p:sldId id="411" r:id="rId8"/>
    <p:sldId id="398" r:id="rId9"/>
    <p:sldId id="400" r:id="rId10"/>
    <p:sldId id="409" r:id="rId11"/>
    <p:sldId id="399" r:id="rId12"/>
    <p:sldId id="391" r:id="rId13"/>
    <p:sldId id="405" r:id="rId14"/>
    <p:sldId id="408" r:id="rId15"/>
    <p:sldId id="402" r:id="rId16"/>
    <p:sldId id="403" r:id="rId17"/>
  </p:sldIdLst>
  <p:sldSz cx="12192000" cy="6858000"/>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0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D600"/>
    <a:srgbClr val="CBCCCF"/>
    <a:srgbClr val="E7E8E9"/>
    <a:srgbClr val="003E74"/>
    <a:srgbClr val="1A87C9"/>
    <a:srgbClr val="DDFFEC"/>
    <a:srgbClr val="D9FBDB"/>
    <a:srgbClr val="D5FFE8"/>
    <a:srgbClr val="FFDD00"/>
    <a:srgbClr val="0085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55" autoAdjust="0"/>
    <p:restoredTop sz="87109" autoAdjust="0"/>
  </p:normalViewPr>
  <p:slideViewPr>
    <p:cSldViewPr snapToObjects="1">
      <p:cViewPr varScale="1">
        <p:scale>
          <a:sx n="98" d="100"/>
          <a:sy n="98" d="100"/>
        </p:scale>
        <p:origin x="1188" y="78"/>
      </p:cViewPr>
      <p:guideLst>
        <p:guide orient="horz" pos="2160"/>
        <p:guide pos="3840"/>
      </p:guideLst>
    </p:cSldViewPr>
  </p:slideViewPr>
  <p:notesTextViewPr>
    <p:cViewPr>
      <p:scale>
        <a:sx n="100" d="100"/>
        <a:sy n="100" d="100"/>
      </p:scale>
      <p:origin x="0" y="0"/>
    </p:cViewPr>
  </p:notesTextViewPr>
  <p:notesViewPr>
    <p:cSldViewPr snapToObjects="1">
      <p:cViewPr varScale="1">
        <p:scale>
          <a:sx n="109" d="100"/>
          <a:sy n="109" d="100"/>
        </p:scale>
        <p:origin x="-2536" y="-96"/>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6411"/>
          </a:xfrm>
          <a:prstGeom prst="rect">
            <a:avLst/>
          </a:prstGeom>
        </p:spPr>
        <p:txBody>
          <a:bodyPr vert="horz" lIns="91440" tIns="45720" rIns="91440" bIns="45720" rtlCol="0"/>
          <a:lstStyle>
            <a:lvl1pPr algn="l">
              <a:defRPr sz="1200"/>
            </a:lvl1pPr>
          </a:lstStyle>
          <a:p>
            <a:r>
              <a:rPr lang="en-US" b="1" smtClean="0">
                <a:solidFill>
                  <a:srgbClr val="003E74"/>
                </a:solidFill>
              </a:rPr>
              <a:t>Name of presentation</a:t>
            </a:r>
            <a:endParaRPr lang="en-US" b="1" dirty="0">
              <a:solidFill>
                <a:srgbClr val="003E74"/>
              </a:solidFill>
            </a:endParaRPr>
          </a:p>
        </p:txBody>
      </p:sp>
      <p:sp>
        <p:nvSpPr>
          <p:cNvPr id="3" name="Date Placeholder 2"/>
          <p:cNvSpPr>
            <a:spLocks noGrp="1"/>
          </p:cNvSpPr>
          <p:nvPr>
            <p:ph type="dt" sz="quarter" idx="1"/>
          </p:nvPr>
        </p:nvSpPr>
        <p:spPr>
          <a:xfrm>
            <a:off x="3777607" y="1"/>
            <a:ext cx="2889938" cy="496411"/>
          </a:xfrm>
          <a:prstGeom prst="rect">
            <a:avLst/>
          </a:prstGeom>
        </p:spPr>
        <p:txBody>
          <a:bodyPr vert="horz" lIns="91440" tIns="45720" rIns="91440" bIns="45720" rtlCol="0"/>
          <a:lstStyle>
            <a:lvl1pPr algn="r">
              <a:defRPr sz="1200"/>
            </a:lvl1pPr>
          </a:lstStyle>
          <a:p>
            <a:fld id="{66B0EE2D-335A-3546-9D75-E17F32E16FE9}" type="datetime3">
              <a:rPr lang="en-GB" smtClean="0">
                <a:solidFill>
                  <a:srgbClr val="003E74"/>
                </a:solidFill>
              </a:rPr>
              <a:t>6 November, 2018</a:t>
            </a:fld>
            <a:endParaRPr lang="en-US" dirty="0">
              <a:solidFill>
                <a:srgbClr val="003E74"/>
              </a:solidFill>
            </a:endParaRPr>
          </a:p>
        </p:txBody>
      </p:sp>
    </p:spTree>
    <p:extLst>
      <p:ext uri="{BB962C8B-B14F-4D97-AF65-F5344CB8AC3E}">
        <p14:creationId xmlns:p14="http://schemas.microsoft.com/office/powerpoint/2010/main" val="3306949037"/>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6411"/>
          </a:xfrm>
          <a:prstGeom prst="rect">
            <a:avLst/>
          </a:prstGeom>
        </p:spPr>
        <p:txBody>
          <a:bodyPr vert="horz" lIns="91440" tIns="45720" rIns="91440" bIns="45720" rtlCol="0"/>
          <a:lstStyle>
            <a:lvl1pPr algn="l">
              <a:defRPr sz="1200" b="1">
                <a:solidFill>
                  <a:srgbClr val="003E74"/>
                </a:solidFill>
              </a:defRPr>
            </a:lvl1pPr>
          </a:lstStyle>
          <a:p>
            <a:r>
              <a:rPr lang="en-US" smtClean="0"/>
              <a:t>Name of presentation</a:t>
            </a:r>
            <a:endParaRPr lang="en-US" dirty="0"/>
          </a:p>
        </p:txBody>
      </p:sp>
      <p:sp>
        <p:nvSpPr>
          <p:cNvPr id="3" name="Date Placeholder 2"/>
          <p:cNvSpPr>
            <a:spLocks noGrp="1"/>
          </p:cNvSpPr>
          <p:nvPr>
            <p:ph type="dt" idx="1"/>
          </p:nvPr>
        </p:nvSpPr>
        <p:spPr>
          <a:xfrm>
            <a:off x="3777607" y="1"/>
            <a:ext cx="2889938" cy="496411"/>
          </a:xfrm>
          <a:prstGeom prst="rect">
            <a:avLst/>
          </a:prstGeom>
        </p:spPr>
        <p:txBody>
          <a:bodyPr vert="horz" lIns="91440" tIns="45720" rIns="91440" bIns="45720" rtlCol="0"/>
          <a:lstStyle>
            <a:lvl1pPr algn="r">
              <a:defRPr sz="1200">
                <a:solidFill>
                  <a:srgbClr val="003E74"/>
                </a:solidFill>
              </a:defRPr>
            </a:lvl1pPr>
          </a:lstStyle>
          <a:p>
            <a:fld id="{8D35C32B-10D1-1447-A35B-280119DE9D12}" type="datetime3">
              <a:rPr lang="en-GB" smtClean="0"/>
              <a:pPr/>
              <a:t>6 November, 2018</a:t>
            </a:fld>
            <a:endParaRPr lang="en-US" dirty="0"/>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US" dirty="0"/>
          </a:p>
        </p:txBody>
      </p:sp>
    </p:spTree>
    <p:extLst>
      <p:ext uri="{BB962C8B-B14F-4D97-AF65-F5344CB8AC3E}">
        <p14:creationId xmlns:p14="http://schemas.microsoft.com/office/powerpoint/2010/main" val="2133265648"/>
      </p:ext>
    </p:extLst>
  </p:cSld>
  <p:clrMap bg1="lt1" tx1="dk1" bg2="lt2" tx2="dk2" accent1="accent1" accent2="accent2" accent3="accent3" accent4="accent4" accent5="accent5" accent6="accent6" hlink="hlink" folHlink="folHlink"/>
  <p:hf sldNum="0" ft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598" y="4777361"/>
            <a:ext cx="5335893" cy="3910635"/>
          </a:xfrm>
          <a:prstGeom prst="rect">
            <a:avLst/>
          </a:prstGeom>
        </p:spPr>
        <p:txBody>
          <a:bodyPr/>
          <a:lstStyle/>
          <a:p>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6 November, 2018</a:t>
            </a:fld>
            <a:endParaRPr lang="en-US" dirty="0"/>
          </a:p>
        </p:txBody>
      </p:sp>
    </p:spTree>
    <p:extLst>
      <p:ext uri="{BB962C8B-B14F-4D97-AF65-F5344CB8AC3E}">
        <p14:creationId xmlns:p14="http://schemas.microsoft.com/office/powerpoint/2010/main" val="532902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750" y="4778375"/>
            <a:ext cx="5335588" cy="3908425"/>
          </a:xfrm>
          <a:prstGeom prst="rect">
            <a:avLst/>
          </a:prstGeom>
        </p:spPr>
        <p:txBody>
          <a:bodyPr/>
          <a:lstStyle/>
          <a:p>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6 November, 2018</a:t>
            </a:fld>
            <a:endParaRPr lang="en-US" dirty="0"/>
          </a:p>
        </p:txBody>
      </p:sp>
    </p:spTree>
    <p:extLst>
      <p:ext uri="{BB962C8B-B14F-4D97-AF65-F5344CB8AC3E}">
        <p14:creationId xmlns:p14="http://schemas.microsoft.com/office/powerpoint/2010/main" val="3472759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no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942833"/>
            <a:ext cx="8534400" cy="604513"/>
          </a:xfrm>
        </p:spPr>
        <p:txBody>
          <a:bodyPr/>
          <a:lstStyle>
            <a:lvl1pPr marL="0" indent="0" algn="l">
              <a:buNone/>
              <a:defRPr sz="3200">
                <a:solidFill>
                  <a:srgbClr val="000000"/>
                </a:solidFill>
                <a:latin typeface="Arial"/>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dirty="0"/>
              <a:t>Click to edit Master subtitle style</a:t>
            </a:r>
            <a:endParaRPr lang="en-US" dirty="0"/>
          </a:p>
        </p:txBody>
      </p:sp>
      <p:sp>
        <p:nvSpPr>
          <p:cNvPr id="13" name="Title 12"/>
          <p:cNvSpPr>
            <a:spLocks noGrp="1"/>
          </p:cNvSpPr>
          <p:nvPr>
            <p:ph type="title"/>
          </p:nvPr>
        </p:nvSpPr>
        <p:spPr>
          <a:xfrm>
            <a:off x="609600" y="2096689"/>
            <a:ext cx="10972800" cy="1143000"/>
          </a:xfrm>
        </p:spPr>
        <p:txBody>
          <a:bodyPr/>
          <a:lstStyle>
            <a:lvl1pPr algn="l">
              <a:defRPr sz="5333" b="0">
                <a:solidFill>
                  <a:srgbClr val="003E74"/>
                </a:solidFill>
              </a:defRPr>
            </a:lvl1pPr>
          </a:lstStyle>
          <a:p>
            <a:r>
              <a:rPr lang="en-GB" dirty="0"/>
              <a:t>Click to edit Master title style</a:t>
            </a:r>
            <a:endParaRPr lang="en-US" dirty="0"/>
          </a:p>
        </p:txBody>
      </p:sp>
      <p:sp>
        <p:nvSpPr>
          <p:cNvPr id="10" name="Text Placeholder 9"/>
          <p:cNvSpPr>
            <a:spLocks noGrp="1"/>
          </p:cNvSpPr>
          <p:nvPr>
            <p:ph type="body" sz="quarter" idx="11" hasCustomPrompt="1"/>
          </p:nvPr>
        </p:nvSpPr>
        <p:spPr>
          <a:xfrm>
            <a:off x="609600" y="5273581"/>
            <a:ext cx="8534400" cy="339811"/>
          </a:xfrm>
        </p:spPr>
        <p:txBody>
          <a:bodyPr/>
          <a:lstStyle>
            <a:lvl1pPr marL="0" indent="0" algn="l">
              <a:buNone/>
              <a:defRPr sz="1600" baseline="0">
                <a:solidFill>
                  <a:srgbClr val="9D9D9D"/>
                </a:solidFill>
              </a:defRPr>
            </a:lvl1pPr>
            <a:lvl2pPr marL="609585" indent="0" algn="ctr">
              <a:buNone/>
              <a:defRPr/>
            </a:lvl2pPr>
            <a:lvl3pPr marL="1219170" indent="0" algn="ctr">
              <a:buNone/>
              <a:defRPr/>
            </a:lvl3pPr>
            <a:lvl4pPr marL="1828754" indent="0" algn="ctr">
              <a:buNone/>
              <a:defRPr/>
            </a:lvl4pPr>
            <a:lvl5pPr marL="2438339" indent="0" algn="ctr">
              <a:buNone/>
              <a:defRPr/>
            </a:lvl5pPr>
          </a:lstStyle>
          <a:p>
            <a:pPr lvl="0"/>
            <a:r>
              <a:rPr lang="en-GB" dirty="0"/>
              <a:t>Click to edit author name</a:t>
            </a:r>
            <a:endParaRPr lang="en-US" dirty="0"/>
          </a:p>
        </p:txBody>
      </p:sp>
      <p:sp>
        <p:nvSpPr>
          <p:cNvPr id="9" name="Text Placeholder 7"/>
          <p:cNvSpPr>
            <a:spLocks noGrp="1"/>
          </p:cNvSpPr>
          <p:nvPr>
            <p:ph type="body" sz="quarter" idx="10" hasCustomPrompt="1"/>
          </p:nvPr>
        </p:nvSpPr>
        <p:spPr>
          <a:xfrm>
            <a:off x="8738568" y="662859"/>
            <a:ext cx="2843833" cy="312291"/>
          </a:xfrm>
        </p:spPr>
        <p:txBody>
          <a:bodyPr/>
          <a:lstStyle>
            <a:lvl1pPr marL="0" indent="0" algn="r">
              <a:buNone/>
              <a:defRPr sz="1333" b="1">
                <a:solidFill>
                  <a:srgbClr val="003E74"/>
                </a:solidFill>
              </a:defRPr>
            </a:lvl1pPr>
            <a:lvl2pPr marL="609585" indent="0">
              <a:buNone/>
              <a:defRPr sz="1600">
                <a:solidFill>
                  <a:srgbClr val="003E74"/>
                </a:solidFill>
              </a:defRPr>
            </a:lvl2pPr>
            <a:lvl3pPr marL="1219170" indent="0">
              <a:buNone/>
              <a:defRPr sz="1600">
                <a:solidFill>
                  <a:srgbClr val="003E74"/>
                </a:solidFill>
              </a:defRPr>
            </a:lvl3pPr>
            <a:lvl4pPr marL="1828754" indent="0">
              <a:buNone/>
              <a:defRPr sz="1600">
                <a:solidFill>
                  <a:srgbClr val="003E74"/>
                </a:solidFill>
              </a:defRPr>
            </a:lvl4pPr>
            <a:lvl5pPr marL="2438339" indent="0">
              <a:buNone/>
              <a:defRPr sz="16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9653256" y="984350"/>
            <a:ext cx="1929145" cy="257175"/>
          </a:xfrm>
        </p:spPr>
        <p:txBody>
          <a:bodyPr/>
          <a:lstStyle>
            <a:lvl1pPr marL="0" indent="0" algn="r">
              <a:buNone/>
              <a:defRPr sz="1333">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152737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110108"/>
            <a:ext cx="4948811" cy="957848"/>
          </a:xfrm>
        </p:spPr>
        <p:txBody>
          <a:bodyPr/>
          <a:lstStyle>
            <a:lvl1pPr marL="0" indent="0" algn="l">
              <a:buNone/>
              <a:defRPr sz="3200">
                <a:solidFill>
                  <a:srgbClr val="000000"/>
                </a:solidFill>
                <a:latin typeface="Arial"/>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dirty="0"/>
              <a:t>Click to edit Master subtitle style</a:t>
            </a:r>
            <a:endParaRPr lang="en-US" dirty="0"/>
          </a:p>
        </p:txBody>
      </p:sp>
      <p:sp>
        <p:nvSpPr>
          <p:cNvPr id="4" name="Title 12"/>
          <p:cNvSpPr>
            <a:spLocks noGrp="1"/>
          </p:cNvSpPr>
          <p:nvPr>
            <p:ph type="title"/>
          </p:nvPr>
        </p:nvSpPr>
        <p:spPr>
          <a:xfrm>
            <a:off x="609600" y="1545983"/>
            <a:ext cx="4948811" cy="2153335"/>
          </a:xfrm>
        </p:spPr>
        <p:txBody>
          <a:bodyPr/>
          <a:lstStyle>
            <a:lvl1pPr>
              <a:defRPr sz="5333" b="0">
                <a:solidFill>
                  <a:srgbClr val="003E74"/>
                </a:solidFill>
              </a:defRPr>
            </a:lvl1pPr>
          </a:lstStyle>
          <a:p>
            <a:r>
              <a:rPr lang="en-GB" dirty="0"/>
              <a:t>Click to edit Master title style</a:t>
            </a:r>
            <a:endParaRPr lang="en-US" dirty="0"/>
          </a:p>
        </p:txBody>
      </p:sp>
      <p:sp>
        <p:nvSpPr>
          <p:cNvPr id="5" name="Text Placeholder 9"/>
          <p:cNvSpPr>
            <a:spLocks noGrp="1"/>
          </p:cNvSpPr>
          <p:nvPr>
            <p:ph type="body" sz="quarter" idx="11" hasCustomPrompt="1"/>
          </p:nvPr>
        </p:nvSpPr>
        <p:spPr>
          <a:xfrm>
            <a:off x="609600" y="5491351"/>
            <a:ext cx="4801568" cy="339811"/>
          </a:xfrm>
        </p:spPr>
        <p:txBody>
          <a:bodyPr/>
          <a:lstStyle>
            <a:lvl1pPr marL="0" indent="0" algn="l">
              <a:buNone/>
              <a:defRPr sz="1600" baseline="0">
                <a:solidFill>
                  <a:srgbClr val="9D9D9D"/>
                </a:solidFill>
              </a:defRPr>
            </a:lvl1pPr>
            <a:lvl2pPr marL="609585" indent="0" algn="ctr">
              <a:buNone/>
              <a:defRPr/>
            </a:lvl2pPr>
            <a:lvl3pPr marL="1219170" indent="0" algn="ctr">
              <a:buNone/>
              <a:defRPr/>
            </a:lvl3pPr>
            <a:lvl4pPr marL="1828754" indent="0" algn="ctr">
              <a:buNone/>
              <a:defRPr/>
            </a:lvl4pPr>
            <a:lvl5pPr marL="2438339" indent="0" algn="ctr">
              <a:buNone/>
              <a:defRPr/>
            </a:lvl5pPr>
          </a:lstStyle>
          <a:p>
            <a:pPr lvl="0"/>
            <a:r>
              <a:rPr lang="en-GB" dirty="0"/>
              <a:t>Click to edit author name</a:t>
            </a:r>
            <a:endParaRPr lang="en-US" dirty="0"/>
          </a:p>
        </p:txBody>
      </p:sp>
      <p:sp>
        <p:nvSpPr>
          <p:cNvPr id="7" name="Picture Placeholder 6"/>
          <p:cNvSpPr>
            <a:spLocks noGrp="1"/>
          </p:cNvSpPr>
          <p:nvPr>
            <p:ph type="pic" sz="quarter" idx="12"/>
          </p:nvPr>
        </p:nvSpPr>
        <p:spPr>
          <a:xfrm>
            <a:off x="6341535" y="1546225"/>
            <a:ext cx="5240867" cy="4284936"/>
          </a:xfrm>
        </p:spPr>
        <p:txBody>
          <a:bodyPr/>
          <a:lstStyle>
            <a:lvl1pPr>
              <a:buClr>
                <a:srgbClr val="0085CA"/>
              </a:buClr>
              <a:defRPr/>
            </a:lvl1pPr>
          </a:lstStyle>
          <a:p>
            <a:endParaRPr lang="en-US" dirty="0"/>
          </a:p>
        </p:txBody>
      </p:sp>
      <p:sp>
        <p:nvSpPr>
          <p:cNvPr id="11" name="Text Placeholder 7"/>
          <p:cNvSpPr>
            <a:spLocks noGrp="1"/>
          </p:cNvSpPr>
          <p:nvPr>
            <p:ph type="body" sz="quarter" idx="10" hasCustomPrompt="1"/>
          </p:nvPr>
        </p:nvSpPr>
        <p:spPr>
          <a:xfrm>
            <a:off x="8738568" y="662859"/>
            <a:ext cx="2843833" cy="312291"/>
          </a:xfrm>
        </p:spPr>
        <p:txBody>
          <a:bodyPr/>
          <a:lstStyle>
            <a:lvl1pPr marL="0" indent="0" algn="r">
              <a:buNone/>
              <a:defRPr sz="1333" b="1">
                <a:solidFill>
                  <a:srgbClr val="003E74"/>
                </a:solidFill>
              </a:defRPr>
            </a:lvl1pPr>
            <a:lvl2pPr marL="609585" indent="0">
              <a:buNone/>
              <a:defRPr sz="1600">
                <a:solidFill>
                  <a:srgbClr val="003E74"/>
                </a:solidFill>
              </a:defRPr>
            </a:lvl2pPr>
            <a:lvl3pPr marL="1219170" indent="0">
              <a:buNone/>
              <a:defRPr sz="1600">
                <a:solidFill>
                  <a:srgbClr val="003E74"/>
                </a:solidFill>
              </a:defRPr>
            </a:lvl3pPr>
            <a:lvl4pPr marL="1828754" indent="0">
              <a:buNone/>
              <a:defRPr sz="1600">
                <a:solidFill>
                  <a:srgbClr val="003E74"/>
                </a:solidFill>
              </a:defRPr>
            </a:lvl4pPr>
            <a:lvl5pPr marL="2438339" indent="0">
              <a:buNone/>
              <a:defRPr sz="1600">
                <a:solidFill>
                  <a:srgbClr val="003E74"/>
                </a:solidFill>
              </a:defRPr>
            </a:lvl5pPr>
          </a:lstStyle>
          <a:p>
            <a:pPr lvl="0"/>
            <a:r>
              <a:rPr lang="en-GB" dirty="0"/>
              <a:t>Click to edit presentation title</a:t>
            </a:r>
            <a:endParaRPr lang="en-US" dirty="0"/>
          </a:p>
        </p:txBody>
      </p:sp>
      <p:sp>
        <p:nvSpPr>
          <p:cNvPr id="12" name="Text Placeholder 3"/>
          <p:cNvSpPr>
            <a:spLocks noGrp="1"/>
          </p:cNvSpPr>
          <p:nvPr>
            <p:ph type="body" sz="quarter" idx="13" hasCustomPrompt="1"/>
          </p:nvPr>
        </p:nvSpPr>
        <p:spPr>
          <a:xfrm>
            <a:off x="9653256" y="984350"/>
            <a:ext cx="1929145" cy="257175"/>
          </a:xfrm>
        </p:spPr>
        <p:txBody>
          <a:bodyPr/>
          <a:lstStyle>
            <a:lvl1pPr marL="0" indent="0" algn="r">
              <a:buNone/>
              <a:defRPr sz="1333">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662455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GB" dirty="0"/>
              <a:t>Click to edit Master title style</a:t>
            </a:r>
            <a:endParaRPr lang="en-US" dirty="0"/>
          </a:p>
        </p:txBody>
      </p:sp>
      <p:sp>
        <p:nvSpPr>
          <p:cNvPr id="3" name="Content Placeholder 2"/>
          <p:cNvSpPr>
            <a:spLocks noGrp="1"/>
          </p:cNvSpPr>
          <p:nvPr>
            <p:ph idx="1"/>
          </p:nvPr>
        </p:nvSpPr>
        <p:spPr>
          <a:xfrm>
            <a:off x="609600" y="2346582"/>
            <a:ext cx="10972800" cy="3484580"/>
          </a:xfrm>
        </p:spPr>
        <p:txBody>
          <a:bodyPr/>
          <a:lstStyle>
            <a:lvl1pPr>
              <a:buClr>
                <a:srgbClr val="0085CA"/>
              </a:buClr>
              <a:defRPr/>
            </a:lvl1pPr>
            <a:lvl2pPr>
              <a:buClr>
                <a:srgbClr val="0085CA"/>
              </a:buClr>
              <a:defRPr/>
            </a:lvl2pPr>
            <a:lvl3pPr>
              <a:buClr>
                <a:srgbClr val="0085CA"/>
              </a:buClr>
              <a:defRPr sz="1600"/>
            </a:lvl3pPr>
            <a:lvl4pPr>
              <a:buClr>
                <a:srgbClr val="0085CA"/>
              </a:buClr>
              <a:defRPr sz="1600"/>
            </a:lvl4pPr>
            <a:lvl5pPr>
              <a:buClr>
                <a:srgbClr val="0085CA"/>
              </a:buClr>
              <a:defRPr sz="1600">
                <a:latin typeface="+mn-lt"/>
              </a:defRPr>
            </a:lvl5pPr>
            <a:lvl6pPr marL="3047924" indent="0">
              <a:buNone/>
              <a:defRPr sz="1867" baseline="0">
                <a:latin typeface="+mn-lt"/>
              </a:defRPr>
            </a:lvl6pPr>
            <a:lvl7pPr>
              <a:defRPr/>
            </a:lvl7pPr>
            <a:lvl8pPr>
              <a:defRPr/>
            </a:lvl8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Text Placeholder 7"/>
          <p:cNvSpPr>
            <a:spLocks noGrp="1"/>
          </p:cNvSpPr>
          <p:nvPr>
            <p:ph type="body" sz="quarter" idx="10" hasCustomPrompt="1"/>
          </p:nvPr>
        </p:nvSpPr>
        <p:spPr>
          <a:xfrm>
            <a:off x="8738568" y="662859"/>
            <a:ext cx="2843833" cy="312291"/>
          </a:xfrm>
        </p:spPr>
        <p:txBody>
          <a:bodyPr/>
          <a:lstStyle>
            <a:lvl1pPr marL="0" indent="0" algn="r">
              <a:buNone/>
              <a:defRPr sz="1333" b="1">
                <a:solidFill>
                  <a:srgbClr val="003E74"/>
                </a:solidFill>
              </a:defRPr>
            </a:lvl1pPr>
            <a:lvl2pPr marL="609585" indent="0">
              <a:buNone/>
              <a:defRPr sz="1600">
                <a:solidFill>
                  <a:srgbClr val="003E74"/>
                </a:solidFill>
              </a:defRPr>
            </a:lvl2pPr>
            <a:lvl3pPr marL="1219170" indent="0">
              <a:buNone/>
              <a:defRPr sz="1600">
                <a:solidFill>
                  <a:srgbClr val="003E74"/>
                </a:solidFill>
              </a:defRPr>
            </a:lvl3pPr>
            <a:lvl4pPr marL="1828754" indent="0">
              <a:buNone/>
              <a:defRPr sz="1600">
                <a:solidFill>
                  <a:srgbClr val="003E74"/>
                </a:solidFill>
              </a:defRPr>
            </a:lvl4pPr>
            <a:lvl5pPr marL="2438339" indent="0">
              <a:buNone/>
              <a:defRPr sz="1600">
                <a:solidFill>
                  <a:srgbClr val="003E74"/>
                </a:solidFill>
              </a:defRPr>
            </a:lvl5pPr>
          </a:lstStyle>
          <a:p>
            <a:pPr lvl="0"/>
            <a:r>
              <a:rPr lang="en-GB" dirty="0"/>
              <a:t>Click to edit presentation title</a:t>
            </a:r>
            <a:endParaRPr lang="en-US" dirty="0"/>
          </a:p>
        </p:txBody>
      </p:sp>
      <p:sp>
        <p:nvSpPr>
          <p:cNvPr id="9" name="Text Placeholder 3"/>
          <p:cNvSpPr>
            <a:spLocks noGrp="1"/>
          </p:cNvSpPr>
          <p:nvPr>
            <p:ph type="body" sz="quarter" idx="12" hasCustomPrompt="1"/>
          </p:nvPr>
        </p:nvSpPr>
        <p:spPr>
          <a:xfrm>
            <a:off x="9653256" y="984350"/>
            <a:ext cx="1929145" cy="257175"/>
          </a:xfrm>
        </p:spPr>
        <p:txBody>
          <a:bodyPr/>
          <a:lstStyle>
            <a:lvl1pPr marL="0" indent="0" algn="r">
              <a:buNone/>
              <a:defRPr sz="1333">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653898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609601" y="2346582"/>
            <a:ext cx="5267836" cy="3484580"/>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 name="Title 1"/>
          <p:cNvSpPr>
            <a:spLocks noGrp="1"/>
          </p:cNvSpPr>
          <p:nvPr>
            <p:ph type="title"/>
          </p:nvPr>
        </p:nvSpPr>
        <p:spPr/>
        <p:txBody>
          <a:bodyPr/>
          <a:lstStyle>
            <a:lvl1pPr>
              <a:defRPr sz="3200"/>
            </a:lvl1pPr>
          </a:lstStyle>
          <a:p>
            <a:r>
              <a:rPr lang="en-GB" dirty="0"/>
              <a:t>Click to edit Master title style</a:t>
            </a:r>
            <a:endParaRPr lang="en-US" dirty="0"/>
          </a:p>
        </p:txBody>
      </p:sp>
      <p:sp>
        <p:nvSpPr>
          <p:cNvPr id="12" name="Content Placeholder 2"/>
          <p:cNvSpPr>
            <a:spLocks noGrp="1"/>
          </p:cNvSpPr>
          <p:nvPr>
            <p:ph idx="12"/>
          </p:nvPr>
        </p:nvSpPr>
        <p:spPr>
          <a:xfrm>
            <a:off x="6314564" y="2346582"/>
            <a:ext cx="5267837" cy="3484580"/>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ext Placeholder 7"/>
          <p:cNvSpPr>
            <a:spLocks noGrp="1"/>
          </p:cNvSpPr>
          <p:nvPr>
            <p:ph type="body" sz="quarter" idx="10" hasCustomPrompt="1"/>
          </p:nvPr>
        </p:nvSpPr>
        <p:spPr>
          <a:xfrm>
            <a:off x="8738568" y="662859"/>
            <a:ext cx="2843833" cy="312291"/>
          </a:xfrm>
        </p:spPr>
        <p:txBody>
          <a:bodyPr/>
          <a:lstStyle>
            <a:lvl1pPr marL="0" indent="0" algn="r">
              <a:buNone/>
              <a:defRPr sz="1333" b="1">
                <a:solidFill>
                  <a:srgbClr val="003E74"/>
                </a:solidFill>
              </a:defRPr>
            </a:lvl1pPr>
            <a:lvl2pPr marL="609585" indent="0">
              <a:buNone/>
              <a:defRPr sz="1600">
                <a:solidFill>
                  <a:srgbClr val="003E74"/>
                </a:solidFill>
              </a:defRPr>
            </a:lvl2pPr>
            <a:lvl3pPr marL="1219170" indent="0">
              <a:buNone/>
              <a:defRPr sz="1600">
                <a:solidFill>
                  <a:srgbClr val="003E74"/>
                </a:solidFill>
              </a:defRPr>
            </a:lvl3pPr>
            <a:lvl4pPr marL="1828754" indent="0">
              <a:buNone/>
              <a:defRPr sz="1600">
                <a:solidFill>
                  <a:srgbClr val="003E74"/>
                </a:solidFill>
              </a:defRPr>
            </a:lvl4pPr>
            <a:lvl5pPr marL="2438339" indent="0">
              <a:buNone/>
              <a:defRPr sz="1600">
                <a:solidFill>
                  <a:srgbClr val="003E74"/>
                </a:solidFill>
              </a:defRPr>
            </a:lvl5pPr>
          </a:lstStyle>
          <a:p>
            <a:pPr lvl="0"/>
            <a:r>
              <a:rPr lang="en-GB" dirty="0"/>
              <a:t>Click to edit presentation title</a:t>
            </a:r>
            <a:endParaRPr lang="en-US" dirty="0"/>
          </a:p>
        </p:txBody>
      </p:sp>
      <p:sp>
        <p:nvSpPr>
          <p:cNvPr id="14" name="Text Placeholder 3"/>
          <p:cNvSpPr>
            <a:spLocks noGrp="1"/>
          </p:cNvSpPr>
          <p:nvPr>
            <p:ph type="body" sz="quarter" idx="13" hasCustomPrompt="1"/>
          </p:nvPr>
        </p:nvSpPr>
        <p:spPr>
          <a:xfrm>
            <a:off x="9653256" y="984350"/>
            <a:ext cx="1929145" cy="257175"/>
          </a:xfrm>
        </p:spPr>
        <p:txBody>
          <a:bodyPr/>
          <a:lstStyle>
            <a:lvl1pPr marL="0" indent="0" algn="r">
              <a:buNone/>
              <a:defRPr sz="1333">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2620379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quote)">
    <p:spTree>
      <p:nvGrpSpPr>
        <p:cNvPr id="1" name=""/>
        <p:cNvGrpSpPr/>
        <p:nvPr/>
      </p:nvGrpSpPr>
      <p:grpSpPr>
        <a:xfrm>
          <a:off x="0" y="0"/>
          <a:ext cx="0" cy="0"/>
          <a:chOff x="0" y="0"/>
          <a:chExt cx="0" cy="0"/>
        </a:xfrm>
      </p:grpSpPr>
      <p:sp>
        <p:nvSpPr>
          <p:cNvPr id="3" name="Content Placeholder 2"/>
          <p:cNvSpPr>
            <a:spLocks noGrp="1"/>
          </p:cNvSpPr>
          <p:nvPr>
            <p:ph idx="11"/>
          </p:nvPr>
        </p:nvSpPr>
        <p:spPr>
          <a:xfrm>
            <a:off x="609601" y="2346582"/>
            <a:ext cx="5267836" cy="3484580"/>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609600" y="1487909"/>
            <a:ext cx="10972800" cy="507556"/>
          </a:xfrm>
        </p:spPr>
        <p:txBody>
          <a:bodyPr/>
          <a:lstStyle>
            <a:lvl1pPr>
              <a:defRPr sz="3200"/>
            </a:lvl1pPr>
          </a:lstStyle>
          <a:p>
            <a:r>
              <a:rPr lang="en-GB" dirty="0"/>
              <a:t>Click to edit Master title style</a:t>
            </a:r>
            <a:endParaRPr lang="en-US" dirty="0"/>
          </a:p>
        </p:txBody>
      </p:sp>
      <p:sp>
        <p:nvSpPr>
          <p:cNvPr id="6" name="Content Placeholder 2"/>
          <p:cNvSpPr>
            <a:spLocks noGrp="1"/>
          </p:cNvSpPr>
          <p:nvPr>
            <p:ph idx="12" hasCustomPrompt="1"/>
          </p:nvPr>
        </p:nvSpPr>
        <p:spPr>
          <a:xfrm>
            <a:off x="6314564" y="2346582"/>
            <a:ext cx="5267837" cy="2598663"/>
          </a:xfrm>
        </p:spPr>
        <p:txBody>
          <a:bodyPr/>
          <a:lstStyle>
            <a:lvl1pPr marL="0" indent="0">
              <a:buClr>
                <a:srgbClr val="0085CA"/>
              </a:buClr>
              <a:buNone/>
              <a:defRPr sz="3733" b="0" i="1" baseline="0">
                <a:solidFill>
                  <a:srgbClr val="003E74"/>
                </a:solidFill>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add a quote”</a:t>
            </a:r>
            <a:endParaRPr lang="en-US" dirty="0"/>
          </a:p>
        </p:txBody>
      </p:sp>
      <p:sp>
        <p:nvSpPr>
          <p:cNvPr id="8" name="Text Placeholder 12"/>
          <p:cNvSpPr>
            <a:spLocks noGrp="1"/>
          </p:cNvSpPr>
          <p:nvPr>
            <p:ph type="body" sz="quarter" idx="14" hasCustomPrompt="1"/>
          </p:nvPr>
        </p:nvSpPr>
        <p:spPr>
          <a:xfrm>
            <a:off x="6314019" y="5187001"/>
            <a:ext cx="5268383" cy="644160"/>
          </a:xfrm>
        </p:spPr>
        <p:txBody>
          <a:bodyPr/>
          <a:lstStyle>
            <a:lvl1pPr marL="0" marR="0" indent="0" algn="l" defTabSz="609585" rtl="0" eaLnBrk="1" fontAlgn="auto" latinLnBrk="0" hangingPunct="1">
              <a:lnSpc>
                <a:spcPct val="100000"/>
              </a:lnSpc>
              <a:spcBef>
                <a:spcPct val="20000"/>
              </a:spcBef>
              <a:spcAft>
                <a:spcPts val="0"/>
              </a:spcAft>
              <a:buClr>
                <a:srgbClr val="0085CA"/>
              </a:buClr>
              <a:buSzTx/>
              <a:buFont typeface="Arial"/>
              <a:buNone/>
              <a:tabLst/>
              <a:defRPr sz="1600" baseline="0">
                <a:solidFill>
                  <a:srgbClr val="0085CA"/>
                </a:solidFill>
              </a:defRPr>
            </a:lvl1pPr>
            <a:lvl2pPr marL="609585" indent="0">
              <a:buNone/>
              <a:defRPr/>
            </a:lvl2pPr>
            <a:lvl3pPr marL="1219170" indent="0">
              <a:buNone/>
              <a:defRPr/>
            </a:lvl3pPr>
            <a:lvl4pPr marL="1828754" indent="0">
              <a:buNone/>
              <a:defRPr/>
            </a:lvl4pPr>
            <a:lvl5pPr marL="2438339" indent="0">
              <a:buNone/>
              <a:defRPr/>
            </a:lvl5pPr>
          </a:lstStyle>
          <a:p>
            <a:pPr marL="0" marR="0" lvl="0" indent="0" algn="l" defTabSz="609585" rtl="0" eaLnBrk="1" fontAlgn="auto" latinLnBrk="0" hangingPunct="1">
              <a:lnSpc>
                <a:spcPct val="100000"/>
              </a:lnSpc>
              <a:spcBef>
                <a:spcPct val="20000"/>
              </a:spcBef>
              <a:spcAft>
                <a:spcPts val="0"/>
              </a:spcAft>
              <a:buClr>
                <a:srgbClr val="0085CA"/>
              </a:buClr>
              <a:buSzTx/>
              <a:buFont typeface="Arial"/>
              <a:buNone/>
              <a:tabLst/>
              <a:defRPr/>
            </a:pPr>
            <a:r>
              <a:rPr lang="en-GB" dirty="0"/>
              <a:t>Click to add quote attribution</a:t>
            </a:r>
            <a:endParaRPr lang="en-US" dirty="0"/>
          </a:p>
        </p:txBody>
      </p:sp>
      <p:sp>
        <p:nvSpPr>
          <p:cNvPr id="10" name="Text Placeholder 7"/>
          <p:cNvSpPr>
            <a:spLocks noGrp="1"/>
          </p:cNvSpPr>
          <p:nvPr>
            <p:ph type="body" sz="quarter" idx="10" hasCustomPrompt="1"/>
          </p:nvPr>
        </p:nvSpPr>
        <p:spPr>
          <a:xfrm>
            <a:off x="8738568" y="662859"/>
            <a:ext cx="2843833" cy="312291"/>
          </a:xfrm>
        </p:spPr>
        <p:txBody>
          <a:bodyPr/>
          <a:lstStyle>
            <a:lvl1pPr marL="0" indent="0" algn="r">
              <a:buNone/>
              <a:defRPr sz="1333" b="1">
                <a:solidFill>
                  <a:srgbClr val="003E74"/>
                </a:solidFill>
              </a:defRPr>
            </a:lvl1pPr>
            <a:lvl2pPr marL="609585" indent="0">
              <a:buNone/>
              <a:defRPr sz="1600">
                <a:solidFill>
                  <a:srgbClr val="003E74"/>
                </a:solidFill>
              </a:defRPr>
            </a:lvl2pPr>
            <a:lvl3pPr marL="1219170" indent="0">
              <a:buNone/>
              <a:defRPr sz="1600">
                <a:solidFill>
                  <a:srgbClr val="003E74"/>
                </a:solidFill>
              </a:defRPr>
            </a:lvl3pPr>
            <a:lvl4pPr marL="1828754" indent="0">
              <a:buNone/>
              <a:defRPr sz="1600">
                <a:solidFill>
                  <a:srgbClr val="003E74"/>
                </a:solidFill>
              </a:defRPr>
            </a:lvl4pPr>
            <a:lvl5pPr marL="2438339" indent="0">
              <a:buNone/>
              <a:defRPr sz="16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5" hasCustomPrompt="1"/>
          </p:nvPr>
        </p:nvSpPr>
        <p:spPr>
          <a:xfrm>
            <a:off x="9653256" y="984350"/>
            <a:ext cx="1929145" cy="257175"/>
          </a:xfrm>
        </p:spPr>
        <p:txBody>
          <a:bodyPr/>
          <a:lstStyle>
            <a:lvl1pPr marL="0" indent="0" algn="r">
              <a:buNone/>
              <a:defRPr sz="1333">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2180346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wo columns with image)">
    <p:spTree>
      <p:nvGrpSpPr>
        <p:cNvPr id="1" name=""/>
        <p:cNvGrpSpPr/>
        <p:nvPr/>
      </p:nvGrpSpPr>
      <p:grpSpPr>
        <a:xfrm>
          <a:off x="0" y="0"/>
          <a:ext cx="0" cy="0"/>
          <a:chOff x="0" y="0"/>
          <a:chExt cx="0" cy="0"/>
        </a:xfrm>
      </p:grpSpPr>
      <p:sp>
        <p:nvSpPr>
          <p:cNvPr id="3" name="Content Placeholder 2"/>
          <p:cNvSpPr>
            <a:spLocks noGrp="1"/>
          </p:cNvSpPr>
          <p:nvPr>
            <p:ph idx="11"/>
          </p:nvPr>
        </p:nvSpPr>
        <p:spPr>
          <a:xfrm>
            <a:off x="609601" y="2346582"/>
            <a:ext cx="5267836" cy="3484580"/>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609600" y="1487909"/>
            <a:ext cx="10972800" cy="507556"/>
          </a:xfrm>
        </p:spPr>
        <p:txBody>
          <a:bodyPr/>
          <a:lstStyle>
            <a:lvl1pPr>
              <a:defRPr sz="3200"/>
            </a:lvl1pPr>
          </a:lstStyle>
          <a:p>
            <a:r>
              <a:rPr lang="en-GB" dirty="0"/>
              <a:t>Click to edit Master title style</a:t>
            </a:r>
            <a:endParaRPr lang="en-US" dirty="0"/>
          </a:p>
        </p:txBody>
      </p:sp>
      <p:sp>
        <p:nvSpPr>
          <p:cNvPr id="9" name="Picture Placeholder 8"/>
          <p:cNvSpPr>
            <a:spLocks noGrp="1"/>
          </p:cNvSpPr>
          <p:nvPr>
            <p:ph type="pic" sz="quarter" idx="13"/>
          </p:nvPr>
        </p:nvSpPr>
        <p:spPr>
          <a:xfrm>
            <a:off x="6314019" y="2346583"/>
            <a:ext cx="5268383" cy="2635477"/>
          </a:xfrm>
        </p:spPr>
        <p:txBody>
          <a:bodyPr/>
          <a:lstStyle>
            <a:lvl1pPr>
              <a:buClr>
                <a:srgbClr val="0085CA"/>
              </a:buClr>
              <a:defRPr/>
            </a:lvl1pPr>
          </a:lstStyle>
          <a:p>
            <a:endParaRPr lang="en-US" dirty="0"/>
          </a:p>
        </p:txBody>
      </p:sp>
      <p:sp>
        <p:nvSpPr>
          <p:cNvPr id="13" name="Text Placeholder 12"/>
          <p:cNvSpPr>
            <a:spLocks noGrp="1"/>
          </p:cNvSpPr>
          <p:nvPr>
            <p:ph type="body" sz="quarter" idx="14" hasCustomPrompt="1"/>
          </p:nvPr>
        </p:nvSpPr>
        <p:spPr>
          <a:xfrm>
            <a:off x="6314019" y="5256947"/>
            <a:ext cx="5268383" cy="570541"/>
          </a:xfrm>
        </p:spPr>
        <p:txBody>
          <a:bodyPr/>
          <a:lstStyle>
            <a:lvl1pPr marL="0" indent="0">
              <a:buNone/>
              <a:defRPr sz="1333">
                <a:solidFill>
                  <a:srgbClr val="9D9D9D"/>
                </a:solidFill>
              </a:defRPr>
            </a:lvl1pPr>
            <a:lvl2pPr marL="609585" indent="0">
              <a:buNone/>
              <a:defRPr/>
            </a:lvl2pPr>
            <a:lvl3pPr marL="1219170" indent="0">
              <a:buNone/>
              <a:defRPr/>
            </a:lvl3pPr>
            <a:lvl4pPr marL="1828754" indent="0">
              <a:buNone/>
              <a:defRPr/>
            </a:lvl4pPr>
            <a:lvl5pPr marL="2438339" indent="0">
              <a:buNone/>
              <a:defRPr/>
            </a:lvl5pPr>
          </a:lstStyle>
          <a:p>
            <a:pPr lvl="0"/>
            <a:r>
              <a:rPr lang="en-GB" dirty="0"/>
              <a:t>Click to add caption</a:t>
            </a:r>
            <a:endParaRPr lang="en-US" dirty="0"/>
          </a:p>
        </p:txBody>
      </p:sp>
      <p:sp>
        <p:nvSpPr>
          <p:cNvPr id="8" name="Text Placeholder 7"/>
          <p:cNvSpPr>
            <a:spLocks noGrp="1"/>
          </p:cNvSpPr>
          <p:nvPr>
            <p:ph type="body" sz="quarter" idx="10" hasCustomPrompt="1"/>
          </p:nvPr>
        </p:nvSpPr>
        <p:spPr>
          <a:xfrm>
            <a:off x="8738568" y="662859"/>
            <a:ext cx="2843833" cy="312291"/>
          </a:xfrm>
        </p:spPr>
        <p:txBody>
          <a:bodyPr/>
          <a:lstStyle>
            <a:lvl1pPr marL="0" indent="0" algn="r">
              <a:buNone/>
              <a:defRPr sz="1333" b="1">
                <a:solidFill>
                  <a:srgbClr val="003E74"/>
                </a:solidFill>
              </a:defRPr>
            </a:lvl1pPr>
            <a:lvl2pPr marL="609585" indent="0">
              <a:buNone/>
              <a:defRPr sz="1600">
                <a:solidFill>
                  <a:srgbClr val="003E74"/>
                </a:solidFill>
              </a:defRPr>
            </a:lvl2pPr>
            <a:lvl3pPr marL="1219170" indent="0">
              <a:buNone/>
              <a:defRPr sz="1600">
                <a:solidFill>
                  <a:srgbClr val="003E74"/>
                </a:solidFill>
              </a:defRPr>
            </a:lvl3pPr>
            <a:lvl4pPr marL="1828754" indent="0">
              <a:buNone/>
              <a:defRPr sz="1600">
                <a:solidFill>
                  <a:srgbClr val="003E74"/>
                </a:solidFill>
              </a:defRPr>
            </a:lvl4pPr>
            <a:lvl5pPr marL="2438339" indent="0">
              <a:buNone/>
              <a:defRPr sz="16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9653256" y="984350"/>
            <a:ext cx="1929145" cy="257175"/>
          </a:xfrm>
        </p:spPr>
        <p:txBody>
          <a:bodyPr/>
          <a:lstStyle>
            <a:lvl1pPr marL="0" indent="0" algn="r">
              <a:buNone/>
              <a:defRPr sz="1333">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2603340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image/media and caption">
    <p:spTree>
      <p:nvGrpSpPr>
        <p:cNvPr id="1" name=""/>
        <p:cNvGrpSpPr/>
        <p:nvPr/>
      </p:nvGrpSpPr>
      <p:grpSpPr>
        <a:xfrm>
          <a:off x="0" y="0"/>
          <a:ext cx="0" cy="0"/>
          <a:chOff x="0" y="0"/>
          <a:chExt cx="0" cy="0"/>
        </a:xfrm>
      </p:grpSpPr>
      <p:sp>
        <p:nvSpPr>
          <p:cNvPr id="7" name="Picture Placeholder 8"/>
          <p:cNvSpPr>
            <a:spLocks noGrp="1"/>
          </p:cNvSpPr>
          <p:nvPr>
            <p:ph type="pic" sz="quarter" idx="13"/>
          </p:nvPr>
        </p:nvSpPr>
        <p:spPr>
          <a:xfrm>
            <a:off x="609601" y="1487908"/>
            <a:ext cx="10972801" cy="3518693"/>
          </a:xfrm>
        </p:spPr>
        <p:txBody>
          <a:bodyPr/>
          <a:lstStyle>
            <a:lvl1pPr>
              <a:buClr>
                <a:srgbClr val="0085CA"/>
              </a:buClr>
              <a:defRPr/>
            </a:lvl1pPr>
          </a:lstStyle>
          <a:p>
            <a:endParaRPr lang="en-US" dirty="0"/>
          </a:p>
        </p:txBody>
      </p:sp>
      <p:sp>
        <p:nvSpPr>
          <p:cNvPr id="9" name="Text Placeholder 7"/>
          <p:cNvSpPr>
            <a:spLocks noGrp="1"/>
          </p:cNvSpPr>
          <p:nvPr>
            <p:ph type="body" sz="quarter" idx="10" hasCustomPrompt="1"/>
          </p:nvPr>
        </p:nvSpPr>
        <p:spPr>
          <a:xfrm>
            <a:off x="8738568" y="662859"/>
            <a:ext cx="2843833" cy="312291"/>
          </a:xfrm>
        </p:spPr>
        <p:txBody>
          <a:bodyPr/>
          <a:lstStyle>
            <a:lvl1pPr marL="0" indent="0" algn="r">
              <a:buNone/>
              <a:defRPr sz="1333" b="1">
                <a:solidFill>
                  <a:srgbClr val="003E74"/>
                </a:solidFill>
              </a:defRPr>
            </a:lvl1pPr>
            <a:lvl2pPr marL="609585" indent="0">
              <a:buNone/>
              <a:defRPr sz="1600">
                <a:solidFill>
                  <a:srgbClr val="003E74"/>
                </a:solidFill>
              </a:defRPr>
            </a:lvl2pPr>
            <a:lvl3pPr marL="1219170" indent="0">
              <a:buNone/>
              <a:defRPr sz="1600">
                <a:solidFill>
                  <a:srgbClr val="003E74"/>
                </a:solidFill>
              </a:defRPr>
            </a:lvl3pPr>
            <a:lvl4pPr marL="1828754" indent="0">
              <a:buNone/>
              <a:defRPr sz="1600">
                <a:solidFill>
                  <a:srgbClr val="003E74"/>
                </a:solidFill>
              </a:defRPr>
            </a:lvl4pPr>
            <a:lvl5pPr marL="2438339" indent="0">
              <a:buNone/>
              <a:defRPr sz="16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9653256" y="984350"/>
            <a:ext cx="1929145" cy="257175"/>
          </a:xfrm>
        </p:spPr>
        <p:txBody>
          <a:bodyPr/>
          <a:lstStyle>
            <a:lvl1pPr marL="0" indent="0" algn="r">
              <a:buNone/>
              <a:defRPr sz="1333">
                <a:solidFill>
                  <a:srgbClr val="003E74"/>
                </a:solidFill>
              </a:defRPr>
            </a:lvl1pPr>
          </a:lstStyle>
          <a:p>
            <a:pPr lvl="0"/>
            <a:r>
              <a:rPr lang="en-US" dirty="0"/>
              <a:t>Click to add the date</a:t>
            </a:r>
          </a:p>
        </p:txBody>
      </p:sp>
      <p:sp>
        <p:nvSpPr>
          <p:cNvPr id="12" name="Text Placeholder 12"/>
          <p:cNvSpPr>
            <a:spLocks noGrp="1"/>
          </p:cNvSpPr>
          <p:nvPr>
            <p:ph type="body" sz="quarter" idx="14" hasCustomPrompt="1"/>
          </p:nvPr>
        </p:nvSpPr>
        <p:spPr>
          <a:xfrm>
            <a:off x="609601" y="5260620"/>
            <a:ext cx="5268383" cy="570541"/>
          </a:xfrm>
        </p:spPr>
        <p:txBody>
          <a:bodyPr/>
          <a:lstStyle>
            <a:lvl1pPr marL="0" indent="0">
              <a:buNone/>
              <a:defRPr sz="1333">
                <a:solidFill>
                  <a:srgbClr val="9D9D9D"/>
                </a:solidFill>
              </a:defRPr>
            </a:lvl1pPr>
            <a:lvl2pPr marL="609585" indent="0">
              <a:buNone/>
              <a:defRPr/>
            </a:lvl2pPr>
            <a:lvl3pPr marL="1219170" indent="0">
              <a:buNone/>
              <a:defRPr/>
            </a:lvl3pPr>
            <a:lvl4pPr marL="1828754" indent="0">
              <a:buNone/>
              <a:defRPr/>
            </a:lvl4pPr>
            <a:lvl5pPr marL="2438339" indent="0">
              <a:buNone/>
              <a:defRPr/>
            </a:lvl5pPr>
          </a:lstStyle>
          <a:p>
            <a:pPr lvl="0"/>
            <a:r>
              <a:rPr lang="en-GB" dirty="0"/>
              <a:t>Click to add caption</a:t>
            </a:r>
            <a:endParaRPr lang="en-US" dirty="0"/>
          </a:p>
        </p:txBody>
      </p:sp>
    </p:spTree>
    <p:extLst>
      <p:ext uri="{BB962C8B-B14F-4D97-AF65-F5344CB8AC3E}">
        <p14:creationId xmlns:p14="http://schemas.microsoft.com/office/powerpoint/2010/main" val="756387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ple images/media and caption">
    <p:spTree>
      <p:nvGrpSpPr>
        <p:cNvPr id="1" name=""/>
        <p:cNvGrpSpPr/>
        <p:nvPr/>
      </p:nvGrpSpPr>
      <p:grpSpPr>
        <a:xfrm>
          <a:off x="0" y="0"/>
          <a:ext cx="0" cy="0"/>
          <a:chOff x="0" y="0"/>
          <a:chExt cx="0" cy="0"/>
        </a:xfrm>
      </p:grpSpPr>
      <p:sp>
        <p:nvSpPr>
          <p:cNvPr id="5" name="Picture Placeholder 8"/>
          <p:cNvSpPr>
            <a:spLocks noGrp="1"/>
          </p:cNvSpPr>
          <p:nvPr>
            <p:ph type="pic" sz="quarter" idx="13"/>
          </p:nvPr>
        </p:nvSpPr>
        <p:spPr>
          <a:xfrm>
            <a:off x="609601" y="1487908"/>
            <a:ext cx="5268383" cy="3481880"/>
          </a:xfrm>
        </p:spPr>
        <p:txBody>
          <a:bodyPr/>
          <a:lstStyle>
            <a:lvl1pPr>
              <a:buClr>
                <a:srgbClr val="0085CA"/>
              </a:buClr>
              <a:defRPr/>
            </a:lvl1pPr>
          </a:lstStyle>
          <a:p>
            <a:endParaRPr lang="en-US" dirty="0"/>
          </a:p>
        </p:txBody>
      </p:sp>
      <p:sp>
        <p:nvSpPr>
          <p:cNvPr id="6" name="Text Placeholder 12"/>
          <p:cNvSpPr>
            <a:spLocks noGrp="1"/>
          </p:cNvSpPr>
          <p:nvPr>
            <p:ph type="body" sz="quarter" idx="14" hasCustomPrompt="1"/>
          </p:nvPr>
        </p:nvSpPr>
        <p:spPr>
          <a:xfrm>
            <a:off x="609601" y="5260620"/>
            <a:ext cx="5268383" cy="570541"/>
          </a:xfrm>
        </p:spPr>
        <p:txBody>
          <a:bodyPr/>
          <a:lstStyle>
            <a:lvl1pPr marL="0" indent="0">
              <a:buNone/>
              <a:defRPr sz="1333">
                <a:solidFill>
                  <a:srgbClr val="9D9D9D"/>
                </a:solidFill>
              </a:defRPr>
            </a:lvl1pPr>
            <a:lvl2pPr marL="609585" indent="0">
              <a:buNone/>
              <a:defRPr/>
            </a:lvl2pPr>
            <a:lvl3pPr marL="1219170" indent="0">
              <a:buNone/>
              <a:defRPr/>
            </a:lvl3pPr>
            <a:lvl4pPr marL="1828754" indent="0">
              <a:buNone/>
              <a:defRPr/>
            </a:lvl4pPr>
            <a:lvl5pPr marL="2438339" indent="0">
              <a:buNone/>
              <a:defRPr/>
            </a:lvl5pPr>
          </a:lstStyle>
          <a:p>
            <a:pPr lvl="0"/>
            <a:r>
              <a:rPr lang="en-GB" dirty="0"/>
              <a:t>Click to add caption</a:t>
            </a:r>
            <a:endParaRPr lang="en-US" dirty="0"/>
          </a:p>
        </p:txBody>
      </p:sp>
      <p:sp>
        <p:nvSpPr>
          <p:cNvPr id="7" name="Picture Placeholder 8"/>
          <p:cNvSpPr>
            <a:spLocks noGrp="1"/>
          </p:cNvSpPr>
          <p:nvPr>
            <p:ph type="pic" sz="quarter" idx="15"/>
          </p:nvPr>
        </p:nvSpPr>
        <p:spPr>
          <a:xfrm>
            <a:off x="6314019" y="1487910"/>
            <a:ext cx="5268383" cy="1972535"/>
          </a:xfrm>
        </p:spPr>
        <p:txBody>
          <a:bodyPr/>
          <a:lstStyle>
            <a:lvl1pPr>
              <a:buClr>
                <a:srgbClr val="0085CA"/>
              </a:buClr>
              <a:defRPr/>
            </a:lvl1pPr>
          </a:lstStyle>
          <a:p>
            <a:endParaRPr lang="en-US" dirty="0"/>
          </a:p>
        </p:txBody>
      </p:sp>
      <p:sp>
        <p:nvSpPr>
          <p:cNvPr id="9" name="Picture Placeholder 8"/>
          <p:cNvSpPr>
            <a:spLocks noGrp="1"/>
          </p:cNvSpPr>
          <p:nvPr>
            <p:ph type="pic" sz="quarter" idx="16"/>
          </p:nvPr>
        </p:nvSpPr>
        <p:spPr>
          <a:xfrm>
            <a:off x="6314019" y="3754952"/>
            <a:ext cx="5268383" cy="2076211"/>
          </a:xfrm>
        </p:spPr>
        <p:txBody>
          <a:bodyPr/>
          <a:lstStyle>
            <a:lvl1pPr>
              <a:buClr>
                <a:srgbClr val="0085CA"/>
              </a:buClr>
              <a:defRPr/>
            </a:lvl1pPr>
          </a:lstStyle>
          <a:p>
            <a:endParaRPr lang="en-US" dirty="0"/>
          </a:p>
        </p:txBody>
      </p:sp>
      <p:sp>
        <p:nvSpPr>
          <p:cNvPr id="8" name="Text Placeholder 7"/>
          <p:cNvSpPr>
            <a:spLocks noGrp="1"/>
          </p:cNvSpPr>
          <p:nvPr>
            <p:ph type="body" sz="quarter" idx="10" hasCustomPrompt="1"/>
          </p:nvPr>
        </p:nvSpPr>
        <p:spPr>
          <a:xfrm>
            <a:off x="8738568" y="662859"/>
            <a:ext cx="2843833" cy="312291"/>
          </a:xfrm>
        </p:spPr>
        <p:txBody>
          <a:bodyPr/>
          <a:lstStyle>
            <a:lvl1pPr marL="0" indent="0" algn="r">
              <a:buNone/>
              <a:defRPr sz="1333" b="1">
                <a:solidFill>
                  <a:srgbClr val="003E74"/>
                </a:solidFill>
              </a:defRPr>
            </a:lvl1pPr>
            <a:lvl2pPr marL="609585" indent="0">
              <a:buNone/>
              <a:defRPr sz="1600">
                <a:solidFill>
                  <a:srgbClr val="003E74"/>
                </a:solidFill>
              </a:defRPr>
            </a:lvl2pPr>
            <a:lvl3pPr marL="1219170" indent="0">
              <a:buNone/>
              <a:defRPr sz="1600">
                <a:solidFill>
                  <a:srgbClr val="003E74"/>
                </a:solidFill>
              </a:defRPr>
            </a:lvl3pPr>
            <a:lvl4pPr marL="1828754" indent="0">
              <a:buNone/>
              <a:defRPr sz="1600">
                <a:solidFill>
                  <a:srgbClr val="003E74"/>
                </a:solidFill>
              </a:defRPr>
            </a:lvl4pPr>
            <a:lvl5pPr marL="2438339" indent="0">
              <a:buNone/>
              <a:defRPr sz="16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9653256" y="984350"/>
            <a:ext cx="1929145" cy="257175"/>
          </a:xfrm>
        </p:spPr>
        <p:txBody>
          <a:bodyPr/>
          <a:lstStyle>
            <a:lvl1pPr marL="0" indent="0" algn="r">
              <a:buNone/>
              <a:defRPr sz="1333">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2766325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8738568" y="662859"/>
            <a:ext cx="2843833" cy="312291"/>
          </a:xfrm>
        </p:spPr>
        <p:txBody>
          <a:bodyPr/>
          <a:lstStyle>
            <a:lvl1pPr marL="0" indent="0" algn="r">
              <a:buNone/>
              <a:defRPr sz="1333" b="1">
                <a:solidFill>
                  <a:srgbClr val="003E74"/>
                </a:solidFill>
              </a:defRPr>
            </a:lvl1pPr>
            <a:lvl2pPr marL="609585" indent="0">
              <a:buNone/>
              <a:defRPr sz="1600">
                <a:solidFill>
                  <a:srgbClr val="003E74"/>
                </a:solidFill>
              </a:defRPr>
            </a:lvl2pPr>
            <a:lvl3pPr marL="1219170" indent="0">
              <a:buNone/>
              <a:defRPr sz="1600">
                <a:solidFill>
                  <a:srgbClr val="003E74"/>
                </a:solidFill>
              </a:defRPr>
            </a:lvl3pPr>
            <a:lvl4pPr marL="1828754" indent="0">
              <a:buNone/>
              <a:defRPr sz="1600">
                <a:solidFill>
                  <a:srgbClr val="003E74"/>
                </a:solidFill>
              </a:defRPr>
            </a:lvl4pPr>
            <a:lvl5pPr marL="2438339" indent="0">
              <a:buNone/>
              <a:defRPr sz="1600">
                <a:solidFill>
                  <a:srgbClr val="003E74"/>
                </a:solidFill>
              </a:defRPr>
            </a:lvl5pPr>
          </a:lstStyle>
          <a:p>
            <a:pPr lvl="0"/>
            <a:r>
              <a:rPr lang="en-GB" dirty="0"/>
              <a:t>Click to edit presentation title</a:t>
            </a:r>
            <a:endParaRPr lang="en-US" dirty="0"/>
          </a:p>
        </p:txBody>
      </p:sp>
      <p:sp>
        <p:nvSpPr>
          <p:cNvPr id="7" name="Text Placeholder 3"/>
          <p:cNvSpPr>
            <a:spLocks noGrp="1"/>
          </p:cNvSpPr>
          <p:nvPr>
            <p:ph type="body" sz="quarter" idx="12" hasCustomPrompt="1"/>
          </p:nvPr>
        </p:nvSpPr>
        <p:spPr>
          <a:xfrm>
            <a:off x="9653256" y="984350"/>
            <a:ext cx="1929145" cy="257175"/>
          </a:xfrm>
        </p:spPr>
        <p:txBody>
          <a:bodyPr/>
          <a:lstStyle>
            <a:lvl1pPr marL="0" indent="0" algn="r">
              <a:buNone/>
              <a:defRPr sz="1333">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3661261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ollege_Powerpoint_Background_16-9.png"/>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 y="0"/>
            <a:ext cx="12181172" cy="6858000"/>
          </a:xfrm>
          <a:prstGeom prst="rect">
            <a:avLst/>
          </a:prstGeom>
        </p:spPr>
      </p:pic>
      <p:sp>
        <p:nvSpPr>
          <p:cNvPr id="3" name="Text Placeholder 2"/>
          <p:cNvSpPr>
            <a:spLocks noGrp="1"/>
          </p:cNvSpPr>
          <p:nvPr>
            <p:ph type="body" idx="1"/>
          </p:nvPr>
        </p:nvSpPr>
        <p:spPr>
          <a:xfrm>
            <a:off x="609600" y="2346582"/>
            <a:ext cx="10972800" cy="3484580"/>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 name="Title Placeholder 1"/>
          <p:cNvSpPr>
            <a:spLocks noGrp="1"/>
          </p:cNvSpPr>
          <p:nvPr>
            <p:ph type="title"/>
          </p:nvPr>
        </p:nvSpPr>
        <p:spPr>
          <a:xfrm>
            <a:off x="609600" y="1487909"/>
            <a:ext cx="10972800" cy="507556"/>
          </a:xfrm>
          <a:prstGeom prst="rect">
            <a:avLst/>
          </a:prstGeom>
        </p:spPr>
        <p:txBody>
          <a:bodyPr vert="horz" lIns="0" tIns="45720" rIns="0" bIns="0" rtlCol="0" anchor="ctr">
            <a:noAutofit/>
          </a:bodyPr>
          <a:lstStyle/>
          <a:p>
            <a:r>
              <a:rPr lang="en-GB" dirty="0"/>
              <a:t>Click to edit Master title style</a:t>
            </a:r>
            <a:endParaRPr lang="en-US" dirty="0"/>
          </a:p>
        </p:txBody>
      </p:sp>
    </p:spTree>
    <p:extLst>
      <p:ext uri="{BB962C8B-B14F-4D97-AF65-F5344CB8AC3E}">
        <p14:creationId xmlns:p14="http://schemas.microsoft.com/office/powerpoint/2010/main" val="391682106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Lst>
  <p:hf hdr="0"/>
  <p:txStyles>
    <p:titleStyle>
      <a:lvl1pPr algn="l" defTabSz="609585" rtl="0" eaLnBrk="1" latinLnBrk="0" hangingPunct="1">
        <a:spcBef>
          <a:spcPct val="0"/>
        </a:spcBef>
        <a:buNone/>
        <a:defRPr sz="3200" b="1" kern="1200">
          <a:solidFill>
            <a:srgbClr val="0085CA"/>
          </a:solidFill>
          <a:latin typeface="Arial"/>
          <a:ea typeface="+mj-ea"/>
          <a:cs typeface="Arial"/>
        </a:defRPr>
      </a:lvl1pPr>
    </p:titleStyle>
    <p:bodyStyle>
      <a:lvl1pPr marL="457189" indent="-457189" algn="l" defTabSz="609585" rtl="0" eaLnBrk="1" latinLnBrk="0" hangingPunct="1">
        <a:spcBef>
          <a:spcPct val="20000"/>
        </a:spcBef>
        <a:buClr>
          <a:srgbClr val="0085CA"/>
        </a:buClr>
        <a:buFont typeface="Arial"/>
        <a:buChar char="•"/>
        <a:defRPr sz="2400" kern="1200">
          <a:solidFill>
            <a:schemeClr val="tx1"/>
          </a:solidFill>
          <a:latin typeface="Arial"/>
          <a:ea typeface="+mn-ea"/>
          <a:cs typeface="Arial"/>
        </a:defRPr>
      </a:lvl1pPr>
      <a:lvl2pPr marL="990575" indent="-380990" algn="l" defTabSz="609585" rtl="0" eaLnBrk="1" latinLnBrk="0" hangingPunct="1">
        <a:spcBef>
          <a:spcPct val="20000"/>
        </a:spcBef>
        <a:buClr>
          <a:srgbClr val="0085CA"/>
        </a:buClr>
        <a:buFont typeface="Arial"/>
        <a:buChar char="–"/>
        <a:defRPr sz="2400" kern="1200">
          <a:solidFill>
            <a:schemeClr val="tx1"/>
          </a:solidFill>
          <a:latin typeface="Arial"/>
          <a:ea typeface="+mn-ea"/>
          <a:cs typeface="Arial"/>
        </a:defRPr>
      </a:lvl2pPr>
      <a:lvl3pPr marL="1523962" indent="-304792" algn="l" defTabSz="609585" rtl="0" eaLnBrk="1" latinLnBrk="0" hangingPunct="1">
        <a:spcBef>
          <a:spcPct val="20000"/>
        </a:spcBef>
        <a:buClr>
          <a:srgbClr val="0085CA"/>
        </a:buClr>
        <a:buFont typeface="Arial"/>
        <a:buChar char="•"/>
        <a:defRPr sz="1600" kern="1200">
          <a:solidFill>
            <a:schemeClr val="tx1"/>
          </a:solidFill>
          <a:latin typeface="Arial"/>
          <a:ea typeface="+mn-ea"/>
          <a:cs typeface="Arial"/>
        </a:defRPr>
      </a:lvl3pPr>
      <a:lvl4pPr marL="2133547" indent="-304792" algn="l" defTabSz="609585" rtl="0" eaLnBrk="1" latinLnBrk="0" hangingPunct="1">
        <a:spcBef>
          <a:spcPct val="20000"/>
        </a:spcBef>
        <a:buClr>
          <a:srgbClr val="0085CA"/>
        </a:buClr>
        <a:buFont typeface="Arial"/>
        <a:buChar char="–"/>
        <a:defRPr sz="1600" kern="1200">
          <a:solidFill>
            <a:schemeClr val="tx1"/>
          </a:solidFill>
          <a:latin typeface="Arial"/>
          <a:ea typeface="+mn-ea"/>
          <a:cs typeface="Arial"/>
        </a:defRPr>
      </a:lvl4pPr>
      <a:lvl5pPr marL="2743131" indent="-304792" algn="l" defTabSz="609585" rtl="0" eaLnBrk="1" latinLnBrk="0" hangingPunct="1">
        <a:spcBef>
          <a:spcPct val="20000"/>
        </a:spcBef>
        <a:buClr>
          <a:srgbClr val="0085CA"/>
        </a:buClr>
        <a:buFont typeface="Arial"/>
        <a:buChar char="»"/>
        <a:defRPr sz="1600" kern="1200">
          <a:solidFill>
            <a:schemeClr val="tx1"/>
          </a:solidFill>
          <a:latin typeface="Arial"/>
          <a:ea typeface="+mn-ea"/>
          <a:cs typeface="Arial"/>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GB" dirty="0" smtClean="0"/>
              <a:t>8</a:t>
            </a:r>
            <a:r>
              <a:rPr lang="en-GB" baseline="30000" dirty="0" smtClean="0"/>
              <a:t>th</a:t>
            </a:r>
            <a:r>
              <a:rPr lang="en-GB" dirty="0" smtClean="0"/>
              <a:t> November 2018</a:t>
            </a:r>
            <a:endParaRPr lang="en-GB" dirty="0"/>
          </a:p>
        </p:txBody>
      </p:sp>
      <p:sp>
        <p:nvSpPr>
          <p:cNvPr id="3" name="Title 2"/>
          <p:cNvSpPr>
            <a:spLocks noGrp="1"/>
          </p:cNvSpPr>
          <p:nvPr>
            <p:ph type="title"/>
          </p:nvPr>
        </p:nvSpPr>
        <p:spPr/>
        <p:txBody>
          <a:bodyPr/>
          <a:lstStyle/>
          <a:p>
            <a:r>
              <a:rPr lang="en-GB" dirty="0" smtClean="0"/>
              <a:t>Examination Timetabling User Group (ETUG)</a:t>
            </a:r>
            <a:endParaRPr lang="en-GB" dirty="0"/>
          </a:p>
        </p:txBody>
      </p:sp>
      <p:sp>
        <p:nvSpPr>
          <p:cNvPr id="4" name="Text Placeholder 3"/>
          <p:cNvSpPr>
            <a:spLocks noGrp="1"/>
          </p:cNvSpPr>
          <p:nvPr>
            <p:ph type="body" sz="quarter" idx="11"/>
          </p:nvPr>
        </p:nvSpPr>
        <p:spPr/>
        <p:txBody>
          <a:bodyPr/>
          <a:lstStyle/>
          <a:p>
            <a:endParaRPr lang="en-GB"/>
          </a:p>
        </p:txBody>
      </p:sp>
      <p:sp>
        <p:nvSpPr>
          <p:cNvPr id="5" name="Text Placeholder 4"/>
          <p:cNvSpPr>
            <a:spLocks noGrp="1"/>
          </p:cNvSpPr>
          <p:nvPr>
            <p:ph type="body" sz="quarter" idx="10"/>
          </p:nvPr>
        </p:nvSpPr>
        <p:spPr/>
        <p:txBody>
          <a:bodyPr/>
          <a:lstStyle/>
          <a:p>
            <a:endParaRPr lang="en-GB"/>
          </a:p>
        </p:txBody>
      </p:sp>
      <p:sp>
        <p:nvSpPr>
          <p:cNvPr id="6" name="Text Placeholder 5"/>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1131530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Summer 2019 - Discussion</a:t>
            </a:r>
            <a:endParaRPr lang="en-GB" dirty="0"/>
          </a:p>
        </p:txBody>
      </p:sp>
      <p:sp>
        <p:nvSpPr>
          <p:cNvPr id="3" name="Content Placeholder 2"/>
          <p:cNvSpPr>
            <a:spLocks noGrp="1"/>
          </p:cNvSpPr>
          <p:nvPr>
            <p:ph idx="1"/>
          </p:nvPr>
        </p:nvSpPr>
        <p:spPr/>
        <p:txBody>
          <a:bodyPr/>
          <a:lstStyle/>
          <a:p>
            <a:r>
              <a:rPr lang="en-GB" sz="1800" dirty="0" smtClean="0"/>
              <a:t>Planning assumption is that QTR will be available</a:t>
            </a:r>
          </a:p>
          <a:p>
            <a:endParaRPr lang="en-GB" sz="1800" dirty="0"/>
          </a:p>
          <a:p>
            <a:r>
              <a:rPr lang="en-GB" sz="1800" dirty="0" smtClean="0"/>
              <a:t>Last ETUG we agreed: “</a:t>
            </a:r>
            <a:r>
              <a:rPr lang="en-GB" sz="1800" i="1" dirty="0" smtClean="0"/>
              <a:t>(the) 2018 </a:t>
            </a:r>
            <a:r>
              <a:rPr lang="en-GB" sz="1800" i="1" dirty="0"/>
              <a:t>summer exam timetable should be the starting point for the 2019 summer exams. Thus, 2018 summer exams should be rolled over. The process of attempting to flatten out the demand of the largest exams can then begin</a:t>
            </a:r>
            <a:r>
              <a:rPr lang="en-GB" sz="1800" dirty="0"/>
              <a:t>.</a:t>
            </a:r>
            <a:r>
              <a:rPr lang="en-GB" sz="1800" dirty="0" smtClean="0"/>
              <a:t>”</a:t>
            </a:r>
          </a:p>
          <a:p>
            <a:endParaRPr lang="en-GB" sz="1800" dirty="0"/>
          </a:p>
          <a:p>
            <a:r>
              <a:rPr lang="en-GB" sz="1800" dirty="0" smtClean="0"/>
              <a:t>Discussion: </a:t>
            </a:r>
          </a:p>
          <a:p>
            <a:pPr lvl="1"/>
            <a:r>
              <a:rPr lang="en-GB" sz="1800" dirty="0" smtClean="0"/>
              <a:t>How reliable is the data in the rollover</a:t>
            </a:r>
          </a:p>
          <a:p>
            <a:pPr lvl="1"/>
            <a:r>
              <a:rPr lang="en-GB" sz="1800" dirty="0" smtClean="0"/>
              <a:t>Amendments: what additional exams? What not running?</a:t>
            </a:r>
          </a:p>
          <a:p>
            <a:pPr lvl="1"/>
            <a:r>
              <a:rPr lang="en-GB" sz="1800" dirty="0" smtClean="0"/>
              <a:t>Approach to allocating GH and QTR for Summer ’18 including re-rooming</a:t>
            </a:r>
            <a:endParaRPr lang="en-GB" sz="1800" dirty="0"/>
          </a:p>
          <a:p>
            <a:endParaRPr lang="en-GB" sz="1800"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1279165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CTSO – Potential exam support</a:t>
            </a:r>
            <a:endParaRPr lang="en-GB" dirty="0"/>
          </a:p>
        </p:txBody>
      </p:sp>
      <p:sp>
        <p:nvSpPr>
          <p:cNvPr id="3" name="Content Placeholder 2"/>
          <p:cNvSpPr>
            <a:spLocks noGrp="1"/>
          </p:cNvSpPr>
          <p:nvPr>
            <p:ph idx="1"/>
          </p:nvPr>
        </p:nvSpPr>
        <p:spPr/>
        <p:txBody>
          <a:bodyPr/>
          <a:lstStyle/>
          <a:p>
            <a:r>
              <a:rPr lang="en-GB" dirty="0" smtClean="0"/>
              <a:t>Any other exam issues requiring support?</a:t>
            </a:r>
          </a:p>
          <a:p>
            <a:endParaRPr lang="en-GB" dirty="0" smtClean="0"/>
          </a:p>
          <a:p>
            <a:pPr marL="0" indent="0">
              <a:buNone/>
            </a:pPr>
            <a:r>
              <a:rPr lang="en-GB" dirty="0" smtClean="0"/>
              <a:t>	- Invigilation?</a:t>
            </a:r>
          </a:p>
          <a:p>
            <a:pPr marL="0" indent="0">
              <a:buNone/>
            </a:pPr>
            <a:r>
              <a:rPr lang="en-GB" dirty="0" smtClean="0"/>
              <a:t>	- Establishing general exam conduct </a:t>
            </a:r>
            <a:r>
              <a:rPr lang="en-GB" dirty="0"/>
              <a:t>standards?</a:t>
            </a:r>
          </a:p>
          <a:p>
            <a:pPr marL="0" indent="0">
              <a:buNone/>
            </a:pPr>
            <a:r>
              <a:rPr lang="en-GB" dirty="0" smtClean="0"/>
              <a:t> 	- Exam </a:t>
            </a:r>
            <a:r>
              <a:rPr lang="en-GB" dirty="0"/>
              <a:t>paper standards and/or guidance?</a:t>
            </a:r>
          </a:p>
          <a:p>
            <a:pPr marL="0" indent="0">
              <a:buNone/>
            </a:pPr>
            <a:endParaRPr lang="en-GB" dirty="0" smtClean="0"/>
          </a:p>
          <a:p>
            <a:pPr marL="0" indent="0">
              <a:buNone/>
            </a:pPr>
            <a:r>
              <a:rPr lang="en-GB" dirty="0" smtClean="0"/>
              <a:t>	- Alternative Exam Arrangements (AEA)?</a:t>
            </a:r>
          </a:p>
          <a:p>
            <a:pPr marL="0" indent="0">
              <a:buNone/>
            </a:pPr>
            <a:r>
              <a:rPr lang="en-GB" dirty="0"/>
              <a:t>	</a:t>
            </a:r>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163345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2019/20 Exam cycle - Discussion</a:t>
            </a:r>
            <a:endParaRPr lang="en-GB" dirty="0"/>
          </a:p>
        </p:txBody>
      </p:sp>
      <p:sp>
        <p:nvSpPr>
          <p:cNvPr id="3" name="Content Placeholder 2"/>
          <p:cNvSpPr>
            <a:spLocks noGrp="1"/>
          </p:cNvSpPr>
          <p:nvPr>
            <p:ph idx="1"/>
          </p:nvPr>
        </p:nvSpPr>
        <p:spPr/>
        <p:txBody>
          <a:bodyPr/>
          <a:lstStyle/>
          <a:p>
            <a:r>
              <a:rPr lang="en-GB" dirty="0" smtClean="0"/>
              <a:t>Can we define peak exam periods? Without space constraints?</a:t>
            </a:r>
          </a:p>
          <a:p>
            <a:endParaRPr lang="en-GB" dirty="0" smtClean="0"/>
          </a:p>
          <a:p>
            <a:r>
              <a:rPr lang="en-GB" dirty="0" smtClean="0"/>
              <a:t>Why do exams fall outside of current ‘peak’ exam periods?</a:t>
            </a:r>
          </a:p>
          <a:p>
            <a:r>
              <a:rPr lang="en-GB" dirty="0" smtClean="0"/>
              <a:t>What would it require to schedule these exams within peak exam periods? </a:t>
            </a:r>
          </a:p>
          <a:p>
            <a:pPr marL="0" indent="0">
              <a:buNone/>
            </a:pPr>
            <a:r>
              <a:rPr lang="en-GB" dirty="0"/>
              <a:t>	</a:t>
            </a:r>
            <a:r>
              <a:rPr lang="en-GB" dirty="0" smtClean="0"/>
              <a:t>e.g. sufficient space?</a:t>
            </a:r>
          </a:p>
          <a:p>
            <a:pPr marL="0" indent="0">
              <a:buNone/>
            </a:pPr>
            <a:endParaRPr lang="en-GB" dirty="0" smtClean="0"/>
          </a:p>
          <a:p>
            <a:r>
              <a:rPr lang="en-GB" dirty="0" smtClean="0"/>
              <a:t>Consider shared exam room spaces for peak exam periods (outside of Great Hall and QTR)?</a:t>
            </a:r>
            <a:endParaRPr lang="en-GB" dirty="0"/>
          </a:p>
        </p:txBody>
      </p:sp>
      <p:sp>
        <p:nvSpPr>
          <p:cNvPr id="4" name="Text Placeholder 3"/>
          <p:cNvSpPr>
            <a:spLocks noGrp="1"/>
          </p:cNvSpPr>
          <p:nvPr>
            <p:ph type="body" sz="quarter" idx="10"/>
          </p:nvPr>
        </p:nvSpPr>
        <p:spPr/>
        <p:txBody>
          <a:bodyPr/>
          <a:lstStyle/>
          <a:p>
            <a:endParaRPr lang="en-GB" dirty="0"/>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393565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Appendix 1: Initial thoughts on 2019/20 exam cycle</a:t>
            </a:r>
            <a:endParaRPr lang="en-GB" dirty="0"/>
          </a:p>
        </p:txBody>
      </p:sp>
      <p:sp>
        <p:nvSpPr>
          <p:cNvPr id="3" name="Content Placeholder 2"/>
          <p:cNvSpPr>
            <a:spLocks noGrp="1"/>
          </p:cNvSpPr>
          <p:nvPr>
            <p:ph idx="1"/>
          </p:nvPr>
        </p:nvSpPr>
        <p:spPr/>
        <p:txBody>
          <a:bodyPr/>
          <a:lstStyle/>
          <a:p>
            <a:r>
              <a:rPr lang="en-GB" dirty="0" smtClean="0"/>
              <a:t>80+ cohorts requiring exam space during peak exam periods – submit requirements to CTSO by an agreed date, prior to each peak exam period</a:t>
            </a:r>
          </a:p>
          <a:p>
            <a:endParaRPr lang="en-GB" dirty="0"/>
          </a:p>
          <a:p>
            <a:r>
              <a:rPr lang="en-GB" dirty="0" smtClean="0"/>
              <a:t>Agreed template to submit exam requirements e.g. </a:t>
            </a:r>
          </a:p>
          <a:p>
            <a:endParaRPr lang="en-GB" dirty="0" smtClean="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pic>
        <p:nvPicPr>
          <p:cNvPr id="8" name="Picture 7"/>
          <p:cNvPicPr>
            <a:picLocks noChangeAspect="1"/>
          </p:cNvPicPr>
          <p:nvPr/>
        </p:nvPicPr>
        <p:blipFill>
          <a:blip r:embed="rId2"/>
          <a:stretch>
            <a:fillRect/>
          </a:stretch>
        </p:blipFill>
        <p:spPr>
          <a:xfrm>
            <a:off x="0" y="4453664"/>
            <a:ext cx="12192000" cy="1377498"/>
          </a:xfrm>
          <a:prstGeom prst="rect">
            <a:avLst/>
          </a:prstGeom>
        </p:spPr>
      </p:pic>
    </p:spTree>
    <p:extLst>
      <p:ext uri="{BB962C8B-B14F-4D97-AF65-F5344CB8AC3E}">
        <p14:creationId xmlns:p14="http://schemas.microsoft.com/office/powerpoint/2010/main" val="3666594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82EC61-F537-49CA-8334-C46A71A44520}"/>
              </a:ext>
            </a:extLst>
          </p:cNvPr>
          <p:cNvSpPr>
            <a:spLocks noGrp="1"/>
          </p:cNvSpPr>
          <p:nvPr>
            <p:ph type="title"/>
          </p:nvPr>
        </p:nvSpPr>
        <p:spPr/>
        <p:txBody>
          <a:bodyPr/>
          <a:lstStyle/>
          <a:p>
            <a:r>
              <a:rPr lang="en-GB" dirty="0" smtClean="0"/>
              <a:t>2018/19 exam cycle goals</a:t>
            </a:r>
            <a:endParaRPr lang="en-GB" dirty="0"/>
          </a:p>
        </p:txBody>
      </p:sp>
      <p:sp>
        <p:nvSpPr>
          <p:cNvPr id="3" name="Content Placeholder 2">
            <a:extLst>
              <a:ext uri="{FF2B5EF4-FFF2-40B4-BE49-F238E27FC236}">
                <a16:creationId xmlns="" xmlns:a16="http://schemas.microsoft.com/office/drawing/2014/main" id="{A618EC73-0EDC-4704-A6A9-F02AD3E83E52}"/>
              </a:ext>
            </a:extLst>
          </p:cNvPr>
          <p:cNvSpPr>
            <a:spLocks noGrp="1"/>
          </p:cNvSpPr>
          <p:nvPr>
            <p:ph idx="1"/>
          </p:nvPr>
        </p:nvSpPr>
        <p:spPr>
          <a:xfrm>
            <a:off x="609600" y="2132856"/>
            <a:ext cx="10972800" cy="3698306"/>
          </a:xfrm>
        </p:spPr>
        <p:txBody>
          <a:bodyPr/>
          <a:lstStyle/>
          <a:p>
            <a:pPr marL="455613" lvl="1" indent="-187325">
              <a:buFont typeface="Arial"/>
              <a:buChar char="•"/>
            </a:pPr>
            <a:r>
              <a:rPr lang="en-GB" sz="1400" dirty="0" smtClean="0"/>
              <a:t>All </a:t>
            </a:r>
            <a:r>
              <a:rPr lang="en-GB" sz="1400" dirty="0"/>
              <a:t>examinations will be held in a suitable examination </a:t>
            </a:r>
            <a:r>
              <a:rPr lang="en-GB" sz="1400" dirty="0" smtClean="0"/>
              <a:t>venue</a:t>
            </a:r>
            <a:endParaRPr lang="en-GB" sz="1400" dirty="0"/>
          </a:p>
          <a:p>
            <a:pPr marL="1144575" lvl="2" indent="-342900">
              <a:buFont typeface="+mj-lt"/>
              <a:buAutoNum type="arabicPeriod"/>
            </a:pPr>
            <a:r>
              <a:rPr lang="en-GB" sz="1400" dirty="0"/>
              <a:t>Finalise December-February examination timetables, re-rooming only if and where necessary – end September ‘18</a:t>
            </a:r>
          </a:p>
          <a:p>
            <a:pPr marL="1144575" lvl="2" indent="-342900">
              <a:buFont typeface="+mj-lt"/>
              <a:buAutoNum type="arabicPeriod"/>
            </a:pPr>
            <a:endParaRPr lang="en-GB" sz="1400" dirty="0"/>
          </a:p>
          <a:p>
            <a:pPr marL="1144575" lvl="2" indent="-342900">
              <a:buFont typeface="+mj-lt"/>
              <a:buAutoNum type="arabicPeriod"/>
            </a:pPr>
            <a:r>
              <a:rPr lang="en-GB" sz="1400" dirty="0"/>
              <a:t>Finalise Summer term AY18-19 examination timetables, re-rooming only if and where necessary – end January ’19</a:t>
            </a:r>
          </a:p>
          <a:p>
            <a:pPr marL="268288" lvl="1" indent="0">
              <a:buNone/>
            </a:pPr>
            <a:endParaRPr lang="en-GB" sz="1400" dirty="0"/>
          </a:p>
          <a:p>
            <a:pPr marL="455613" lvl="1" indent="-187325">
              <a:buFont typeface="Arial"/>
              <a:buChar char="•"/>
            </a:pPr>
            <a:r>
              <a:rPr lang="en-GB" sz="1400" dirty="0" smtClean="0"/>
              <a:t>Reinforcing </a:t>
            </a:r>
            <a:r>
              <a:rPr lang="en-GB" sz="1400" dirty="0"/>
              <a:t>the collegiate working across departments as experienced with the </a:t>
            </a:r>
            <a:r>
              <a:rPr lang="en-GB" sz="1400" dirty="0" smtClean="0"/>
              <a:t>Summer </a:t>
            </a:r>
            <a:r>
              <a:rPr lang="en-GB" sz="1400" dirty="0"/>
              <a:t>‘18 </a:t>
            </a:r>
            <a:r>
              <a:rPr lang="en-GB" sz="1400" dirty="0" smtClean="0"/>
              <a:t>re-rooming</a:t>
            </a:r>
          </a:p>
          <a:p>
            <a:pPr marL="1144575" lvl="2" indent="-342900">
              <a:buFont typeface="+mj-lt"/>
              <a:buAutoNum type="arabicPeriod"/>
            </a:pPr>
            <a:endParaRPr lang="en-GB" sz="1400" dirty="0" smtClean="0"/>
          </a:p>
          <a:p>
            <a:pPr marL="455613" lvl="1" indent="-187325">
              <a:buFont typeface="Arial"/>
              <a:buChar char="•"/>
            </a:pPr>
            <a:r>
              <a:rPr lang="en-GB" sz="1400" dirty="0" smtClean="0"/>
              <a:t>Co-design an exam timetabling service valuable to departments – focused on large cohort exams – working across College to </a:t>
            </a:r>
            <a:br>
              <a:rPr lang="en-GB" sz="1400" dirty="0" smtClean="0"/>
            </a:br>
            <a:r>
              <a:rPr lang="en-GB" sz="1400" dirty="0" smtClean="0"/>
              <a:t>resolve exam problems as they arise</a:t>
            </a:r>
          </a:p>
          <a:p>
            <a:pPr marL="455613" lvl="1" indent="-187325">
              <a:buFont typeface="Arial"/>
              <a:buChar char="•"/>
            </a:pPr>
            <a:endParaRPr lang="en-GB" sz="1400" dirty="0" smtClean="0"/>
          </a:p>
          <a:p>
            <a:pPr marL="455613" lvl="1" indent="-187325">
              <a:buFont typeface="Arial"/>
              <a:buChar char="•"/>
            </a:pPr>
            <a:r>
              <a:rPr lang="en-GB" sz="1400" dirty="0" smtClean="0"/>
              <a:t>Finalise exam room </a:t>
            </a:r>
            <a:r>
              <a:rPr lang="en-GB" sz="1400" dirty="0"/>
              <a:t>layouts to new standard </a:t>
            </a:r>
            <a:r>
              <a:rPr lang="en-GB" sz="1400" dirty="0" smtClean="0"/>
              <a:t>and store layouts/guidance centrally for peak exam period reference</a:t>
            </a:r>
          </a:p>
          <a:p>
            <a:pPr marL="268288" lvl="1" indent="0">
              <a:buNone/>
            </a:pPr>
            <a:endParaRPr lang="en-GB" sz="1400" dirty="0"/>
          </a:p>
          <a:p>
            <a:pPr marL="455613" lvl="1" indent="-187325">
              <a:buFont typeface="Arial"/>
              <a:buChar char="•"/>
            </a:pPr>
            <a:r>
              <a:rPr lang="en-GB" sz="1400" dirty="0" smtClean="0"/>
              <a:t>Alleviate </a:t>
            </a:r>
            <a:r>
              <a:rPr lang="en-GB" sz="1400" dirty="0"/>
              <a:t>financial expenditure on external venues </a:t>
            </a:r>
            <a:endParaRPr lang="en-GB" sz="1400" dirty="0" smtClean="0"/>
          </a:p>
          <a:p>
            <a:pPr marL="455613" lvl="1" indent="-187325">
              <a:buFont typeface="Arial"/>
              <a:buChar char="•"/>
            </a:pPr>
            <a:endParaRPr lang="en-GB" sz="1400" dirty="0"/>
          </a:p>
          <a:p>
            <a:pPr marL="455613" lvl="1" indent="-187325">
              <a:buFont typeface="Arial"/>
              <a:buChar char="•"/>
            </a:pPr>
            <a:r>
              <a:rPr lang="en-GB" sz="1400" dirty="0" smtClean="0"/>
              <a:t>Move </a:t>
            </a:r>
            <a:r>
              <a:rPr lang="en-GB" sz="1400" dirty="0"/>
              <a:t>from interim to full exam timetabling </a:t>
            </a:r>
            <a:r>
              <a:rPr lang="en-GB" sz="1400" dirty="0" smtClean="0"/>
              <a:t>policy</a:t>
            </a:r>
            <a:endParaRPr lang="en-GB" sz="1400" i="1" dirty="0"/>
          </a:p>
        </p:txBody>
      </p:sp>
      <p:sp>
        <p:nvSpPr>
          <p:cNvPr id="4" name="Rectangle 3"/>
          <p:cNvSpPr/>
          <p:nvPr/>
        </p:nvSpPr>
        <p:spPr>
          <a:xfrm>
            <a:off x="11208568" y="2392541"/>
            <a:ext cx="216024" cy="216024"/>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Rectangle 4"/>
          <p:cNvSpPr/>
          <p:nvPr/>
        </p:nvSpPr>
        <p:spPr>
          <a:xfrm>
            <a:off x="11208568" y="3402612"/>
            <a:ext cx="216024" cy="216024"/>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Rectangle 5"/>
          <p:cNvSpPr/>
          <p:nvPr/>
        </p:nvSpPr>
        <p:spPr>
          <a:xfrm>
            <a:off x="11208568" y="2885438"/>
            <a:ext cx="216024" cy="216024"/>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Rectangle 6"/>
          <p:cNvSpPr/>
          <p:nvPr/>
        </p:nvSpPr>
        <p:spPr>
          <a:xfrm>
            <a:off x="11208568" y="3946509"/>
            <a:ext cx="216024" cy="216024"/>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Rectangle 7"/>
          <p:cNvSpPr/>
          <p:nvPr/>
        </p:nvSpPr>
        <p:spPr>
          <a:xfrm>
            <a:off x="11208568" y="4657833"/>
            <a:ext cx="216024" cy="216024"/>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 name="Rectangle 10"/>
          <p:cNvSpPr/>
          <p:nvPr/>
        </p:nvSpPr>
        <p:spPr>
          <a:xfrm>
            <a:off x="11208568" y="5153133"/>
            <a:ext cx="216024" cy="216024"/>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Rectangle 11"/>
          <p:cNvSpPr/>
          <p:nvPr/>
        </p:nvSpPr>
        <p:spPr>
          <a:xfrm>
            <a:off x="11208568" y="5705962"/>
            <a:ext cx="216024" cy="216024"/>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393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Peter </a:t>
            </a:r>
            <a:r>
              <a:rPr lang="en-GB" dirty="0" err="1" smtClean="0"/>
              <a:t>Laskey</a:t>
            </a:r>
            <a:r>
              <a:rPr lang="en-GB" dirty="0" smtClean="0"/>
              <a:t>: Examination </a:t>
            </a:r>
            <a:r>
              <a:rPr lang="en-GB" dirty="0"/>
              <a:t>Timetabling </a:t>
            </a:r>
            <a:r>
              <a:rPr lang="en-GB" dirty="0" smtClean="0"/>
              <a:t>Manager</a:t>
            </a:r>
            <a:endParaRPr lang="en-GB" dirty="0"/>
          </a:p>
        </p:txBody>
      </p:sp>
      <p:sp>
        <p:nvSpPr>
          <p:cNvPr id="3" name="Content Placeholder 2"/>
          <p:cNvSpPr>
            <a:spLocks noGrp="1"/>
          </p:cNvSpPr>
          <p:nvPr>
            <p:ph idx="1"/>
          </p:nvPr>
        </p:nvSpPr>
        <p:spPr/>
        <p:txBody>
          <a:bodyPr/>
          <a:lstStyle/>
          <a:p>
            <a:r>
              <a:rPr lang="en-GB" sz="1800" dirty="0" smtClean="0"/>
              <a:t>Support Departments to implement interim Examination </a:t>
            </a:r>
            <a:r>
              <a:rPr lang="en-GB" sz="1800" dirty="0"/>
              <a:t>T</a:t>
            </a:r>
            <a:r>
              <a:rPr lang="en-GB" sz="1800" dirty="0" smtClean="0"/>
              <a:t>imetabling policy</a:t>
            </a:r>
          </a:p>
          <a:p>
            <a:endParaRPr lang="en-GB" sz="1800" dirty="0" smtClean="0"/>
          </a:p>
          <a:p>
            <a:r>
              <a:rPr lang="en-GB" sz="1800" dirty="0" smtClean="0"/>
              <a:t>Build </a:t>
            </a:r>
            <a:r>
              <a:rPr lang="en-GB" sz="1800" dirty="0"/>
              <a:t>on </a:t>
            </a:r>
            <a:r>
              <a:rPr lang="en-GB" sz="1800" dirty="0" smtClean="0"/>
              <a:t>Summer ‘18 exams project work</a:t>
            </a:r>
          </a:p>
          <a:p>
            <a:pPr lvl="1"/>
            <a:r>
              <a:rPr lang="en-GB" sz="1800" dirty="0" smtClean="0"/>
              <a:t>GH and QTR allocations</a:t>
            </a:r>
          </a:p>
          <a:p>
            <a:pPr lvl="1"/>
            <a:r>
              <a:rPr lang="en-GB" sz="1800" dirty="0" smtClean="0"/>
              <a:t>Re-rooming where needed</a:t>
            </a:r>
          </a:p>
          <a:p>
            <a:pPr lvl="1"/>
            <a:r>
              <a:rPr lang="en-GB" sz="1800" dirty="0" smtClean="0"/>
              <a:t>Exam room layouts and capacities</a:t>
            </a:r>
          </a:p>
          <a:p>
            <a:endParaRPr lang="en-GB" sz="1800" dirty="0"/>
          </a:p>
          <a:p>
            <a:r>
              <a:rPr lang="en-GB" sz="1800" dirty="0" smtClean="0"/>
              <a:t>Establish central exam service for GH and QTR, and to coordinate exam space sharing</a:t>
            </a:r>
          </a:p>
          <a:p>
            <a:endParaRPr lang="en-GB" sz="1800" dirty="0" smtClean="0"/>
          </a:p>
          <a:p>
            <a:r>
              <a:rPr lang="en-GB" sz="1800" dirty="0" smtClean="0"/>
              <a:t>Maintain and develop Examination Timetabling policy</a:t>
            </a:r>
          </a:p>
          <a:p>
            <a:endParaRPr lang="en-GB" sz="1800" dirty="0" smtClean="0"/>
          </a:p>
        </p:txBody>
      </p:sp>
      <p:sp>
        <p:nvSpPr>
          <p:cNvPr id="4" name="Text Placeholder 3"/>
          <p:cNvSpPr>
            <a:spLocks noGrp="1"/>
          </p:cNvSpPr>
          <p:nvPr>
            <p:ph type="body" sz="quarter" idx="10"/>
          </p:nvPr>
        </p:nvSpPr>
        <p:spPr/>
        <p:txBody>
          <a:bodyPr/>
          <a:lstStyle/>
          <a:p>
            <a:endParaRPr lang="en-GB" dirty="0"/>
          </a:p>
        </p:txBody>
      </p:sp>
      <p:sp>
        <p:nvSpPr>
          <p:cNvPr id="5" name="Text Placeholder 4"/>
          <p:cNvSpPr>
            <a:spLocks noGrp="1"/>
          </p:cNvSpPr>
          <p:nvPr>
            <p:ph type="body" sz="quarter" idx="12"/>
          </p:nvPr>
        </p:nvSpPr>
        <p:spPr/>
        <p:txBody>
          <a:bodyPr/>
          <a:lstStyle/>
          <a:p>
            <a:endParaRPr lang="en-GB"/>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l="9091" t="9587" r="13636" b="-1"/>
          <a:stretch/>
        </p:blipFill>
        <p:spPr>
          <a:xfrm>
            <a:off x="8904312" y="2508224"/>
            <a:ext cx="1427722" cy="1584176"/>
          </a:xfrm>
          <a:prstGeom prst="rect">
            <a:avLst/>
          </a:prstGeom>
        </p:spPr>
      </p:pic>
    </p:spTree>
    <p:extLst>
      <p:ext uri="{BB962C8B-B14F-4D97-AF65-F5344CB8AC3E}">
        <p14:creationId xmlns:p14="http://schemas.microsoft.com/office/powerpoint/2010/main" val="754206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Minutes and actions from last meeting – verbal update</a:t>
            </a:r>
            <a:endParaRPr lang="en-GB" dirty="0"/>
          </a:p>
        </p:txBody>
      </p:sp>
      <p:sp>
        <p:nvSpPr>
          <p:cNvPr id="3" name="Content Placeholder 2"/>
          <p:cNvSpPr>
            <a:spLocks noGrp="1"/>
          </p:cNvSpPr>
          <p:nvPr>
            <p:ph idx="1"/>
          </p:nvPr>
        </p:nvSpPr>
        <p:spPr/>
        <p:txBody>
          <a:bodyPr/>
          <a:lstStyle/>
          <a:p>
            <a:pPr marL="457200" indent="-457200">
              <a:buFont typeface="+mj-lt"/>
              <a:buAutoNum type="arabicPeriod"/>
            </a:pPr>
            <a:r>
              <a:rPr lang="en-GB" sz="1600" dirty="0" smtClean="0"/>
              <a:t>CTSO </a:t>
            </a:r>
            <a:r>
              <a:rPr lang="en-GB" sz="1600" dirty="0"/>
              <a:t>to confirm who the single point of contact for Registry is for next exam cycle</a:t>
            </a:r>
          </a:p>
          <a:p>
            <a:pPr marL="457200" indent="-457200">
              <a:buFont typeface="+mj-lt"/>
              <a:buAutoNum type="arabicPeriod"/>
            </a:pPr>
            <a:endParaRPr lang="en-GB" sz="1600" dirty="0" smtClean="0"/>
          </a:p>
          <a:p>
            <a:pPr marL="457200" indent="-457200">
              <a:buFont typeface="+mj-lt"/>
              <a:buAutoNum type="arabicPeriod"/>
            </a:pPr>
            <a:r>
              <a:rPr lang="en-GB" sz="1600" dirty="0" smtClean="0"/>
              <a:t>CTSO </a:t>
            </a:r>
            <a:r>
              <a:rPr lang="en-GB" sz="1600" dirty="0"/>
              <a:t>to explore opportunity for Reporter article re summer exam re-rooming</a:t>
            </a:r>
          </a:p>
          <a:p>
            <a:pPr marL="457200" indent="-457200">
              <a:buFont typeface="+mj-lt"/>
              <a:buAutoNum type="arabicPeriod"/>
            </a:pPr>
            <a:endParaRPr lang="en-GB" sz="1600" dirty="0" smtClean="0"/>
          </a:p>
          <a:p>
            <a:pPr marL="457200" indent="-457200">
              <a:buFont typeface="+mj-lt"/>
              <a:buAutoNum type="arabicPeriod"/>
            </a:pPr>
            <a:r>
              <a:rPr lang="en-GB" sz="1600" dirty="0" smtClean="0"/>
              <a:t>All </a:t>
            </a:r>
            <a:r>
              <a:rPr lang="en-GB" sz="1600" dirty="0"/>
              <a:t>to send ideas about how to recognise / celebrate the achievement to date to CW</a:t>
            </a:r>
          </a:p>
          <a:p>
            <a:pPr marL="457200" indent="-457200">
              <a:buFont typeface="+mj-lt"/>
              <a:buAutoNum type="arabicPeriod"/>
            </a:pPr>
            <a:endParaRPr lang="en-GB" sz="1600" dirty="0" smtClean="0"/>
          </a:p>
          <a:p>
            <a:pPr marL="457200" indent="-457200">
              <a:buFont typeface="+mj-lt"/>
              <a:buAutoNum type="arabicPeriod"/>
            </a:pPr>
            <a:r>
              <a:rPr lang="en-GB" sz="1600" dirty="0" smtClean="0"/>
              <a:t>VR </a:t>
            </a:r>
            <a:r>
              <a:rPr lang="en-GB" sz="1600" dirty="0"/>
              <a:t>to action urgent layouts supported by CTSO</a:t>
            </a:r>
          </a:p>
          <a:p>
            <a:pPr marL="457200" indent="-457200">
              <a:buFont typeface="+mj-lt"/>
              <a:buAutoNum type="arabicPeriod"/>
            </a:pPr>
            <a:endParaRPr lang="en-GB" sz="1600" dirty="0" smtClean="0"/>
          </a:p>
          <a:p>
            <a:pPr marL="457200" indent="-457200">
              <a:buFont typeface="+mj-lt"/>
              <a:buAutoNum type="arabicPeriod"/>
            </a:pPr>
            <a:r>
              <a:rPr lang="en-GB" sz="1600" dirty="0" smtClean="0"/>
              <a:t>CW </a:t>
            </a:r>
            <a:r>
              <a:rPr lang="en-GB" sz="1600" dirty="0"/>
              <a:t>to arrange </a:t>
            </a:r>
            <a:r>
              <a:rPr lang="en-GB" sz="1600" dirty="0" err="1"/>
              <a:t>OpEx</a:t>
            </a:r>
            <a:r>
              <a:rPr lang="en-GB" sz="1600" dirty="0"/>
              <a:t> support to finalise other layouts</a:t>
            </a:r>
          </a:p>
          <a:p>
            <a:pPr marL="457200" indent="-457200">
              <a:buFont typeface="+mj-lt"/>
              <a:buAutoNum type="arabicPeriod"/>
            </a:pPr>
            <a:endParaRPr lang="en-GB" sz="1600" dirty="0" smtClean="0"/>
          </a:p>
          <a:p>
            <a:pPr marL="457200" indent="-457200">
              <a:buFont typeface="+mj-lt"/>
              <a:buAutoNum type="arabicPeriod"/>
            </a:pPr>
            <a:r>
              <a:rPr lang="en-GB" sz="1600" dirty="0" smtClean="0"/>
              <a:t>CW </a:t>
            </a:r>
            <a:r>
              <a:rPr lang="en-GB" sz="1600" dirty="0"/>
              <a:t>to circulate rooms capacity list once layouts complete</a:t>
            </a:r>
          </a:p>
          <a:p>
            <a:pPr marL="457200" indent="-457200">
              <a:buFont typeface="+mj-lt"/>
              <a:buAutoNum type="arabicPeriod"/>
            </a:pPr>
            <a:endParaRPr lang="en-GB" sz="1600" dirty="0" smtClean="0"/>
          </a:p>
          <a:p>
            <a:pPr marL="457200" indent="-457200">
              <a:buFont typeface="+mj-lt"/>
              <a:buAutoNum type="arabicPeriod"/>
            </a:pPr>
            <a:r>
              <a:rPr lang="en-GB" sz="1600" dirty="0" smtClean="0"/>
              <a:t>FD </a:t>
            </a:r>
            <a:r>
              <a:rPr lang="en-GB" sz="1600" dirty="0"/>
              <a:t>to contact CW </a:t>
            </a:r>
            <a:r>
              <a:rPr lang="en-GB" sz="1600" dirty="0" smtClean="0"/>
              <a:t>regarding </a:t>
            </a:r>
            <a:r>
              <a:rPr lang="en-GB" sz="1600" dirty="0"/>
              <a:t>specific example of issue with speediness of Estates responding to an exams </a:t>
            </a:r>
            <a:r>
              <a:rPr lang="en-GB" sz="1600" dirty="0" smtClean="0"/>
              <a:t>issue</a:t>
            </a:r>
            <a:endParaRPr lang="en-GB" sz="1600"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482421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Queens Tower Rooms update</a:t>
            </a:r>
            <a:endParaRPr lang="en-GB" dirty="0"/>
          </a:p>
        </p:txBody>
      </p:sp>
      <p:sp>
        <p:nvSpPr>
          <p:cNvPr id="3" name="Content Placeholder 2"/>
          <p:cNvSpPr>
            <a:spLocks noGrp="1"/>
          </p:cNvSpPr>
          <p:nvPr>
            <p:ph idx="1"/>
          </p:nvPr>
        </p:nvSpPr>
        <p:spPr/>
        <p:txBody>
          <a:bodyPr/>
          <a:lstStyle/>
          <a:p>
            <a:r>
              <a:rPr lang="en-GB" sz="2000" dirty="0" smtClean="0"/>
              <a:t>Peak large cohort examination weeks requested </a:t>
            </a:r>
            <a:r>
              <a:rPr lang="en-GB" sz="2000" dirty="0" smtClean="0"/>
              <a:t>– approved </a:t>
            </a:r>
            <a:r>
              <a:rPr lang="en-GB" sz="2000" dirty="0" smtClean="0"/>
              <a:t>in principle with Vice Provost Education and CFO</a:t>
            </a:r>
          </a:p>
          <a:p>
            <a:endParaRPr lang="en-GB" sz="2000" dirty="0" smtClean="0"/>
          </a:p>
          <a:p>
            <a:r>
              <a:rPr lang="en-GB" sz="2000" dirty="0" smtClean="0"/>
              <a:t>Work with Campus Services ongoing to effect the switch over to exam mode and communicate accordingly</a:t>
            </a:r>
          </a:p>
          <a:p>
            <a:endParaRPr lang="en-GB" sz="2000" dirty="0" smtClean="0"/>
          </a:p>
          <a:p>
            <a:r>
              <a:rPr lang="en-GB" sz="2000" dirty="0" smtClean="0"/>
              <a:t>CEP examination on 26</a:t>
            </a:r>
            <a:r>
              <a:rPr lang="en-GB" sz="2000" baseline="30000" dirty="0" smtClean="0"/>
              <a:t>th</a:t>
            </a:r>
            <a:r>
              <a:rPr lang="en-GB" sz="2000" dirty="0" smtClean="0"/>
              <a:t> November now confirmed and communicated via Staff Briefing </a:t>
            </a:r>
            <a:endParaRPr lang="en-GB" sz="2000" dirty="0"/>
          </a:p>
          <a:p>
            <a:endParaRPr lang="en-GB" sz="2000" dirty="0" smtClean="0"/>
          </a:p>
          <a:p>
            <a:r>
              <a:rPr lang="en-GB" sz="2000" dirty="0" smtClean="0"/>
              <a:t>Verbal update to be provided at </a:t>
            </a:r>
            <a:r>
              <a:rPr lang="en-GB" sz="2000" dirty="0" smtClean="0"/>
              <a:t>ETUG</a:t>
            </a:r>
            <a:endParaRPr lang="en-GB" sz="2000" dirty="0"/>
          </a:p>
          <a:p>
            <a:endParaRPr lang="en-GB" sz="2000" dirty="0" smtClean="0"/>
          </a:p>
          <a:p>
            <a:r>
              <a:rPr lang="en-GB" sz="2000" dirty="0" smtClean="0"/>
              <a:t>Exam furniture arrived. Setup and take down will be managed via CTSO (and for GH)</a:t>
            </a:r>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420918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Goal: all exams held in a suitable venue</a:t>
            </a:r>
            <a:endParaRPr lang="en-GB" dirty="0"/>
          </a:p>
        </p:txBody>
      </p:sp>
      <p:sp>
        <p:nvSpPr>
          <p:cNvPr id="3" name="Content Placeholder 2"/>
          <p:cNvSpPr>
            <a:spLocks noGrp="1"/>
          </p:cNvSpPr>
          <p:nvPr>
            <p:ph idx="1"/>
          </p:nvPr>
        </p:nvSpPr>
        <p:spPr>
          <a:xfrm>
            <a:off x="609600" y="2241849"/>
            <a:ext cx="10972800" cy="3484580"/>
          </a:xfrm>
        </p:spPr>
        <p:txBody>
          <a:bodyPr/>
          <a:lstStyle/>
          <a:p>
            <a:pPr lvl="0"/>
            <a:r>
              <a:rPr lang="en-GB" sz="1400" dirty="0" smtClean="0"/>
              <a:t>Suitable </a:t>
            </a:r>
            <a:r>
              <a:rPr lang="en-GB" sz="1400" dirty="0"/>
              <a:t>locations </a:t>
            </a:r>
            <a:r>
              <a:rPr lang="en-GB" sz="1400" dirty="0" smtClean="0"/>
              <a:t>secured </a:t>
            </a:r>
            <a:r>
              <a:rPr lang="en-GB" sz="1400" dirty="0"/>
              <a:t>for 4 large cohort examinations in September and October </a:t>
            </a:r>
            <a:r>
              <a:rPr lang="en-GB" sz="1400" dirty="0" smtClean="0"/>
              <a:t>previously unsighted </a:t>
            </a:r>
            <a:r>
              <a:rPr lang="en-GB" sz="1400" dirty="0"/>
              <a:t>and were scheduled into raked LT</a:t>
            </a:r>
          </a:p>
          <a:p>
            <a:pPr lvl="0"/>
            <a:r>
              <a:rPr lang="en-GB" sz="1400" dirty="0"/>
              <a:t>Most Autumn Week 11 and Spring Week 1 large cohort examinations have been demand smoothed within each week and Great Hall and QTR optimally allocated. Previously un-sighted demand from ESE and EFL </a:t>
            </a:r>
            <a:r>
              <a:rPr lang="en-GB" sz="1400" dirty="0" smtClean="0"/>
              <a:t>currently </a:t>
            </a:r>
            <a:r>
              <a:rPr lang="en-GB" sz="1400" dirty="0"/>
              <a:t>being worked on; as is weeks 2-4 of January</a:t>
            </a:r>
          </a:p>
          <a:p>
            <a:pPr lvl="0"/>
            <a:r>
              <a:rPr lang="en-GB" sz="1400" dirty="0"/>
              <a:t>As of writing QTR has been approved as an examination venue for 18-19, however is not yet communicated to affected catering staff meaning </a:t>
            </a:r>
            <a:r>
              <a:rPr lang="en-GB" sz="1400" dirty="0" smtClean="0"/>
              <a:t>December exam venue info should not be released until w/c 19</a:t>
            </a:r>
            <a:r>
              <a:rPr lang="en-GB" sz="1400" baseline="30000" dirty="0" smtClean="0"/>
              <a:t>th</a:t>
            </a:r>
            <a:r>
              <a:rPr lang="en-GB" sz="1400" dirty="0" smtClean="0"/>
              <a:t> November, following QTR </a:t>
            </a:r>
            <a:r>
              <a:rPr lang="en-GB" sz="1400" dirty="0" err="1" smtClean="0"/>
              <a:t>comms</a:t>
            </a:r>
            <a:endParaRPr lang="en-GB" sz="1400" dirty="0"/>
          </a:p>
          <a:p>
            <a:pPr lvl="0"/>
            <a:r>
              <a:rPr lang="en-GB" sz="1400" dirty="0"/>
              <a:t>C. 4,000 examination seats (UG medicine) </a:t>
            </a:r>
            <a:r>
              <a:rPr lang="en-GB" sz="1400" dirty="0" smtClean="0"/>
              <a:t>currently unconfirmed </a:t>
            </a:r>
            <a:r>
              <a:rPr lang="en-GB" sz="1400" dirty="0"/>
              <a:t>at a point in their cycle when this should have been complete </a:t>
            </a:r>
            <a:r>
              <a:rPr lang="en-GB" sz="1400" dirty="0" smtClean="0"/>
              <a:t>- escalated </a:t>
            </a:r>
            <a:r>
              <a:rPr lang="en-GB" sz="1400" dirty="0"/>
              <a:t>by Department</a:t>
            </a:r>
          </a:p>
          <a:p>
            <a:pPr lvl="0"/>
            <a:r>
              <a:rPr lang="en-GB" sz="1400" dirty="0"/>
              <a:t>Examination room layouts and capacities de-prioritised except for the largest / most urgent spaces </a:t>
            </a:r>
            <a:r>
              <a:rPr lang="en-GB" sz="1400" dirty="0" smtClean="0"/>
              <a:t>progressed </a:t>
            </a:r>
            <a:r>
              <a:rPr lang="en-GB" sz="1400" dirty="0"/>
              <a:t>by George Hope and Savannah Hersov over the summer</a:t>
            </a:r>
          </a:p>
          <a:p>
            <a:pPr lvl="0"/>
            <a:r>
              <a:rPr lang="en-GB" sz="1400" dirty="0"/>
              <a:t>New </a:t>
            </a:r>
            <a:r>
              <a:rPr lang="en-GB" sz="1400" dirty="0" smtClean="0"/>
              <a:t>Examination Timetabling </a:t>
            </a:r>
            <a:r>
              <a:rPr lang="en-GB" sz="1400" dirty="0"/>
              <a:t>Manager Peter </a:t>
            </a:r>
            <a:r>
              <a:rPr lang="en-GB" sz="1400" dirty="0" err="1"/>
              <a:t>Laskey</a:t>
            </a:r>
            <a:r>
              <a:rPr lang="en-GB" sz="1400" dirty="0"/>
              <a:t> has recently commenced, made a very rapid impact, and we are now catching up backlog of most urgent exam timetabling issues </a:t>
            </a:r>
          </a:p>
          <a:p>
            <a:pPr lvl="0"/>
            <a:r>
              <a:rPr lang="en-GB" sz="1400" dirty="0"/>
              <a:t>Repeat of the summer re-rooming that we had intended to majority avoid through early timetable intervention may now be required – and </a:t>
            </a:r>
            <a:r>
              <a:rPr lang="en-GB" sz="1400" dirty="0" smtClean="0"/>
              <a:t>focus </a:t>
            </a:r>
            <a:r>
              <a:rPr lang="en-GB" sz="1400" dirty="0"/>
              <a:t>of </a:t>
            </a:r>
            <a:r>
              <a:rPr lang="en-GB" sz="1400" dirty="0" smtClean="0"/>
              <a:t>current </a:t>
            </a:r>
            <a:r>
              <a:rPr lang="en-GB" sz="1400" dirty="0"/>
              <a:t>ETUG </a:t>
            </a:r>
            <a:endParaRPr lang="en-GB" sz="1400" dirty="0" smtClean="0"/>
          </a:p>
          <a:p>
            <a:pPr lvl="0"/>
            <a:r>
              <a:rPr lang="en-GB" sz="1400" dirty="0" smtClean="0"/>
              <a:t>Full </a:t>
            </a:r>
            <a:r>
              <a:rPr lang="en-GB" sz="1400" dirty="0"/>
              <a:t>Examination policy work is on hold pending dealing with the most urgent exam priorities</a:t>
            </a:r>
          </a:p>
          <a:p>
            <a:endParaRPr lang="en-GB" sz="1400" dirty="0"/>
          </a:p>
          <a:p>
            <a:endParaRPr lang="en-GB" sz="1400" dirty="0" smtClean="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1053985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Collaborative scheduling GH and QTR (</a:t>
            </a:r>
            <a:r>
              <a:rPr lang="en-GB" dirty="0" err="1" smtClean="0"/>
              <a:t>Aut</a:t>
            </a:r>
            <a:r>
              <a:rPr lang="en-GB" dirty="0" smtClean="0"/>
              <a:t>. 11 / Spr. 1)</a:t>
            </a:r>
            <a:endParaRPr lang="en-GB" dirty="0"/>
          </a:p>
        </p:txBody>
      </p:sp>
      <p:sp>
        <p:nvSpPr>
          <p:cNvPr id="3" name="Content Placeholder 2"/>
          <p:cNvSpPr>
            <a:spLocks noGrp="1"/>
          </p:cNvSpPr>
          <p:nvPr>
            <p:ph idx="1"/>
          </p:nvPr>
        </p:nvSpPr>
        <p:spPr/>
        <p:txBody>
          <a:bodyPr/>
          <a:lstStyle/>
          <a:p>
            <a:r>
              <a:rPr lang="en-GB" dirty="0" smtClean="0"/>
              <a:t>Targeted workshops held with Departments with call on GH and QTR</a:t>
            </a:r>
          </a:p>
          <a:p>
            <a:r>
              <a:rPr lang="en-GB" dirty="0" smtClean="0"/>
              <a:t>Exams scheduled into GH and QTR (by Chris Br) – e.g., GH Spring 1:</a:t>
            </a:r>
          </a:p>
          <a:p>
            <a:endParaRPr lang="en-GB" dirty="0"/>
          </a:p>
          <a:p>
            <a:endParaRPr lang="en-GB" dirty="0" smtClean="0"/>
          </a:p>
          <a:p>
            <a:endParaRPr lang="en-GB" dirty="0"/>
          </a:p>
          <a:p>
            <a:endParaRPr lang="en-GB" dirty="0" smtClean="0"/>
          </a:p>
          <a:p>
            <a:endParaRPr lang="en-GB" dirty="0"/>
          </a:p>
          <a:p>
            <a:endParaRPr lang="en-GB" dirty="0" smtClean="0"/>
          </a:p>
          <a:p>
            <a:r>
              <a:rPr lang="en-GB" dirty="0" smtClean="0"/>
              <a:t>We need a much clearer way of using </a:t>
            </a:r>
            <a:r>
              <a:rPr lang="en-GB" dirty="0" err="1" smtClean="0"/>
              <a:t>CelCat</a:t>
            </a:r>
            <a:r>
              <a:rPr lang="en-GB" dirty="0" smtClean="0"/>
              <a:t> around the </a:t>
            </a:r>
            <a:r>
              <a:rPr lang="en-GB" dirty="0" err="1" smtClean="0"/>
              <a:t>Kx</a:t>
            </a:r>
            <a:r>
              <a:rPr lang="en-GB" dirty="0" smtClean="0"/>
              <a:t> constraints </a:t>
            </a:r>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pic>
        <p:nvPicPr>
          <p:cNvPr id="6" name="Picture 5"/>
          <p:cNvPicPr>
            <a:picLocks noChangeAspect="1"/>
          </p:cNvPicPr>
          <p:nvPr/>
        </p:nvPicPr>
        <p:blipFill>
          <a:blip r:embed="rId2"/>
          <a:stretch>
            <a:fillRect/>
          </a:stretch>
        </p:blipFill>
        <p:spPr>
          <a:xfrm>
            <a:off x="1631504" y="3192892"/>
            <a:ext cx="7727504" cy="2396348"/>
          </a:xfrm>
          <a:prstGeom prst="rect">
            <a:avLst/>
          </a:prstGeom>
        </p:spPr>
      </p:pic>
    </p:spTree>
    <p:extLst>
      <p:ext uri="{BB962C8B-B14F-4D97-AF65-F5344CB8AC3E}">
        <p14:creationId xmlns:p14="http://schemas.microsoft.com/office/powerpoint/2010/main" val="1904954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Current exam seat shortfall – Dec 2018 to Feb 2019</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54341783"/>
              </p:ext>
            </p:extLst>
          </p:nvPr>
        </p:nvGraphicFramePr>
        <p:xfrm>
          <a:off x="609601" y="1995464"/>
          <a:ext cx="10742983" cy="4368409"/>
        </p:xfrm>
        <a:graphic>
          <a:graphicData uri="http://schemas.openxmlformats.org/drawingml/2006/table">
            <a:tbl>
              <a:tblPr>
                <a:tableStyleId>{B301B821-A1FF-4177-AEE7-76D212191A09}</a:tableStyleId>
              </a:tblPr>
              <a:tblGrid>
                <a:gridCol w="1789927"/>
                <a:gridCol w="2112296"/>
                <a:gridCol w="504056"/>
                <a:gridCol w="720080"/>
                <a:gridCol w="720080"/>
                <a:gridCol w="792088"/>
                <a:gridCol w="576064"/>
                <a:gridCol w="936104"/>
                <a:gridCol w="2232248"/>
                <a:gridCol w="360040"/>
              </a:tblGrid>
              <a:tr h="325569">
                <a:tc>
                  <a:txBody>
                    <a:bodyPr/>
                    <a:lstStyle/>
                    <a:p>
                      <a:pPr algn="l" fontAlgn="b"/>
                      <a:r>
                        <a:rPr lang="en-GB" sz="1050" u="none" strike="noStrike" dirty="0">
                          <a:solidFill>
                            <a:schemeClr val="bg1"/>
                          </a:solidFill>
                          <a:effectLst/>
                        </a:rPr>
                        <a:t>Department</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c>
                  <a:txBody>
                    <a:bodyPr/>
                    <a:lstStyle/>
                    <a:p>
                      <a:pPr algn="l" fontAlgn="b"/>
                      <a:r>
                        <a:rPr lang="en-GB" sz="1050" u="none" strike="noStrike" dirty="0">
                          <a:solidFill>
                            <a:schemeClr val="bg1"/>
                          </a:solidFill>
                          <a:effectLst/>
                        </a:rPr>
                        <a:t>Module (c.f., course)</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c>
                  <a:txBody>
                    <a:bodyPr/>
                    <a:lstStyle/>
                    <a:p>
                      <a:pPr algn="ctr" fontAlgn="b"/>
                      <a:r>
                        <a:rPr lang="en-GB" sz="1050" u="none" strike="noStrike" dirty="0">
                          <a:solidFill>
                            <a:schemeClr val="bg1"/>
                          </a:solidFill>
                          <a:effectLst/>
                        </a:rPr>
                        <a:t>Group size</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c>
                  <a:txBody>
                    <a:bodyPr/>
                    <a:lstStyle/>
                    <a:p>
                      <a:pPr algn="ctr" fontAlgn="b"/>
                      <a:r>
                        <a:rPr lang="en-GB" sz="1050" u="none" strike="noStrike" dirty="0">
                          <a:solidFill>
                            <a:schemeClr val="bg1"/>
                          </a:solidFill>
                          <a:effectLst/>
                        </a:rPr>
                        <a:t>Room type</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c>
                  <a:txBody>
                    <a:bodyPr/>
                    <a:lstStyle/>
                    <a:p>
                      <a:pPr algn="ctr" fontAlgn="b"/>
                      <a:r>
                        <a:rPr lang="en-GB" sz="1050" u="none" strike="noStrike" dirty="0">
                          <a:solidFill>
                            <a:schemeClr val="bg1"/>
                          </a:solidFill>
                          <a:effectLst/>
                        </a:rPr>
                        <a:t>Term</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c>
                  <a:txBody>
                    <a:bodyPr/>
                    <a:lstStyle/>
                    <a:p>
                      <a:pPr algn="ctr" fontAlgn="b"/>
                      <a:r>
                        <a:rPr lang="en-GB" sz="1050" u="none" strike="noStrike" dirty="0" smtClean="0">
                          <a:solidFill>
                            <a:schemeClr val="bg1"/>
                          </a:solidFill>
                          <a:effectLst/>
                        </a:rPr>
                        <a:t>Date</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c>
                  <a:txBody>
                    <a:bodyPr/>
                    <a:lstStyle/>
                    <a:p>
                      <a:pPr algn="ctr" fontAlgn="b"/>
                      <a:r>
                        <a:rPr lang="en-GB" sz="1050" u="none" strike="noStrike" dirty="0" smtClean="0">
                          <a:solidFill>
                            <a:schemeClr val="bg1"/>
                          </a:solidFill>
                          <a:effectLst/>
                        </a:rPr>
                        <a:t>AM/PM</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c>
                  <a:txBody>
                    <a:bodyPr/>
                    <a:lstStyle/>
                    <a:p>
                      <a:pPr algn="ctr" fontAlgn="b"/>
                      <a:r>
                        <a:rPr lang="en-GB" sz="1050" u="none" strike="noStrike" dirty="0">
                          <a:solidFill>
                            <a:schemeClr val="bg1"/>
                          </a:solidFill>
                          <a:effectLst/>
                        </a:rPr>
                        <a:t>Room Details</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c>
                  <a:txBody>
                    <a:bodyPr/>
                    <a:lstStyle/>
                    <a:p>
                      <a:pPr algn="ctr" fontAlgn="b"/>
                      <a:r>
                        <a:rPr lang="en-GB" sz="1050" u="none" strike="noStrike" dirty="0">
                          <a:solidFill>
                            <a:schemeClr val="bg1"/>
                          </a:solidFill>
                          <a:effectLst/>
                        </a:rPr>
                        <a:t>Actions and notes (PL/CJW)</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c>
                  <a:txBody>
                    <a:bodyPr/>
                    <a:lstStyle/>
                    <a:p>
                      <a:pPr algn="ctr" fontAlgn="b"/>
                      <a:r>
                        <a:rPr lang="en-GB" sz="1050" b="1" i="0" u="none" strike="noStrike" dirty="0" smtClean="0">
                          <a:solidFill>
                            <a:schemeClr val="bg1"/>
                          </a:solidFill>
                          <a:effectLst/>
                          <a:latin typeface="Calibri" panose="020F0502020204030204" pitchFamily="34" charset="0"/>
                        </a:rPr>
                        <a:t>RAG</a:t>
                      </a:r>
                      <a:endParaRPr lang="en-GB" sz="1050" b="1" i="0" u="none" strike="noStrike" dirty="0">
                        <a:solidFill>
                          <a:schemeClr val="bg1"/>
                        </a:solidFill>
                        <a:effectLst/>
                        <a:latin typeface="Calibri" panose="020F0502020204030204" pitchFamily="34" charset="0"/>
                      </a:endParaRPr>
                    </a:p>
                  </a:txBody>
                  <a:tcPr marL="0" marR="0" marT="0" marB="0" anchor="b">
                    <a:solidFill>
                      <a:schemeClr val="accent2"/>
                    </a:solidFill>
                  </a:tcPr>
                </a:tc>
              </a:tr>
              <a:tr h="251096">
                <a:tc>
                  <a:txBody>
                    <a:bodyPr/>
                    <a:lstStyle/>
                    <a:p>
                      <a:pPr algn="l" fontAlgn="b"/>
                      <a:r>
                        <a:rPr lang="en-GB" sz="1050" u="none" strike="noStrike" dirty="0">
                          <a:effectLst/>
                        </a:rPr>
                        <a:t>Physics </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dirty="0">
                          <a:effectLst/>
                        </a:rPr>
                        <a:t>Year 1 Christmas Test</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250</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Autumn</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14-Dec-18</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Raked LT</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Formative – </a:t>
                      </a:r>
                      <a:r>
                        <a:rPr lang="en-GB" sz="1050" u="none" strike="noStrike" baseline="0" dirty="0" smtClean="0">
                          <a:effectLst/>
                        </a:rPr>
                        <a:t>suitable room desired</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C000"/>
                    </a:solidFill>
                  </a:tcPr>
                </a:tc>
              </a:tr>
              <a:tr h="212533">
                <a:tc>
                  <a:txBody>
                    <a:bodyPr/>
                    <a:lstStyle/>
                    <a:p>
                      <a:pPr algn="l" fontAlgn="b"/>
                      <a:r>
                        <a:rPr lang="en-GB" sz="1050" u="none" strike="noStrike">
                          <a:effectLst/>
                        </a:rPr>
                        <a:t>Bioengineering </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Statistics and Data Analysis </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165</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Flat floor</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Spring</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07-Jan-18</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AM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Suitable room required</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0000"/>
                    </a:solidFill>
                  </a:tcPr>
                </a:tc>
              </a:tr>
              <a:tr h="251040">
                <a:tc>
                  <a:txBody>
                    <a:bodyPr/>
                    <a:lstStyle/>
                    <a:p>
                      <a:pPr algn="l" fontAlgn="b"/>
                      <a:r>
                        <a:rPr lang="en-GB" sz="1050" u="none" strike="noStrike">
                          <a:effectLst/>
                        </a:rPr>
                        <a:t>Earth Science &amp; Engineering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105 Stratigraphy and Geomaterials</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67</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07-Jan-19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PM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marL="0" marR="0" lvl="0" indent="0" algn="ctr" defTabSz="609585" rtl="0" eaLnBrk="1" fontAlgn="b" latinLnBrk="0" hangingPunct="1">
                        <a:lnSpc>
                          <a:spcPct val="100000"/>
                        </a:lnSpc>
                        <a:spcBef>
                          <a:spcPts val="0"/>
                        </a:spcBef>
                        <a:spcAft>
                          <a:spcPts val="0"/>
                        </a:spcAft>
                        <a:buClrTx/>
                        <a:buSzTx/>
                        <a:buFontTx/>
                        <a:buNone/>
                        <a:tabLst/>
                        <a:defRPr/>
                      </a:pPr>
                      <a:r>
                        <a:rPr lang="en-GB" sz="1050" u="none" strike="noStrike" dirty="0" smtClean="0">
                          <a:effectLst/>
                        </a:rPr>
                        <a:t>G41/G38</a:t>
                      </a:r>
                      <a:r>
                        <a:rPr lang="en-GB" sz="1050" u="none" strike="noStrike" dirty="0">
                          <a:effectLst/>
                        </a:rPr>
                        <a:t> </a:t>
                      </a:r>
                      <a:endParaRPr lang="en-GB" sz="1050" b="0" i="0" u="none" strike="noStrike" dirty="0" smtClean="0">
                        <a:solidFill>
                          <a:srgbClr val="000000"/>
                        </a:solidFill>
                        <a:effectLst/>
                        <a:latin typeface="Calibri" panose="020F0502020204030204" pitchFamily="34" charset="0"/>
                      </a:endParaRPr>
                    </a:p>
                  </a:txBody>
                  <a:tcPr marL="0" marR="0" marT="0" marB="0" anchor="b"/>
                </a:tc>
                <a:tc>
                  <a:txBody>
                    <a:bodyPr/>
                    <a:lstStyle/>
                    <a:p>
                      <a:pPr algn="ctr" fontAlgn="b"/>
                      <a:r>
                        <a:rPr lang="en-GB" sz="1050" b="0" i="0" u="none" strike="noStrike" dirty="0" smtClean="0">
                          <a:solidFill>
                            <a:schemeClr val="dk1"/>
                          </a:solidFill>
                          <a:effectLst/>
                          <a:latin typeface="+mn-lt"/>
                        </a:rPr>
                        <a:t>At</a:t>
                      </a:r>
                      <a:r>
                        <a:rPr lang="en-GB" sz="1050" b="0" i="0" u="none" strike="noStrike" baseline="0" dirty="0" smtClean="0">
                          <a:solidFill>
                            <a:schemeClr val="dk1"/>
                          </a:solidFill>
                          <a:effectLst/>
                          <a:latin typeface="+mn-lt"/>
                        </a:rPr>
                        <a:t> risk of noise from RCM</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C000"/>
                    </a:solidFill>
                  </a:tcPr>
                </a:tc>
              </a:tr>
              <a:tr h="251096">
                <a:tc>
                  <a:txBody>
                    <a:bodyPr/>
                    <a:lstStyle/>
                    <a:p>
                      <a:pPr algn="l" fontAlgn="b"/>
                      <a:r>
                        <a:rPr lang="en-GB" sz="1050" u="none" strike="noStrike" dirty="0">
                          <a:effectLst/>
                        </a:rPr>
                        <a:t>Medicine</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dirty="0">
                          <a:effectLst/>
                        </a:rPr>
                        <a:t>Y1 MCD (Formative)</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58</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Spring</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07-Jan-19</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PM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Raked LT</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marL="0" marR="0" lvl="0" indent="0" algn="ctr" defTabSz="609585" rtl="0" eaLnBrk="1" fontAlgn="b" latinLnBrk="0" hangingPunct="1">
                        <a:lnSpc>
                          <a:spcPct val="100000"/>
                        </a:lnSpc>
                        <a:spcBef>
                          <a:spcPts val="0"/>
                        </a:spcBef>
                        <a:spcAft>
                          <a:spcPts val="0"/>
                        </a:spcAft>
                        <a:buClrTx/>
                        <a:buSzTx/>
                        <a:buFontTx/>
                        <a:buNone/>
                        <a:tabLst/>
                        <a:defRPr/>
                      </a:pPr>
                      <a:r>
                        <a:rPr lang="en-GB" sz="1050" u="none" strike="noStrike" dirty="0" smtClean="0">
                          <a:effectLst/>
                        </a:rPr>
                        <a:t>Formative – </a:t>
                      </a:r>
                      <a:r>
                        <a:rPr lang="en-GB" sz="1050" u="none" strike="noStrike" baseline="0" dirty="0" smtClean="0">
                          <a:effectLst/>
                        </a:rPr>
                        <a:t>suitable room desired</a:t>
                      </a:r>
                      <a:endParaRPr lang="en-GB" sz="1050" b="1" i="0" u="none" strike="noStrike" dirty="0" smtClean="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C000"/>
                    </a:solidFill>
                  </a:tcPr>
                </a:tc>
              </a:tr>
              <a:tr h="212533">
                <a:tc>
                  <a:txBody>
                    <a:bodyPr/>
                    <a:lstStyle/>
                    <a:p>
                      <a:pPr algn="l" fontAlgn="b"/>
                      <a:r>
                        <a:rPr lang="en-GB" sz="1050" u="none" strike="noStrike">
                          <a:effectLst/>
                        </a:rPr>
                        <a:t>NQEFL Energy Futures Lab</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TBC</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50</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07-Jan-19</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marL="0" marR="0" lvl="0" indent="0" algn="ctr" defTabSz="609585" rtl="0" eaLnBrk="1" fontAlgn="b" latinLnBrk="0" hangingPunct="1">
                        <a:lnSpc>
                          <a:spcPct val="100000"/>
                        </a:lnSpc>
                        <a:spcBef>
                          <a:spcPts val="0"/>
                        </a:spcBef>
                        <a:spcAft>
                          <a:spcPts val="0"/>
                        </a:spcAft>
                        <a:buClrTx/>
                        <a:buSzTx/>
                        <a:buFontTx/>
                        <a:buNone/>
                        <a:tabLst/>
                        <a:defRPr/>
                      </a:pPr>
                      <a:r>
                        <a:rPr lang="en-GB" sz="1050" u="none" strike="noStrike" dirty="0">
                          <a:effectLst/>
                        </a:rPr>
                        <a:t> </a:t>
                      </a:r>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smtClean="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Suitable room required</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0000"/>
                    </a:solidFill>
                  </a:tcPr>
                </a:tc>
              </a:tr>
              <a:tr h="251096">
                <a:tc>
                  <a:txBody>
                    <a:bodyPr/>
                    <a:lstStyle/>
                    <a:p>
                      <a:pPr algn="l" fontAlgn="b"/>
                      <a:r>
                        <a:rPr lang="en-GB" sz="1050" u="none" strike="noStrike" dirty="0">
                          <a:effectLst/>
                        </a:rPr>
                        <a:t>Physics </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Computational Physics Test</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94</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Flat floor</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Spring</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07-Jan-19</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PM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Raked LT</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Suitable </a:t>
                      </a:r>
                      <a:r>
                        <a:rPr lang="en-GB" sz="1050" u="none" strike="noStrike" dirty="0" smtClean="0">
                          <a:effectLst/>
                        </a:rPr>
                        <a:t>room required</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0000"/>
                    </a:solidFill>
                  </a:tcPr>
                </a:tc>
              </a:tr>
              <a:tr h="212533">
                <a:tc>
                  <a:txBody>
                    <a:bodyPr/>
                    <a:lstStyle/>
                    <a:p>
                      <a:pPr algn="l" fontAlgn="b"/>
                      <a:r>
                        <a:rPr lang="en-GB" sz="1050" u="none" strike="noStrike">
                          <a:effectLst/>
                        </a:rPr>
                        <a:t>Earth Science &amp; Engineering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2.10 Maps and Structures</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84</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Flat floor</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Spring</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08-Jan-19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G41/G38</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b="0" i="0" u="none" strike="noStrike" dirty="0" smtClean="0">
                          <a:solidFill>
                            <a:schemeClr val="dk1"/>
                          </a:solidFill>
                          <a:effectLst/>
                          <a:latin typeface="+mn-lt"/>
                        </a:rPr>
                        <a:t>At</a:t>
                      </a:r>
                      <a:r>
                        <a:rPr lang="en-GB" sz="1050" b="0" i="0" u="none" strike="noStrike" baseline="0" dirty="0" smtClean="0">
                          <a:solidFill>
                            <a:schemeClr val="dk1"/>
                          </a:solidFill>
                          <a:effectLst/>
                          <a:latin typeface="+mn-lt"/>
                        </a:rPr>
                        <a:t> risk of noise from RCM</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C000"/>
                    </a:solidFill>
                  </a:tcPr>
                </a:tc>
              </a:tr>
              <a:tr h="251040">
                <a:tc>
                  <a:txBody>
                    <a:bodyPr/>
                    <a:lstStyle/>
                    <a:p>
                      <a:pPr algn="l" fontAlgn="b"/>
                      <a:r>
                        <a:rPr lang="en-GB" sz="1050" u="none" strike="noStrike">
                          <a:effectLst/>
                        </a:rPr>
                        <a:t>Earth Science &amp; Engineering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115 Mathematics for Geoscientists</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10</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08-Jan-19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PM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b="0" i="0" u="none" strike="noStrike" dirty="0" smtClean="0">
                          <a:solidFill>
                            <a:srgbClr val="000000"/>
                          </a:solidFill>
                          <a:effectLst/>
                          <a:latin typeface="Arial" panose="020B0604020202020204" pitchFamily="34" charset="0"/>
                          <a:cs typeface="Arial" panose="020B0604020202020204" pitchFamily="34" charset="0"/>
                        </a:rPr>
                        <a:t>G38</a:t>
                      </a:r>
                      <a:endParaRPr lang="en-GB" sz="105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n-GB" sz="1050" b="0" i="0" u="none" strike="noStrike" dirty="0" smtClean="0">
                          <a:solidFill>
                            <a:schemeClr val="dk1"/>
                          </a:solidFill>
                          <a:effectLst/>
                          <a:latin typeface="+mn-lt"/>
                        </a:rPr>
                        <a:t>At</a:t>
                      </a:r>
                      <a:r>
                        <a:rPr lang="en-GB" sz="1050" b="0" i="0" u="none" strike="noStrike" baseline="0" dirty="0" smtClean="0">
                          <a:solidFill>
                            <a:schemeClr val="dk1"/>
                          </a:solidFill>
                          <a:effectLst/>
                          <a:latin typeface="+mn-lt"/>
                        </a:rPr>
                        <a:t> risk of noise from RCM</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C000"/>
                    </a:solidFill>
                  </a:tcPr>
                </a:tc>
              </a:tr>
              <a:tr h="212533">
                <a:tc>
                  <a:txBody>
                    <a:bodyPr/>
                    <a:lstStyle/>
                    <a:p>
                      <a:pPr algn="l" fontAlgn="b"/>
                      <a:r>
                        <a:rPr lang="en-GB" sz="1050" u="none" strike="noStrike">
                          <a:effectLst/>
                        </a:rPr>
                        <a:t>Earth Science &amp; Engineering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120 Maths Methods 1</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57</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Flat floor</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08-Jan-19</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PM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marL="0" marR="0" lvl="0" indent="0" algn="ctr" defTabSz="609585" rtl="0" eaLnBrk="1" fontAlgn="b" latinLnBrk="0" hangingPunct="1">
                        <a:lnSpc>
                          <a:spcPct val="100000"/>
                        </a:lnSpc>
                        <a:spcBef>
                          <a:spcPts val="0"/>
                        </a:spcBef>
                        <a:spcAft>
                          <a:spcPts val="0"/>
                        </a:spcAft>
                        <a:buClrTx/>
                        <a:buSzTx/>
                        <a:buFontTx/>
                        <a:buNone/>
                        <a:tabLst/>
                        <a:defRPr/>
                      </a:pPr>
                      <a:r>
                        <a:rPr lang="en-GB" sz="1050" b="0" i="0" u="none" strike="noStrike" dirty="0" smtClean="0">
                          <a:solidFill>
                            <a:srgbClr val="000000"/>
                          </a:solidFill>
                          <a:effectLst/>
                          <a:latin typeface="Arial" panose="020B0604020202020204" pitchFamily="34" charset="0"/>
                          <a:cs typeface="Arial" panose="020B0604020202020204" pitchFamily="34" charset="0"/>
                        </a:rPr>
                        <a:t>G41/G38</a:t>
                      </a:r>
                    </a:p>
                  </a:txBody>
                  <a:tcPr marL="0" marR="0" marT="0" marB="0" anchor="b"/>
                </a:tc>
                <a:tc>
                  <a:txBody>
                    <a:bodyPr/>
                    <a:lstStyle/>
                    <a:p>
                      <a:pPr algn="ctr" fontAlgn="b"/>
                      <a:r>
                        <a:rPr lang="en-GB" sz="1050" b="0" i="0" u="none" strike="noStrike" dirty="0" smtClean="0">
                          <a:solidFill>
                            <a:schemeClr val="dk1"/>
                          </a:solidFill>
                          <a:effectLst/>
                          <a:latin typeface="+mn-lt"/>
                        </a:rPr>
                        <a:t>At</a:t>
                      </a:r>
                      <a:r>
                        <a:rPr lang="en-GB" sz="1050" b="0" i="0" u="none" strike="noStrike" baseline="0" dirty="0" smtClean="0">
                          <a:solidFill>
                            <a:schemeClr val="dk1"/>
                          </a:solidFill>
                          <a:effectLst/>
                          <a:latin typeface="+mn-lt"/>
                        </a:rPr>
                        <a:t> risk of noise from RCM</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C000"/>
                    </a:solidFill>
                  </a:tcPr>
                </a:tc>
              </a:tr>
              <a:tr h="251040">
                <a:tc>
                  <a:txBody>
                    <a:bodyPr/>
                    <a:lstStyle/>
                    <a:p>
                      <a:pPr algn="l" fontAlgn="b"/>
                      <a:r>
                        <a:rPr lang="en-GB" sz="1050" u="none" strike="noStrike">
                          <a:effectLst/>
                        </a:rPr>
                        <a:t>Earth Science &amp; Engineering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dirty="0">
                          <a:effectLst/>
                        </a:rPr>
                        <a:t>205 High </a:t>
                      </a:r>
                      <a:r>
                        <a:rPr lang="en-GB" sz="1050" u="none" strike="noStrike" dirty="0" smtClean="0">
                          <a:effectLst/>
                        </a:rPr>
                        <a:t>Temp</a:t>
                      </a:r>
                      <a:r>
                        <a:rPr lang="en-GB" sz="1050" u="none" strike="noStrike" baseline="0" dirty="0" smtClean="0">
                          <a:effectLst/>
                        </a:rPr>
                        <a:t> </a:t>
                      </a:r>
                      <a:r>
                        <a:rPr lang="en-GB" sz="1050" u="none" strike="noStrike" dirty="0" smtClean="0">
                          <a:effectLst/>
                        </a:rPr>
                        <a:t>Geochemistry</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81</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09-Jan-19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b="0" i="0" u="none" strike="noStrike" dirty="0" smtClean="0">
                          <a:solidFill>
                            <a:srgbClr val="000000"/>
                          </a:solidFill>
                          <a:effectLst/>
                          <a:latin typeface="Arial" panose="020B0604020202020204" pitchFamily="34" charset="0"/>
                          <a:cs typeface="Arial" panose="020B0604020202020204" pitchFamily="34" charset="0"/>
                        </a:rPr>
                        <a:t>151/G38</a:t>
                      </a:r>
                      <a:endParaRPr lang="en-GB" sz="105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n-GB" sz="1050" b="0" i="0" u="none" strike="noStrike" dirty="0" smtClean="0">
                          <a:solidFill>
                            <a:schemeClr val="dk1"/>
                          </a:solidFill>
                          <a:effectLst/>
                          <a:latin typeface="+mn-lt"/>
                        </a:rPr>
                        <a:t>At</a:t>
                      </a:r>
                      <a:r>
                        <a:rPr lang="en-GB" sz="1050" b="0" i="0" u="none" strike="noStrike" baseline="0" dirty="0" smtClean="0">
                          <a:solidFill>
                            <a:schemeClr val="dk1"/>
                          </a:solidFill>
                          <a:effectLst/>
                          <a:latin typeface="+mn-lt"/>
                        </a:rPr>
                        <a:t> risk of noise from RCM</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C000"/>
                    </a:solidFill>
                  </a:tcPr>
                </a:tc>
              </a:tr>
              <a:tr h="212533">
                <a:tc>
                  <a:txBody>
                    <a:bodyPr/>
                    <a:lstStyle/>
                    <a:p>
                      <a:pPr algn="l" fontAlgn="b"/>
                      <a:r>
                        <a:rPr lang="en-GB" sz="1050" u="none" strike="noStrike">
                          <a:effectLst/>
                        </a:rPr>
                        <a:t>NQEFL Energy Futures Lab</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TBC</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49</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09-Jan-19</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 </a:t>
                      </a:r>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Suitable room required</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0000"/>
                    </a:solidFill>
                  </a:tcPr>
                </a:tc>
              </a:tr>
              <a:tr h="195078">
                <a:tc>
                  <a:txBody>
                    <a:bodyPr/>
                    <a:lstStyle/>
                    <a:p>
                      <a:pPr algn="l" fontAlgn="b"/>
                      <a:r>
                        <a:rPr lang="en-GB" sz="1050" u="none" strike="noStrike" dirty="0">
                          <a:effectLst/>
                        </a:rPr>
                        <a:t>Bioengineering </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dirty="0" smtClean="0">
                          <a:effectLst/>
                        </a:rPr>
                        <a:t>Systems Physiology </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156</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09-Jan-19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 </a:t>
                      </a:r>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Suitable room required</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0000"/>
                    </a:solidFill>
                  </a:tcPr>
                </a:tc>
              </a:tr>
              <a:tr h="216024">
                <a:tc>
                  <a:txBody>
                    <a:bodyPr/>
                    <a:lstStyle/>
                    <a:p>
                      <a:pPr algn="l" fontAlgn="b"/>
                      <a:r>
                        <a:rPr lang="en-GB" sz="1050" u="none" strike="noStrike" dirty="0">
                          <a:effectLst/>
                        </a:rPr>
                        <a:t>Bioengineering </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Biomechanics</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130</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11-Jan-19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 </a:t>
                      </a:r>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Suitable room required</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0000"/>
                    </a:solidFill>
                  </a:tcPr>
                </a:tc>
              </a:tr>
              <a:tr h="212533">
                <a:tc>
                  <a:txBody>
                    <a:bodyPr/>
                    <a:lstStyle/>
                    <a:p>
                      <a:pPr algn="l" fontAlgn="b"/>
                      <a:r>
                        <a:rPr lang="en-GB" sz="1050" u="none" strike="noStrike">
                          <a:effectLst/>
                        </a:rPr>
                        <a:t>NQEFL Energy Futures Lab</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TBC</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50</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11-Jan-19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 </a:t>
                      </a:r>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Suitable room required</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FF0000"/>
                    </a:solidFill>
                  </a:tcPr>
                </a:tc>
              </a:tr>
              <a:tr h="212533">
                <a:tc>
                  <a:txBody>
                    <a:bodyPr/>
                    <a:lstStyle/>
                    <a:p>
                      <a:pPr algn="l" fontAlgn="b"/>
                      <a:r>
                        <a:rPr lang="en-GB" sz="1050" u="none" strike="noStrike">
                          <a:effectLst/>
                        </a:rPr>
                        <a:t>Life Sciences</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FMB (Biochem)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150</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15-Jan-19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 </a:t>
                      </a:r>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Allocate to GH</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00B050"/>
                    </a:solidFill>
                  </a:tcPr>
                </a:tc>
              </a:tr>
              <a:tr h="212533">
                <a:tc>
                  <a:txBody>
                    <a:bodyPr/>
                    <a:lstStyle/>
                    <a:p>
                      <a:pPr algn="l" fontAlgn="b"/>
                      <a:r>
                        <a:rPr lang="en-GB" sz="1050" u="none" strike="noStrike">
                          <a:effectLst/>
                        </a:rPr>
                        <a:t>Life Sciences</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G&amp;G (Biochem)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150</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17-Jan-19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AM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 </a:t>
                      </a:r>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Allocate to GH</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00B050"/>
                    </a:solidFill>
                  </a:tcPr>
                </a:tc>
              </a:tr>
              <a:tr h="212533">
                <a:tc>
                  <a:txBody>
                    <a:bodyPr/>
                    <a:lstStyle/>
                    <a:p>
                      <a:pPr algn="l" fontAlgn="b"/>
                      <a:r>
                        <a:rPr lang="en-GB" sz="1050" u="none" strike="noStrike">
                          <a:effectLst/>
                        </a:rPr>
                        <a:t>Life Sciences</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BCM (Biol)</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150</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Flat floor</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22-Jan-19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 </a:t>
                      </a:r>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Allocate to GH</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00B050"/>
                    </a:solidFill>
                  </a:tcPr>
                </a:tc>
              </a:tr>
              <a:tr h="212533">
                <a:tc>
                  <a:txBody>
                    <a:bodyPr/>
                    <a:lstStyle/>
                    <a:p>
                      <a:pPr algn="l" fontAlgn="b"/>
                      <a:r>
                        <a:rPr lang="en-GB" sz="1050" u="none" strike="noStrike">
                          <a:effectLst/>
                        </a:rPr>
                        <a:t>Life Sciences</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GB" sz="1050" u="none" strike="noStrike">
                          <a:effectLst/>
                        </a:rPr>
                        <a:t>OB (Biol)</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150</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Flat floor</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Spring</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24-Jan-19</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a:effectLst/>
                        </a:rPr>
                        <a:t>AM</a:t>
                      </a:r>
                      <a:endParaRPr lang="en-GB"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a:effectLst/>
                        </a:rPr>
                        <a:t> </a:t>
                      </a:r>
                      <a:r>
                        <a:rPr lang="en-GB" sz="1050" b="0" i="0" u="none" strike="noStrike" dirty="0" smtClean="0">
                          <a:solidFill>
                            <a:schemeClr val="dk1"/>
                          </a:solidFill>
                          <a:effectLst/>
                          <a:latin typeface="+mn-lt"/>
                        </a:rPr>
                        <a:t>No</a:t>
                      </a:r>
                      <a:r>
                        <a:rPr lang="en-GB" sz="1050" b="0" i="0" u="none" strike="noStrike" baseline="0" dirty="0" smtClean="0">
                          <a:solidFill>
                            <a:schemeClr val="dk1"/>
                          </a:solidFill>
                          <a:effectLst/>
                          <a:latin typeface="+mn-lt"/>
                        </a:rPr>
                        <a:t> room</a:t>
                      </a:r>
                      <a:endParaRPr lang="en-GB"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050" u="none" strike="noStrike" dirty="0" smtClean="0">
                          <a:effectLst/>
                        </a:rPr>
                        <a:t>Allocate to GH</a:t>
                      </a:r>
                      <a:endParaRPr lang="en-GB" sz="1050" b="1" i="0" u="none" strike="noStrike" dirty="0">
                        <a:solidFill>
                          <a:srgbClr val="FF0000"/>
                        </a:solidFill>
                        <a:effectLst/>
                        <a:latin typeface="Calibri" panose="020F0502020204030204" pitchFamily="34" charset="0"/>
                      </a:endParaRPr>
                    </a:p>
                  </a:txBody>
                  <a:tcPr marL="0" marR="0" marT="0" marB="0" anchor="b"/>
                </a:tc>
                <a:tc>
                  <a:txBody>
                    <a:bodyPr/>
                    <a:lstStyle/>
                    <a:p>
                      <a:pPr algn="ctr" fontAlgn="b"/>
                      <a:endParaRPr lang="en-GB" sz="1050" b="1" i="0" u="none" strike="noStrike" dirty="0">
                        <a:solidFill>
                          <a:srgbClr val="FF0000"/>
                        </a:solidFill>
                        <a:effectLst/>
                        <a:latin typeface="Calibri" panose="020F0502020204030204" pitchFamily="34" charset="0"/>
                      </a:endParaRPr>
                    </a:p>
                  </a:txBody>
                  <a:tcPr marL="0" marR="0" marT="0" marB="0" anchor="b">
                    <a:solidFill>
                      <a:srgbClr val="00B050"/>
                    </a:solidFill>
                  </a:tcPr>
                </a:tc>
              </a:tr>
            </a:tbl>
          </a:graphicData>
        </a:graphic>
      </p:graphicFrame>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139601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rrow: Pentagon 5">
            <a:extLst>
              <a:ext uri="{FF2B5EF4-FFF2-40B4-BE49-F238E27FC236}">
                <a16:creationId xmlns="" xmlns:a16="http://schemas.microsoft.com/office/drawing/2014/main" id="{5CFD9298-711E-40FF-B5D9-C2D625FFFF6A}"/>
              </a:ext>
            </a:extLst>
          </p:cNvPr>
          <p:cNvSpPr/>
          <p:nvPr/>
        </p:nvSpPr>
        <p:spPr>
          <a:xfrm>
            <a:off x="389262" y="2241850"/>
            <a:ext cx="2585392" cy="3131366"/>
          </a:xfrm>
          <a:prstGeom prst="homePlate">
            <a:avLst>
              <a:gd name="adj" fmla="val 14084"/>
            </a:avLst>
          </a:prstGeom>
        </p:spPr>
        <p:style>
          <a:lnRef idx="2">
            <a:schemeClr val="accent2"/>
          </a:lnRef>
          <a:fillRef idx="1">
            <a:schemeClr val="lt1"/>
          </a:fillRef>
          <a:effectRef idx="0">
            <a:schemeClr val="accent2"/>
          </a:effectRef>
          <a:fontRef idx="minor">
            <a:schemeClr val="dk1"/>
          </a:fontRef>
        </p:style>
        <p:txBody>
          <a:bodyPr rtlCol="0" anchor="ctr"/>
          <a:lstStyle/>
          <a:p>
            <a:pPr marL="285750" indent="-285750" algn="ctr">
              <a:buFont typeface="Arial" panose="020B0604020202020204" pitchFamily="34" charset="0"/>
              <a:buChar char="•"/>
            </a:pPr>
            <a:r>
              <a:rPr lang="en-GB" sz="1400" dirty="0" smtClean="0"/>
              <a:t>Address Dec 2018 to Feb 2019 exam seat shortfall</a:t>
            </a:r>
          </a:p>
          <a:p>
            <a:pPr marL="285750" indent="-285750" algn="ctr">
              <a:buFont typeface="Arial" panose="020B0604020202020204" pitchFamily="34" charset="0"/>
              <a:buChar char="•"/>
            </a:pPr>
            <a:r>
              <a:rPr lang="en-GB" sz="1400" dirty="0" smtClean="0"/>
              <a:t>Agree Summer 2019 rooming method</a:t>
            </a:r>
            <a:endParaRPr lang="en-GB" sz="1400" dirty="0"/>
          </a:p>
        </p:txBody>
      </p:sp>
      <p:sp>
        <p:nvSpPr>
          <p:cNvPr id="2" name="Title 1">
            <a:extLst>
              <a:ext uri="{FF2B5EF4-FFF2-40B4-BE49-F238E27FC236}">
                <a16:creationId xmlns="" xmlns:a16="http://schemas.microsoft.com/office/drawing/2014/main" id="{759E3D5B-D0F1-49E0-BBF4-F221279CFCDE}"/>
              </a:ext>
            </a:extLst>
          </p:cNvPr>
          <p:cNvSpPr>
            <a:spLocks noGrp="1"/>
          </p:cNvSpPr>
          <p:nvPr>
            <p:ph type="title"/>
          </p:nvPr>
        </p:nvSpPr>
        <p:spPr/>
        <p:txBody>
          <a:bodyPr/>
          <a:lstStyle/>
          <a:p>
            <a:r>
              <a:rPr lang="en-GB" dirty="0" smtClean="0"/>
              <a:t>2018/19 - Near </a:t>
            </a:r>
            <a:r>
              <a:rPr lang="en-GB" dirty="0"/>
              <a:t>term </a:t>
            </a:r>
            <a:r>
              <a:rPr lang="en-GB" dirty="0" smtClean="0"/>
              <a:t>milestones</a:t>
            </a:r>
            <a:endParaRPr lang="en-GB" dirty="0"/>
          </a:p>
        </p:txBody>
      </p:sp>
      <p:sp>
        <p:nvSpPr>
          <p:cNvPr id="11" name="TextBox 10"/>
          <p:cNvSpPr txBox="1"/>
          <p:nvPr/>
        </p:nvSpPr>
        <p:spPr>
          <a:xfrm>
            <a:off x="7260579" y="3604167"/>
            <a:ext cx="7056784" cy="369332"/>
          </a:xfrm>
          <a:prstGeom prst="rect">
            <a:avLst/>
          </a:prstGeom>
          <a:noFill/>
        </p:spPr>
        <p:txBody>
          <a:bodyPr wrap="square" rtlCol="0">
            <a:spAutoFit/>
          </a:bodyPr>
          <a:lstStyle/>
          <a:p>
            <a:r>
              <a:rPr lang="en-GB" b="1" dirty="0"/>
              <a:t>6</a:t>
            </a:r>
            <a:r>
              <a:rPr lang="en-GB" b="1" dirty="0" smtClean="0"/>
              <a:t> Months</a:t>
            </a:r>
            <a:r>
              <a:rPr lang="en-GB" dirty="0" smtClean="0"/>
              <a:t> </a:t>
            </a:r>
            <a:endParaRPr lang="en-GB" dirty="0"/>
          </a:p>
        </p:txBody>
      </p:sp>
      <p:sp>
        <p:nvSpPr>
          <p:cNvPr id="12" name="TextBox 11"/>
          <p:cNvSpPr txBox="1"/>
          <p:nvPr/>
        </p:nvSpPr>
        <p:spPr>
          <a:xfrm>
            <a:off x="368118" y="2275879"/>
            <a:ext cx="7056784" cy="369332"/>
          </a:xfrm>
          <a:prstGeom prst="rect">
            <a:avLst/>
          </a:prstGeom>
          <a:noFill/>
        </p:spPr>
        <p:txBody>
          <a:bodyPr wrap="square" rtlCol="0">
            <a:spAutoFit/>
          </a:bodyPr>
          <a:lstStyle/>
          <a:p>
            <a:r>
              <a:rPr lang="en-GB" b="1" dirty="0" smtClean="0"/>
              <a:t>1 Month </a:t>
            </a:r>
            <a:r>
              <a:rPr lang="en-GB" dirty="0" smtClean="0"/>
              <a:t> </a:t>
            </a:r>
          </a:p>
        </p:txBody>
      </p:sp>
      <p:sp>
        <p:nvSpPr>
          <p:cNvPr id="15" name="Arrow: Pentagon 5">
            <a:extLst>
              <a:ext uri="{FF2B5EF4-FFF2-40B4-BE49-F238E27FC236}">
                <a16:creationId xmlns="" xmlns:a16="http://schemas.microsoft.com/office/drawing/2014/main" id="{5CFD9298-711E-40FF-B5D9-C2D625FFFF6A}"/>
              </a:ext>
            </a:extLst>
          </p:cNvPr>
          <p:cNvSpPr/>
          <p:nvPr/>
        </p:nvSpPr>
        <p:spPr>
          <a:xfrm>
            <a:off x="3060065" y="2244314"/>
            <a:ext cx="2715788" cy="3131366"/>
          </a:xfrm>
          <a:prstGeom prst="homePlate">
            <a:avLst>
              <a:gd name="adj" fmla="val 14084"/>
            </a:avLst>
          </a:prstGeom>
        </p:spPr>
        <p:style>
          <a:lnRef idx="2">
            <a:schemeClr val="accent2"/>
          </a:lnRef>
          <a:fillRef idx="1">
            <a:schemeClr val="lt1"/>
          </a:fillRef>
          <a:effectRef idx="0">
            <a:schemeClr val="accent2"/>
          </a:effectRef>
          <a:fontRef idx="minor">
            <a:schemeClr val="dk1"/>
          </a:fontRef>
        </p:style>
        <p:txBody>
          <a:bodyPr rtlCol="0" anchor="ctr"/>
          <a:lstStyle/>
          <a:p>
            <a:pPr marL="285750" indent="-285750" algn="ctr">
              <a:buFont typeface="Arial" panose="020B0604020202020204" pitchFamily="34" charset="0"/>
              <a:buChar char="•"/>
            </a:pPr>
            <a:r>
              <a:rPr lang="en-GB" sz="1400" dirty="0"/>
              <a:t>Oversee shared exam space in GH and QTR during Dec-Jan exam periods</a:t>
            </a:r>
          </a:p>
          <a:p>
            <a:pPr marL="285750" indent="-285750" algn="ctr">
              <a:buFont typeface="Arial" panose="020B0604020202020204" pitchFamily="34" charset="0"/>
              <a:buChar char="•"/>
            </a:pPr>
            <a:r>
              <a:rPr lang="en-GB" sz="1400" dirty="0"/>
              <a:t>Finalise exam room </a:t>
            </a:r>
            <a:r>
              <a:rPr lang="en-GB" sz="1400" dirty="0" smtClean="0"/>
              <a:t>layouts</a:t>
            </a:r>
            <a:endParaRPr lang="en-GB" sz="1400" dirty="0"/>
          </a:p>
        </p:txBody>
      </p:sp>
      <p:sp>
        <p:nvSpPr>
          <p:cNvPr id="16" name="Arrow: Pentagon 5">
            <a:extLst>
              <a:ext uri="{FF2B5EF4-FFF2-40B4-BE49-F238E27FC236}">
                <a16:creationId xmlns="" xmlns:a16="http://schemas.microsoft.com/office/drawing/2014/main" id="{5CFD9298-711E-40FF-B5D9-C2D625FFFF6A}"/>
              </a:ext>
            </a:extLst>
          </p:cNvPr>
          <p:cNvSpPr/>
          <p:nvPr/>
        </p:nvSpPr>
        <p:spPr>
          <a:xfrm>
            <a:off x="5836261" y="2223150"/>
            <a:ext cx="2739074" cy="3131366"/>
          </a:xfrm>
          <a:prstGeom prst="homePlate">
            <a:avLst>
              <a:gd name="adj" fmla="val 14084"/>
            </a:avLst>
          </a:prstGeom>
        </p:spPr>
        <p:style>
          <a:lnRef idx="2">
            <a:schemeClr val="accent2"/>
          </a:lnRef>
          <a:fillRef idx="1">
            <a:schemeClr val="lt1"/>
          </a:fillRef>
          <a:effectRef idx="0">
            <a:schemeClr val="accent2"/>
          </a:effectRef>
          <a:fontRef idx="minor">
            <a:schemeClr val="dk1"/>
          </a:fontRef>
        </p:style>
        <p:txBody>
          <a:bodyPr rtlCol="0" anchor="ctr"/>
          <a:lstStyle/>
          <a:p>
            <a:pPr marL="285750" indent="-285750" algn="ctr">
              <a:buFont typeface="Arial" panose="020B0604020202020204" pitchFamily="34" charset="0"/>
              <a:buChar char="•"/>
            </a:pPr>
            <a:r>
              <a:rPr lang="en-GB" sz="1400" dirty="0"/>
              <a:t>Agree protocol/process to manage exam requirements for 2019/20, </a:t>
            </a:r>
            <a:r>
              <a:rPr lang="en-GB" sz="1400" dirty="0" err="1"/>
              <a:t>inc</a:t>
            </a:r>
            <a:r>
              <a:rPr lang="en-GB" sz="1400" dirty="0"/>
              <a:t> defining peak exam periods</a:t>
            </a:r>
          </a:p>
          <a:p>
            <a:pPr marL="285750" indent="-285750" algn="ctr">
              <a:buFont typeface="Arial" panose="020B0604020202020204" pitchFamily="34" charset="0"/>
              <a:buChar char="•"/>
            </a:pPr>
            <a:r>
              <a:rPr lang="en-GB" sz="1400" dirty="0"/>
              <a:t>Agree and investigate further exam support CTSO can provide</a:t>
            </a:r>
          </a:p>
        </p:txBody>
      </p:sp>
      <p:sp>
        <p:nvSpPr>
          <p:cNvPr id="17" name="Arrow: Pentagon 5">
            <a:extLst>
              <a:ext uri="{FF2B5EF4-FFF2-40B4-BE49-F238E27FC236}">
                <a16:creationId xmlns="" xmlns:a16="http://schemas.microsoft.com/office/drawing/2014/main" id="{5CFD9298-711E-40FF-B5D9-C2D625FFFF6A}"/>
              </a:ext>
            </a:extLst>
          </p:cNvPr>
          <p:cNvSpPr/>
          <p:nvPr/>
        </p:nvSpPr>
        <p:spPr>
          <a:xfrm>
            <a:off x="8659668" y="2235652"/>
            <a:ext cx="2765127" cy="3131366"/>
          </a:xfrm>
          <a:prstGeom prst="homePlate">
            <a:avLst>
              <a:gd name="adj" fmla="val 14084"/>
            </a:avLst>
          </a:prstGeom>
        </p:spPr>
        <p:style>
          <a:lnRef idx="2">
            <a:schemeClr val="accent2"/>
          </a:lnRef>
          <a:fillRef idx="1">
            <a:schemeClr val="lt1"/>
          </a:fillRef>
          <a:effectRef idx="0">
            <a:schemeClr val="accent2"/>
          </a:effectRef>
          <a:fontRef idx="minor">
            <a:schemeClr val="dk1"/>
          </a:fontRef>
        </p:style>
        <p:txBody>
          <a:bodyPr rtlCol="0" anchor="ctr"/>
          <a:lstStyle/>
          <a:p>
            <a:pPr marL="285750" indent="-285750" algn="ctr">
              <a:buFont typeface="Arial" panose="020B0604020202020204" pitchFamily="34" charset="0"/>
              <a:buChar char="•"/>
            </a:pPr>
            <a:r>
              <a:rPr lang="en-GB" sz="1400" dirty="0"/>
              <a:t>Oversee move from interim to full exam timetabling policy</a:t>
            </a:r>
          </a:p>
          <a:p>
            <a:pPr marL="285750" indent="-285750" algn="ctr">
              <a:buFont typeface="Arial" panose="020B0604020202020204" pitchFamily="34" charset="0"/>
              <a:buChar char="•"/>
            </a:pPr>
            <a:r>
              <a:rPr lang="en-GB" sz="1400" dirty="0"/>
              <a:t>Agree any additional shared exam space during peak exam periods</a:t>
            </a:r>
          </a:p>
        </p:txBody>
      </p:sp>
      <p:sp>
        <p:nvSpPr>
          <p:cNvPr id="18" name="TextBox 17"/>
          <p:cNvSpPr txBox="1"/>
          <p:nvPr/>
        </p:nvSpPr>
        <p:spPr>
          <a:xfrm>
            <a:off x="3080048" y="2275879"/>
            <a:ext cx="7056784" cy="369332"/>
          </a:xfrm>
          <a:prstGeom prst="rect">
            <a:avLst/>
          </a:prstGeom>
          <a:noFill/>
        </p:spPr>
        <p:txBody>
          <a:bodyPr wrap="square" rtlCol="0">
            <a:spAutoFit/>
          </a:bodyPr>
          <a:lstStyle/>
          <a:p>
            <a:r>
              <a:rPr lang="en-GB" b="1" dirty="0" smtClean="0"/>
              <a:t>3 Months </a:t>
            </a:r>
            <a:r>
              <a:rPr lang="en-GB" dirty="0" smtClean="0"/>
              <a:t> </a:t>
            </a:r>
          </a:p>
        </p:txBody>
      </p:sp>
      <p:sp>
        <p:nvSpPr>
          <p:cNvPr id="19" name="TextBox 18"/>
          <p:cNvSpPr txBox="1"/>
          <p:nvPr/>
        </p:nvSpPr>
        <p:spPr>
          <a:xfrm>
            <a:off x="5867973" y="2257815"/>
            <a:ext cx="7056784" cy="369332"/>
          </a:xfrm>
          <a:prstGeom prst="rect">
            <a:avLst/>
          </a:prstGeom>
          <a:noFill/>
        </p:spPr>
        <p:txBody>
          <a:bodyPr wrap="square" rtlCol="0">
            <a:spAutoFit/>
          </a:bodyPr>
          <a:lstStyle/>
          <a:p>
            <a:r>
              <a:rPr lang="en-GB" b="1" dirty="0" smtClean="0"/>
              <a:t>6 Months </a:t>
            </a:r>
            <a:r>
              <a:rPr lang="en-GB" dirty="0" smtClean="0"/>
              <a:t> </a:t>
            </a:r>
          </a:p>
        </p:txBody>
      </p:sp>
      <p:sp>
        <p:nvSpPr>
          <p:cNvPr id="20" name="TextBox 19"/>
          <p:cNvSpPr txBox="1"/>
          <p:nvPr/>
        </p:nvSpPr>
        <p:spPr>
          <a:xfrm>
            <a:off x="8575335" y="2244314"/>
            <a:ext cx="7056784" cy="369332"/>
          </a:xfrm>
          <a:prstGeom prst="rect">
            <a:avLst/>
          </a:prstGeom>
          <a:noFill/>
        </p:spPr>
        <p:txBody>
          <a:bodyPr wrap="square" rtlCol="0">
            <a:spAutoFit/>
          </a:bodyPr>
          <a:lstStyle/>
          <a:p>
            <a:r>
              <a:rPr lang="en-GB" b="1" dirty="0" smtClean="0"/>
              <a:t>12 Months </a:t>
            </a:r>
            <a:r>
              <a:rPr lang="en-GB" dirty="0" smtClean="0"/>
              <a:t> </a:t>
            </a:r>
          </a:p>
        </p:txBody>
      </p:sp>
    </p:spTree>
    <p:extLst>
      <p:ext uri="{BB962C8B-B14F-4D97-AF65-F5344CB8AC3E}">
        <p14:creationId xmlns:p14="http://schemas.microsoft.com/office/powerpoint/2010/main" val="1287308717"/>
      </p:ext>
    </p:extLst>
  </p:cSld>
  <p:clrMapOvr>
    <a:masterClrMapping/>
  </p:clrMapOvr>
</p:sld>
</file>

<file path=ppt/theme/theme1.xml><?xml version="1.0" encoding="utf-8"?>
<a:theme xmlns:a="http://schemas.openxmlformats.org/drawingml/2006/main" name="1_Imperial College London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B11608B37722C4EA14FBA8B460BF61D" ma:contentTypeVersion="5" ma:contentTypeDescription="Create a new document." ma:contentTypeScope="" ma:versionID="544e2a80e1382a35a28f16e016b76a13">
  <xsd:schema xmlns:xsd="http://www.w3.org/2001/XMLSchema" xmlns:xs="http://www.w3.org/2001/XMLSchema" xmlns:p="http://schemas.microsoft.com/office/2006/metadata/properties" xmlns:ns2="f8883045-5908-49cc-9691-07435e49cbdb" xmlns:ns3="3bf6ea13-a9f2-4be0-85d9-173a6f5a6c93" targetNamespace="http://schemas.microsoft.com/office/2006/metadata/properties" ma:root="true" ma:fieldsID="82527f47ef0f373652ce062d83651363" ns2:_="" ns3:_="">
    <xsd:import namespace="f8883045-5908-49cc-9691-07435e49cbdb"/>
    <xsd:import namespace="3bf6ea13-a9f2-4be0-85d9-173a6f5a6c9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883045-5908-49cc-9691-07435e49cbdb"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f6ea13-a9f2-4be0-85d9-173a6f5a6c93"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C73465-56C6-4793-A254-4D3F4F82C79F}">
  <ds:schemaRefs>
    <ds:schemaRef ds:uri="http://schemas.microsoft.com/office/infopath/2007/PartnerControls"/>
    <ds:schemaRef ds:uri="http://purl.org/dc/terms/"/>
    <ds:schemaRef ds:uri="http://schemas.microsoft.com/office/2006/documentManagement/types"/>
    <ds:schemaRef ds:uri="http://www.w3.org/XML/1998/namespace"/>
    <ds:schemaRef ds:uri="http://purl.org/dc/elements/1.1/"/>
    <ds:schemaRef ds:uri="f8883045-5908-49cc-9691-07435e49cbdb"/>
    <ds:schemaRef ds:uri="3bf6ea13-a9f2-4be0-85d9-173a6f5a6c93"/>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F08154BD-669A-430A-9386-FD0B410376DF}">
  <ds:schemaRefs>
    <ds:schemaRef ds:uri="http://schemas.microsoft.com/sharepoint/v3/contenttype/forms"/>
  </ds:schemaRefs>
</ds:datastoreItem>
</file>

<file path=customXml/itemProps3.xml><?xml version="1.0" encoding="utf-8"?>
<ds:datastoreItem xmlns:ds="http://schemas.openxmlformats.org/officeDocument/2006/customXml" ds:itemID="{3665701F-3AAB-4C47-9EB4-E13DA52A52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883045-5908-49cc-9691-07435e49cbdb"/>
    <ds:schemaRef ds:uri="3bf6ea13-a9f2-4be0-85d9-173a6f5a6c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10319</TotalTime>
  <Words>1221</Words>
  <Application>Microsoft Office PowerPoint</Application>
  <PresentationFormat>Widescreen</PresentationFormat>
  <Paragraphs>292</Paragraphs>
  <Slides>13</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1_Imperial College London Theme</vt:lpstr>
      <vt:lpstr>Examination Timetabling User Group (ETUG)</vt:lpstr>
      <vt:lpstr>2018/19 exam cycle goals</vt:lpstr>
      <vt:lpstr>Peter Laskey: Examination Timetabling Manager</vt:lpstr>
      <vt:lpstr> Minutes and actions from last meeting – verbal update</vt:lpstr>
      <vt:lpstr>Queens Tower Rooms update</vt:lpstr>
      <vt:lpstr>Goal: all exams held in a suitable venue</vt:lpstr>
      <vt:lpstr>Collaborative scheduling GH and QTR (Aut. 11 / Spr. 1)</vt:lpstr>
      <vt:lpstr>Current exam seat shortfall – Dec 2018 to Feb 2019</vt:lpstr>
      <vt:lpstr>2018/19 - Near term milestones</vt:lpstr>
      <vt:lpstr>Summer 2019 - Discussion</vt:lpstr>
      <vt:lpstr>CTSO – Potential exam support</vt:lpstr>
      <vt:lpstr>2019/20 Exam cycle - Discussion</vt:lpstr>
      <vt:lpstr>Appendix 1: Initial thoughts on 2019/20 exam cycle</vt:lpstr>
    </vt:vector>
  </TitlesOfParts>
  <Company>Imperial College London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Abby Bolt</dc:creator>
  <cp:lastModifiedBy>Laskey, Peter</cp:lastModifiedBy>
  <cp:revision>398</cp:revision>
  <cp:lastPrinted>2018-06-21T10:16:18Z</cp:lastPrinted>
  <dcterms:created xsi:type="dcterms:W3CDTF">2017-02-16T14:49:58Z</dcterms:created>
  <dcterms:modified xsi:type="dcterms:W3CDTF">2018-11-06T10:49:48Z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0x0101007B11608B37722C4EA14FBA8B460BF61D</vt:lpwstr>
  </property>
</Properties>
</file>