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Quazi, Sophia" initials="QS" lastIdx="4" clrIdx="0">
    <p:extLst>
      <p:ext uri="{19B8F6BF-5375-455C-9EA6-DF929625EA0E}">
        <p15:presenceInfo xmlns:p15="http://schemas.microsoft.com/office/powerpoint/2012/main" userId="S::squazi@ic.ac.uk::21f74001-026c-4e89-b59e-0575a7d0e1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DF0"/>
    <a:srgbClr val="EBEEEE"/>
    <a:srgbClr val="002548"/>
    <a:srgbClr val="003E74"/>
    <a:srgbClr val="D4EFFC"/>
    <a:srgbClr val="9D9D9D"/>
    <a:srgbClr val="0085C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4599D9-3800-4124-B2B6-C6A0DC558C70}" v="38" dt="2022-07-11T13:16:45.2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snapToObjects="1">
      <p:cViewPr varScale="1">
        <p:scale>
          <a:sx n="108" d="100"/>
          <a:sy n="108" d="100"/>
        </p:scale>
        <p:origin x="1008" y="102"/>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09" d="100"/>
          <a:sy n="109" d="100"/>
        </p:scale>
        <p:origin x="-253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Quazi, Sophia" userId="21f74001-026c-4e89-b59e-0575a7d0e1c9" providerId="ADAL" clId="{B54599D9-3800-4124-B2B6-C6A0DC558C70}"/>
    <pc:docChg chg="undo custSel addSld delSld modSld">
      <pc:chgData name="Quazi, Sophia" userId="21f74001-026c-4e89-b59e-0575a7d0e1c9" providerId="ADAL" clId="{B54599D9-3800-4124-B2B6-C6A0DC558C70}" dt="2022-07-11T13:22:31.307" v="1383" actId="20577"/>
      <pc:docMkLst>
        <pc:docMk/>
      </pc:docMkLst>
      <pc:sldChg chg="modSp mod">
        <pc:chgData name="Quazi, Sophia" userId="21f74001-026c-4e89-b59e-0575a7d0e1c9" providerId="ADAL" clId="{B54599D9-3800-4124-B2B6-C6A0DC558C70}" dt="2022-07-07T12:06:47.835" v="634" actId="1076"/>
        <pc:sldMkLst>
          <pc:docMk/>
          <pc:sldMk cId="954329384" sldId="256"/>
        </pc:sldMkLst>
        <pc:spChg chg="mod">
          <ac:chgData name="Quazi, Sophia" userId="21f74001-026c-4e89-b59e-0575a7d0e1c9" providerId="ADAL" clId="{B54599D9-3800-4124-B2B6-C6A0DC558C70}" dt="2022-07-07T12:06:45.467" v="633" actId="1076"/>
          <ac:spMkLst>
            <pc:docMk/>
            <pc:sldMk cId="954329384" sldId="256"/>
            <ac:spMk id="2" creationId="{00000000-0000-0000-0000-000000000000}"/>
          </ac:spMkLst>
        </pc:spChg>
        <pc:spChg chg="mod">
          <ac:chgData name="Quazi, Sophia" userId="21f74001-026c-4e89-b59e-0575a7d0e1c9" providerId="ADAL" clId="{B54599D9-3800-4124-B2B6-C6A0DC558C70}" dt="2022-07-07T12:06:43.060" v="632" actId="1076"/>
          <ac:spMkLst>
            <pc:docMk/>
            <pc:sldMk cId="954329384" sldId="256"/>
            <ac:spMk id="3" creationId="{00000000-0000-0000-0000-000000000000}"/>
          </ac:spMkLst>
        </pc:spChg>
        <pc:spChg chg="mod">
          <ac:chgData name="Quazi, Sophia" userId="21f74001-026c-4e89-b59e-0575a7d0e1c9" providerId="ADAL" clId="{B54599D9-3800-4124-B2B6-C6A0DC558C70}" dt="2022-07-07T12:06:47.835" v="634" actId="1076"/>
          <ac:spMkLst>
            <pc:docMk/>
            <pc:sldMk cId="954329384" sldId="256"/>
            <ac:spMk id="4" creationId="{00000000-0000-0000-0000-000000000000}"/>
          </ac:spMkLst>
        </pc:spChg>
      </pc:sldChg>
      <pc:sldChg chg="del">
        <pc:chgData name="Quazi, Sophia" userId="21f74001-026c-4e89-b59e-0575a7d0e1c9" providerId="ADAL" clId="{B54599D9-3800-4124-B2B6-C6A0DC558C70}" dt="2022-07-07T11:52:06.463" v="183" actId="47"/>
        <pc:sldMkLst>
          <pc:docMk/>
          <pc:sldMk cId="1786097481" sldId="257"/>
        </pc:sldMkLst>
      </pc:sldChg>
      <pc:sldChg chg="delSp modSp mod addCm delCm modCm">
        <pc:chgData name="Quazi, Sophia" userId="21f74001-026c-4e89-b59e-0575a7d0e1c9" providerId="ADAL" clId="{B54599D9-3800-4124-B2B6-C6A0DC558C70}" dt="2022-07-11T13:20:49.119" v="1370" actId="1592"/>
        <pc:sldMkLst>
          <pc:docMk/>
          <pc:sldMk cId="2179187587" sldId="258"/>
        </pc:sldMkLst>
        <pc:spChg chg="del">
          <ac:chgData name="Quazi, Sophia" userId="21f74001-026c-4e89-b59e-0575a7d0e1c9" providerId="ADAL" clId="{B54599D9-3800-4124-B2B6-C6A0DC558C70}" dt="2022-07-07T11:52:24.934" v="190" actId="478"/>
          <ac:spMkLst>
            <pc:docMk/>
            <pc:sldMk cId="2179187587" sldId="258"/>
            <ac:spMk id="2" creationId="{00000000-0000-0000-0000-000000000000}"/>
          </ac:spMkLst>
        </pc:spChg>
        <pc:spChg chg="mod">
          <ac:chgData name="Quazi, Sophia" userId="21f74001-026c-4e89-b59e-0575a7d0e1c9" providerId="ADAL" clId="{B54599D9-3800-4124-B2B6-C6A0DC558C70}" dt="2022-07-11T13:20:43.944" v="1369" actId="20577"/>
          <ac:spMkLst>
            <pc:docMk/>
            <pc:sldMk cId="2179187587" sldId="258"/>
            <ac:spMk id="3" creationId="{00000000-0000-0000-0000-000000000000}"/>
          </ac:spMkLst>
        </pc:spChg>
        <pc:spChg chg="mod">
          <ac:chgData name="Quazi, Sophia" userId="21f74001-026c-4e89-b59e-0575a7d0e1c9" providerId="ADAL" clId="{B54599D9-3800-4124-B2B6-C6A0DC558C70}" dt="2022-07-07T11:52:38.267" v="219" actId="20577"/>
          <ac:spMkLst>
            <pc:docMk/>
            <pc:sldMk cId="2179187587" sldId="258"/>
            <ac:spMk id="4" creationId="{00000000-0000-0000-0000-000000000000}"/>
          </ac:spMkLst>
        </pc:spChg>
        <pc:spChg chg="mod">
          <ac:chgData name="Quazi, Sophia" userId="21f74001-026c-4e89-b59e-0575a7d0e1c9" providerId="ADAL" clId="{B54599D9-3800-4124-B2B6-C6A0DC558C70}" dt="2022-07-11T13:17:13.284" v="1228" actId="20577"/>
          <ac:spMkLst>
            <pc:docMk/>
            <pc:sldMk cId="2179187587" sldId="258"/>
            <ac:spMk id="5" creationId="{00000000-0000-0000-0000-000000000000}"/>
          </ac:spMkLst>
        </pc:spChg>
      </pc:sldChg>
      <pc:sldChg chg="del">
        <pc:chgData name="Quazi, Sophia" userId="21f74001-026c-4e89-b59e-0575a7d0e1c9" providerId="ADAL" clId="{B54599D9-3800-4124-B2B6-C6A0DC558C70}" dt="2022-07-07T11:52:08.947" v="184" actId="47"/>
        <pc:sldMkLst>
          <pc:docMk/>
          <pc:sldMk cId="94465279" sldId="259"/>
        </pc:sldMkLst>
      </pc:sldChg>
      <pc:sldChg chg="addSp delSp modSp new mod addCm delCm modCm">
        <pc:chgData name="Quazi, Sophia" userId="21f74001-026c-4e89-b59e-0575a7d0e1c9" providerId="ADAL" clId="{B54599D9-3800-4124-B2B6-C6A0DC558C70}" dt="2022-07-11T13:21:41.492" v="1376" actId="20577"/>
        <pc:sldMkLst>
          <pc:docMk/>
          <pc:sldMk cId="1275224710" sldId="259"/>
        </pc:sldMkLst>
        <pc:spChg chg="add del mod">
          <ac:chgData name="Quazi, Sophia" userId="21f74001-026c-4e89-b59e-0575a7d0e1c9" providerId="ADAL" clId="{B54599D9-3800-4124-B2B6-C6A0DC558C70}" dt="2022-07-11T11:34:25.964" v="838" actId="1076"/>
          <ac:spMkLst>
            <pc:docMk/>
            <pc:sldMk cId="1275224710" sldId="259"/>
            <ac:spMk id="2" creationId="{EA3B0AD0-E2BF-4BD1-8B53-A7E6DF05F8FB}"/>
          </ac:spMkLst>
        </pc:spChg>
        <pc:spChg chg="mod">
          <ac:chgData name="Quazi, Sophia" userId="21f74001-026c-4e89-b59e-0575a7d0e1c9" providerId="ADAL" clId="{B54599D9-3800-4124-B2B6-C6A0DC558C70}" dt="2022-07-11T13:21:41.492" v="1376" actId="20577"/>
          <ac:spMkLst>
            <pc:docMk/>
            <pc:sldMk cId="1275224710" sldId="259"/>
            <ac:spMk id="3" creationId="{33F51FF2-1EA3-4DD7-BEA7-F207E2458639}"/>
          </ac:spMkLst>
        </pc:spChg>
        <pc:spChg chg="mod">
          <ac:chgData name="Quazi, Sophia" userId="21f74001-026c-4e89-b59e-0575a7d0e1c9" providerId="ADAL" clId="{B54599D9-3800-4124-B2B6-C6A0DC558C70}" dt="2022-07-07T11:56:12.902" v="255"/>
          <ac:spMkLst>
            <pc:docMk/>
            <pc:sldMk cId="1275224710" sldId="259"/>
            <ac:spMk id="4" creationId="{DA65A021-FDB8-4032-96CA-772B2741BA2A}"/>
          </ac:spMkLst>
        </pc:spChg>
        <pc:spChg chg="mod">
          <ac:chgData name="Quazi, Sophia" userId="21f74001-026c-4e89-b59e-0575a7d0e1c9" providerId="ADAL" clId="{B54599D9-3800-4124-B2B6-C6A0DC558C70}" dt="2022-07-11T13:17:21.790" v="1241" actId="20577"/>
          <ac:spMkLst>
            <pc:docMk/>
            <pc:sldMk cId="1275224710" sldId="259"/>
            <ac:spMk id="5" creationId="{A75F33AB-72BD-436D-931E-A2DEFC3E056B}"/>
          </ac:spMkLst>
        </pc:spChg>
        <pc:spChg chg="add del mod">
          <ac:chgData name="Quazi, Sophia" userId="21f74001-026c-4e89-b59e-0575a7d0e1c9" providerId="ADAL" clId="{B54599D9-3800-4124-B2B6-C6A0DC558C70}" dt="2022-07-11T11:42:22.796" v="891" actId="478"/>
          <ac:spMkLst>
            <pc:docMk/>
            <pc:sldMk cId="1275224710" sldId="259"/>
            <ac:spMk id="6" creationId="{7685BFF0-8C20-4473-90A2-B1D8AD837F6D}"/>
          </ac:spMkLst>
        </pc:spChg>
      </pc:sldChg>
      <pc:sldChg chg="modSp add mod">
        <pc:chgData name="Quazi, Sophia" userId="21f74001-026c-4e89-b59e-0575a7d0e1c9" providerId="ADAL" clId="{B54599D9-3800-4124-B2B6-C6A0DC558C70}" dt="2022-07-11T13:17:31.836" v="1248" actId="20577"/>
        <pc:sldMkLst>
          <pc:docMk/>
          <pc:sldMk cId="451889100" sldId="260"/>
        </pc:sldMkLst>
        <pc:spChg chg="mod">
          <ac:chgData name="Quazi, Sophia" userId="21f74001-026c-4e89-b59e-0575a7d0e1c9" providerId="ADAL" clId="{B54599D9-3800-4124-B2B6-C6A0DC558C70}" dt="2022-07-07T12:01:21.274" v="405" actId="1076"/>
          <ac:spMkLst>
            <pc:docMk/>
            <pc:sldMk cId="451889100" sldId="260"/>
            <ac:spMk id="2" creationId="{EA3B0AD0-E2BF-4BD1-8B53-A7E6DF05F8FB}"/>
          </ac:spMkLst>
        </pc:spChg>
        <pc:spChg chg="mod">
          <ac:chgData name="Quazi, Sophia" userId="21f74001-026c-4e89-b59e-0575a7d0e1c9" providerId="ADAL" clId="{B54599D9-3800-4124-B2B6-C6A0DC558C70}" dt="2022-07-11T11:53:58.274" v="1110" actId="20577"/>
          <ac:spMkLst>
            <pc:docMk/>
            <pc:sldMk cId="451889100" sldId="260"/>
            <ac:spMk id="3" creationId="{33F51FF2-1EA3-4DD7-BEA7-F207E2458639}"/>
          </ac:spMkLst>
        </pc:spChg>
        <pc:spChg chg="mod">
          <ac:chgData name="Quazi, Sophia" userId="21f74001-026c-4e89-b59e-0575a7d0e1c9" providerId="ADAL" clId="{B54599D9-3800-4124-B2B6-C6A0DC558C70}" dt="2022-07-11T13:17:31.836" v="1248" actId="20577"/>
          <ac:spMkLst>
            <pc:docMk/>
            <pc:sldMk cId="451889100" sldId="260"/>
            <ac:spMk id="5" creationId="{A75F33AB-72BD-436D-931E-A2DEFC3E056B}"/>
          </ac:spMkLst>
        </pc:spChg>
      </pc:sldChg>
      <pc:sldChg chg="del">
        <pc:chgData name="Quazi, Sophia" userId="21f74001-026c-4e89-b59e-0575a7d0e1c9" providerId="ADAL" clId="{B54599D9-3800-4124-B2B6-C6A0DC558C70}" dt="2022-07-07T11:52:11.305" v="185" actId="47"/>
        <pc:sldMkLst>
          <pc:docMk/>
          <pc:sldMk cId="2663129352" sldId="260"/>
        </pc:sldMkLst>
      </pc:sldChg>
      <pc:sldChg chg="del">
        <pc:chgData name="Quazi, Sophia" userId="21f74001-026c-4e89-b59e-0575a7d0e1c9" providerId="ADAL" clId="{B54599D9-3800-4124-B2B6-C6A0DC558C70}" dt="2022-07-07T11:52:13.310" v="186" actId="47"/>
        <pc:sldMkLst>
          <pc:docMk/>
          <pc:sldMk cId="1548537219" sldId="261"/>
        </pc:sldMkLst>
      </pc:sldChg>
      <pc:sldChg chg="modSp add mod addCm delCm modCm">
        <pc:chgData name="Quazi, Sophia" userId="21f74001-026c-4e89-b59e-0575a7d0e1c9" providerId="ADAL" clId="{B54599D9-3800-4124-B2B6-C6A0DC558C70}" dt="2022-07-11T13:22:04.345" v="1379" actId="1592"/>
        <pc:sldMkLst>
          <pc:docMk/>
          <pc:sldMk cId="1889743470" sldId="261"/>
        </pc:sldMkLst>
        <pc:spChg chg="mod">
          <ac:chgData name="Quazi, Sophia" userId="21f74001-026c-4e89-b59e-0575a7d0e1c9" providerId="ADAL" clId="{B54599D9-3800-4124-B2B6-C6A0DC558C70}" dt="2022-07-07T12:01:15.481" v="403" actId="1076"/>
          <ac:spMkLst>
            <pc:docMk/>
            <pc:sldMk cId="1889743470" sldId="261"/>
            <ac:spMk id="2" creationId="{EA3B0AD0-E2BF-4BD1-8B53-A7E6DF05F8FB}"/>
          </ac:spMkLst>
        </pc:spChg>
        <pc:spChg chg="mod">
          <ac:chgData name="Quazi, Sophia" userId="21f74001-026c-4e89-b59e-0575a7d0e1c9" providerId="ADAL" clId="{B54599D9-3800-4124-B2B6-C6A0DC558C70}" dt="2022-07-11T13:21:58.576" v="1378" actId="20577"/>
          <ac:spMkLst>
            <pc:docMk/>
            <pc:sldMk cId="1889743470" sldId="261"/>
            <ac:spMk id="3" creationId="{33F51FF2-1EA3-4DD7-BEA7-F207E2458639}"/>
          </ac:spMkLst>
        </pc:spChg>
        <pc:spChg chg="mod">
          <ac:chgData name="Quazi, Sophia" userId="21f74001-026c-4e89-b59e-0575a7d0e1c9" providerId="ADAL" clId="{B54599D9-3800-4124-B2B6-C6A0DC558C70}" dt="2022-07-11T13:17:37.854" v="1255" actId="20577"/>
          <ac:spMkLst>
            <pc:docMk/>
            <pc:sldMk cId="1889743470" sldId="261"/>
            <ac:spMk id="5" creationId="{A75F33AB-72BD-436D-931E-A2DEFC3E056B}"/>
          </ac:spMkLst>
        </pc:spChg>
      </pc:sldChg>
      <pc:sldChg chg="del">
        <pc:chgData name="Quazi, Sophia" userId="21f74001-026c-4e89-b59e-0575a7d0e1c9" providerId="ADAL" clId="{B54599D9-3800-4124-B2B6-C6A0DC558C70}" dt="2022-07-07T11:52:14.781" v="187" actId="47"/>
        <pc:sldMkLst>
          <pc:docMk/>
          <pc:sldMk cId="1933405525" sldId="262"/>
        </pc:sldMkLst>
      </pc:sldChg>
      <pc:sldChg chg="modSp add mod addCm delCm modCm">
        <pc:chgData name="Quazi, Sophia" userId="21f74001-026c-4e89-b59e-0575a7d0e1c9" providerId="ADAL" clId="{B54599D9-3800-4124-B2B6-C6A0DC558C70}" dt="2022-07-11T13:22:19.352" v="1382" actId="1592"/>
        <pc:sldMkLst>
          <pc:docMk/>
          <pc:sldMk cId="4192319488" sldId="262"/>
        </pc:sldMkLst>
        <pc:spChg chg="mod">
          <ac:chgData name="Quazi, Sophia" userId="21f74001-026c-4e89-b59e-0575a7d0e1c9" providerId="ADAL" clId="{B54599D9-3800-4124-B2B6-C6A0DC558C70}" dt="2022-07-07T12:03:23.343" v="497" actId="20577"/>
          <ac:spMkLst>
            <pc:docMk/>
            <pc:sldMk cId="4192319488" sldId="262"/>
            <ac:spMk id="2" creationId="{EA3B0AD0-E2BF-4BD1-8B53-A7E6DF05F8FB}"/>
          </ac:spMkLst>
        </pc:spChg>
        <pc:spChg chg="mod">
          <ac:chgData name="Quazi, Sophia" userId="21f74001-026c-4e89-b59e-0575a7d0e1c9" providerId="ADAL" clId="{B54599D9-3800-4124-B2B6-C6A0DC558C70}" dt="2022-07-11T13:22:17.014" v="1381" actId="20577"/>
          <ac:spMkLst>
            <pc:docMk/>
            <pc:sldMk cId="4192319488" sldId="262"/>
            <ac:spMk id="3" creationId="{33F51FF2-1EA3-4DD7-BEA7-F207E2458639}"/>
          </ac:spMkLst>
        </pc:spChg>
        <pc:spChg chg="mod">
          <ac:chgData name="Quazi, Sophia" userId="21f74001-026c-4e89-b59e-0575a7d0e1c9" providerId="ADAL" clId="{B54599D9-3800-4124-B2B6-C6A0DC558C70}" dt="2022-07-11T13:17:42.788" v="1262" actId="20577"/>
          <ac:spMkLst>
            <pc:docMk/>
            <pc:sldMk cId="4192319488" sldId="262"/>
            <ac:spMk id="5" creationId="{A75F33AB-72BD-436D-931E-A2DEFC3E056B}"/>
          </ac:spMkLst>
        </pc:spChg>
      </pc:sldChg>
      <pc:sldChg chg="del">
        <pc:chgData name="Quazi, Sophia" userId="21f74001-026c-4e89-b59e-0575a7d0e1c9" providerId="ADAL" clId="{B54599D9-3800-4124-B2B6-C6A0DC558C70}" dt="2022-07-07T11:52:16.071" v="188" actId="47"/>
        <pc:sldMkLst>
          <pc:docMk/>
          <pc:sldMk cId="391101801" sldId="263"/>
        </pc:sldMkLst>
      </pc:sldChg>
      <pc:sldChg chg="modSp add mod">
        <pc:chgData name="Quazi, Sophia" userId="21f74001-026c-4e89-b59e-0575a7d0e1c9" providerId="ADAL" clId="{B54599D9-3800-4124-B2B6-C6A0DC558C70}" dt="2022-07-11T13:17:49.563" v="1271" actId="20577"/>
        <pc:sldMkLst>
          <pc:docMk/>
          <pc:sldMk cId="2513860986" sldId="263"/>
        </pc:sldMkLst>
        <pc:spChg chg="mod">
          <ac:chgData name="Quazi, Sophia" userId="21f74001-026c-4e89-b59e-0575a7d0e1c9" providerId="ADAL" clId="{B54599D9-3800-4124-B2B6-C6A0DC558C70}" dt="2022-07-07T12:03:39.610" v="510" actId="1076"/>
          <ac:spMkLst>
            <pc:docMk/>
            <pc:sldMk cId="2513860986" sldId="263"/>
            <ac:spMk id="2" creationId="{EA3B0AD0-E2BF-4BD1-8B53-A7E6DF05F8FB}"/>
          </ac:spMkLst>
        </pc:spChg>
        <pc:spChg chg="mod">
          <ac:chgData name="Quazi, Sophia" userId="21f74001-026c-4e89-b59e-0575a7d0e1c9" providerId="ADAL" clId="{B54599D9-3800-4124-B2B6-C6A0DC558C70}" dt="2022-07-11T11:55:45.814" v="1131" actId="403"/>
          <ac:spMkLst>
            <pc:docMk/>
            <pc:sldMk cId="2513860986" sldId="263"/>
            <ac:spMk id="3" creationId="{33F51FF2-1EA3-4DD7-BEA7-F207E2458639}"/>
          </ac:spMkLst>
        </pc:spChg>
        <pc:spChg chg="mod">
          <ac:chgData name="Quazi, Sophia" userId="21f74001-026c-4e89-b59e-0575a7d0e1c9" providerId="ADAL" clId="{B54599D9-3800-4124-B2B6-C6A0DC558C70}" dt="2022-07-11T13:17:49.563" v="1271" actId="20577"/>
          <ac:spMkLst>
            <pc:docMk/>
            <pc:sldMk cId="2513860986" sldId="263"/>
            <ac:spMk id="5" creationId="{A75F33AB-72BD-436D-931E-A2DEFC3E056B}"/>
          </ac:spMkLst>
        </pc:spChg>
      </pc:sldChg>
      <pc:sldChg chg="modSp add mod">
        <pc:chgData name="Quazi, Sophia" userId="21f74001-026c-4e89-b59e-0575a7d0e1c9" providerId="ADAL" clId="{B54599D9-3800-4124-B2B6-C6A0DC558C70}" dt="2022-07-11T13:17:55.998" v="1278" actId="20577"/>
        <pc:sldMkLst>
          <pc:docMk/>
          <pc:sldMk cId="1695699066" sldId="264"/>
        </pc:sldMkLst>
        <pc:spChg chg="mod">
          <ac:chgData name="Quazi, Sophia" userId="21f74001-026c-4e89-b59e-0575a7d0e1c9" providerId="ADAL" clId="{B54599D9-3800-4124-B2B6-C6A0DC558C70}" dt="2022-07-07T12:09:57.646" v="799" actId="1076"/>
          <ac:spMkLst>
            <pc:docMk/>
            <pc:sldMk cId="1695699066" sldId="264"/>
            <ac:spMk id="2" creationId="{EA3B0AD0-E2BF-4BD1-8B53-A7E6DF05F8FB}"/>
          </ac:spMkLst>
        </pc:spChg>
        <pc:spChg chg="mod">
          <ac:chgData name="Quazi, Sophia" userId="21f74001-026c-4e89-b59e-0575a7d0e1c9" providerId="ADAL" clId="{B54599D9-3800-4124-B2B6-C6A0DC558C70}" dt="2022-07-11T13:10:49.658" v="1146" actId="207"/>
          <ac:spMkLst>
            <pc:docMk/>
            <pc:sldMk cId="1695699066" sldId="264"/>
            <ac:spMk id="3" creationId="{33F51FF2-1EA3-4DD7-BEA7-F207E2458639}"/>
          </ac:spMkLst>
        </pc:spChg>
        <pc:spChg chg="mod">
          <ac:chgData name="Quazi, Sophia" userId="21f74001-026c-4e89-b59e-0575a7d0e1c9" providerId="ADAL" clId="{B54599D9-3800-4124-B2B6-C6A0DC558C70}" dt="2022-07-11T13:17:55.998" v="1278" actId="20577"/>
          <ac:spMkLst>
            <pc:docMk/>
            <pc:sldMk cId="1695699066" sldId="264"/>
            <ac:spMk id="5" creationId="{A75F33AB-72BD-436D-931E-A2DEFC3E056B}"/>
          </ac:spMkLst>
        </pc:spChg>
      </pc:sldChg>
      <pc:sldChg chg="del">
        <pc:chgData name="Quazi, Sophia" userId="21f74001-026c-4e89-b59e-0575a7d0e1c9" providerId="ADAL" clId="{B54599D9-3800-4124-B2B6-C6A0DC558C70}" dt="2022-07-07T11:52:16.941" v="189" actId="47"/>
        <pc:sldMkLst>
          <pc:docMk/>
          <pc:sldMk cId="2304087987" sldId="264"/>
        </pc:sldMkLst>
      </pc:sldChg>
      <pc:sldChg chg="addSp modSp add mod">
        <pc:chgData name="Quazi, Sophia" userId="21f74001-026c-4e89-b59e-0575a7d0e1c9" providerId="ADAL" clId="{B54599D9-3800-4124-B2B6-C6A0DC558C70}" dt="2022-07-11T13:18:01.084" v="1285" actId="20577"/>
        <pc:sldMkLst>
          <pc:docMk/>
          <pc:sldMk cId="686771951" sldId="265"/>
        </pc:sldMkLst>
        <pc:spChg chg="mod">
          <ac:chgData name="Quazi, Sophia" userId="21f74001-026c-4e89-b59e-0575a7d0e1c9" providerId="ADAL" clId="{B54599D9-3800-4124-B2B6-C6A0DC558C70}" dt="2022-07-07T12:05:24.356" v="613" actId="1076"/>
          <ac:spMkLst>
            <pc:docMk/>
            <pc:sldMk cId="686771951" sldId="265"/>
            <ac:spMk id="2" creationId="{EA3B0AD0-E2BF-4BD1-8B53-A7E6DF05F8FB}"/>
          </ac:spMkLst>
        </pc:spChg>
        <pc:spChg chg="mod">
          <ac:chgData name="Quazi, Sophia" userId="21f74001-026c-4e89-b59e-0575a7d0e1c9" providerId="ADAL" clId="{B54599D9-3800-4124-B2B6-C6A0DC558C70}" dt="2022-07-07T12:05:39.973" v="620" actId="404"/>
          <ac:spMkLst>
            <pc:docMk/>
            <pc:sldMk cId="686771951" sldId="265"/>
            <ac:spMk id="3" creationId="{33F51FF2-1EA3-4DD7-BEA7-F207E2458639}"/>
          </ac:spMkLst>
        </pc:spChg>
        <pc:spChg chg="mod">
          <ac:chgData name="Quazi, Sophia" userId="21f74001-026c-4e89-b59e-0575a7d0e1c9" providerId="ADAL" clId="{B54599D9-3800-4124-B2B6-C6A0DC558C70}" dt="2022-07-11T13:18:01.084" v="1285" actId="20577"/>
          <ac:spMkLst>
            <pc:docMk/>
            <pc:sldMk cId="686771951" sldId="265"/>
            <ac:spMk id="5" creationId="{A75F33AB-72BD-436D-931E-A2DEFC3E056B}"/>
          </ac:spMkLst>
        </pc:spChg>
        <pc:picChg chg="add mod">
          <ac:chgData name="Quazi, Sophia" userId="21f74001-026c-4e89-b59e-0575a7d0e1c9" providerId="ADAL" clId="{B54599D9-3800-4124-B2B6-C6A0DC558C70}" dt="2022-07-07T12:06:11.331" v="628" actId="1076"/>
          <ac:picMkLst>
            <pc:docMk/>
            <pc:sldMk cId="686771951" sldId="265"/>
            <ac:picMk id="6" creationId="{812ABB94-3C18-49A7-98FE-45E3D4B4A4D2}"/>
          </ac:picMkLst>
        </pc:picChg>
      </pc:sldChg>
      <pc:sldChg chg="modSp add mod">
        <pc:chgData name="Quazi, Sophia" userId="21f74001-026c-4e89-b59e-0575a7d0e1c9" providerId="ADAL" clId="{B54599D9-3800-4124-B2B6-C6A0DC558C70}" dt="2022-07-11T13:18:06.875" v="1293" actId="20577"/>
        <pc:sldMkLst>
          <pc:docMk/>
          <pc:sldMk cId="1162566464" sldId="266"/>
        </pc:sldMkLst>
        <pc:spChg chg="mod">
          <ac:chgData name="Quazi, Sophia" userId="21f74001-026c-4e89-b59e-0575a7d0e1c9" providerId="ADAL" clId="{B54599D9-3800-4124-B2B6-C6A0DC558C70}" dt="2022-07-07T12:07:34.787" v="702" actId="1076"/>
          <ac:spMkLst>
            <pc:docMk/>
            <pc:sldMk cId="1162566464" sldId="266"/>
            <ac:spMk id="2" creationId="{EA3B0AD0-E2BF-4BD1-8B53-A7E6DF05F8FB}"/>
          </ac:spMkLst>
        </pc:spChg>
        <pc:spChg chg="mod">
          <ac:chgData name="Quazi, Sophia" userId="21f74001-026c-4e89-b59e-0575a7d0e1c9" providerId="ADAL" clId="{B54599D9-3800-4124-B2B6-C6A0DC558C70}" dt="2022-07-11T13:12:07.633" v="1170" actId="20577"/>
          <ac:spMkLst>
            <pc:docMk/>
            <pc:sldMk cId="1162566464" sldId="266"/>
            <ac:spMk id="3" creationId="{33F51FF2-1EA3-4DD7-BEA7-F207E2458639}"/>
          </ac:spMkLst>
        </pc:spChg>
        <pc:spChg chg="mod">
          <ac:chgData name="Quazi, Sophia" userId="21f74001-026c-4e89-b59e-0575a7d0e1c9" providerId="ADAL" clId="{B54599D9-3800-4124-B2B6-C6A0DC558C70}" dt="2022-07-11T13:18:06.875" v="1293" actId="20577"/>
          <ac:spMkLst>
            <pc:docMk/>
            <pc:sldMk cId="1162566464" sldId="266"/>
            <ac:spMk id="5" creationId="{A75F33AB-72BD-436D-931E-A2DEFC3E056B}"/>
          </ac:spMkLst>
        </pc:spChg>
      </pc:sldChg>
      <pc:sldChg chg="modSp add mod">
        <pc:chgData name="Quazi, Sophia" userId="21f74001-026c-4e89-b59e-0575a7d0e1c9" providerId="ADAL" clId="{B54599D9-3800-4124-B2B6-C6A0DC558C70}" dt="2022-07-11T13:22:31.307" v="1383" actId="20577"/>
        <pc:sldMkLst>
          <pc:docMk/>
          <pc:sldMk cId="2566696456" sldId="267"/>
        </pc:sldMkLst>
        <pc:spChg chg="mod">
          <ac:chgData name="Quazi, Sophia" userId="21f74001-026c-4e89-b59e-0575a7d0e1c9" providerId="ADAL" clId="{B54599D9-3800-4124-B2B6-C6A0DC558C70}" dt="2022-07-11T13:14:10.066" v="1172" actId="1076"/>
          <ac:spMkLst>
            <pc:docMk/>
            <pc:sldMk cId="2566696456" sldId="267"/>
            <ac:spMk id="2" creationId="{EA3B0AD0-E2BF-4BD1-8B53-A7E6DF05F8FB}"/>
          </ac:spMkLst>
        </pc:spChg>
        <pc:spChg chg="mod">
          <ac:chgData name="Quazi, Sophia" userId="21f74001-026c-4e89-b59e-0575a7d0e1c9" providerId="ADAL" clId="{B54599D9-3800-4124-B2B6-C6A0DC558C70}" dt="2022-07-11T13:22:31.307" v="1383" actId="20577"/>
          <ac:spMkLst>
            <pc:docMk/>
            <pc:sldMk cId="2566696456" sldId="267"/>
            <ac:spMk id="3" creationId="{33F51FF2-1EA3-4DD7-BEA7-F207E2458639}"/>
          </ac:spMkLst>
        </pc:spChg>
        <pc:spChg chg="mod">
          <ac:chgData name="Quazi, Sophia" userId="21f74001-026c-4e89-b59e-0575a7d0e1c9" providerId="ADAL" clId="{B54599D9-3800-4124-B2B6-C6A0DC558C70}" dt="2022-07-11T13:18:11.718" v="1301" actId="20577"/>
          <ac:spMkLst>
            <pc:docMk/>
            <pc:sldMk cId="2566696456" sldId="267"/>
            <ac:spMk id="5" creationId="{A75F33AB-72BD-436D-931E-A2DEFC3E056B}"/>
          </ac:spMkLst>
        </pc:spChg>
      </pc:sldChg>
      <pc:sldChg chg="modSp add mod">
        <pc:chgData name="Quazi, Sophia" userId="21f74001-026c-4e89-b59e-0575a7d0e1c9" providerId="ADAL" clId="{B54599D9-3800-4124-B2B6-C6A0DC558C70}" dt="2022-07-11T13:18:17.972" v="1309" actId="20577"/>
        <pc:sldMkLst>
          <pc:docMk/>
          <pc:sldMk cId="3430369614" sldId="268"/>
        </pc:sldMkLst>
        <pc:spChg chg="mod">
          <ac:chgData name="Quazi, Sophia" userId="21f74001-026c-4e89-b59e-0575a7d0e1c9" providerId="ADAL" clId="{B54599D9-3800-4124-B2B6-C6A0DC558C70}" dt="2022-07-11T13:14:38.891" v="1194" actId="1076"/>
          <ac:spMkLst>
            <pc:docMk/>
            <pc:sldMk cId="3430369614" sldId="268"/>
            <ac:spMk id="2" creationId="{EA3B0AD0-E2BF-4BD1-8B53-A7E6DF05F8FB}"/>
          </ac:spMkLst>
        </pc:spChg>
        <pc:spChg chg="mod">
          <ac:chgData name="Quazi, Sophia" userId="21f74001-026c-4e89-b59e-0575a7d0e1c9" providerId="ADAL" clId="{B54599D9-3800-4124-B2B6-C6A0DC558C70}" dt="2022-07-11T13:15:02.194" v="1200" actId="1076"/>
          <ac:spMkLst>
            <pc:docMk/>
            <pc:sldMk cId="3430369614" sldId="268"/>
            <ac:spMk id="3" creationId="{33F51FF2-1EA3-4DD7-BEA7-F207E2458639}"/>
          </ac:spMkLst>
        </pc:spChg>
        <pc:spChg chg="mod">
          <ac:chgData name="Quazi, Sophia" userId="21f74001-026c-4e89-b59e-0575a7d0e1c9" providerId="ADAL" clId="{B54599D9-3800-4124-B2B6-C6A0DC558C70}" dt="2022-07-11T13:18:17.972" v="1309" actId="20577"/>
          <ac:spMkLst>
            <pc:docMk/>
            <pc:sldMk cId="3430369614" sldId="268"/>
            <ac:spMk id="5" creationId="{A75F33AB-72BD-436D-931E-A2DEFC3E056B}"/>
          </ac:spMkLst>
        </pc:spChg>
      </pc:sldChg>
      <pc:sldChg chg="add del">
        <pc:chgData name="Quazi, Sophia" userId="21f74001-026c-4e89-b59e-0575a7d0e1c9" providerId="ADAL" clId="{B54599D9-3800-4124-B2B6-C6A0DC558C70}" dt="2022-07-11T13:15:18.977" v="1201" actId="47"/>
        <pc:sldMkLst>
          <pc:docMk/>
          <pc:sldMk cId="2894378265" sldId="269"/>
        </pc:sldMkLst>
      </pc:sldChg>
      <pc:sldChg chg="add del">
        <pc:chgData name="Quazi, Sophia" userId="21f74001-026c-4e89-b59e-0575a7d0e1c9" providerId="ADAL" clId="{B54599D9-3800-4124-B2B6-C6A0DC558C70}" dt="2022-07-11T13:15:21.432" v="1202" actId="47"/>
        <pc:sldMkLst>
          <pc:docMk/>
          <pc:sldMk cId="295587730" sldId="27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b="1" dirty="0">
                <a:solidFill>
                  <a:srgbClr val="003E74"/>
                </a:solidFill>
              </a:rPr>
              <a:t>Name of presentation</a:t>
            </a: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6B0EE2D-335A-3546-9D75-E17F32E16FE9}" type="datetime3">
              <a:rPr lang="en-GB" smtClean="0">
                <a:solidFill>
                  <a:srgbClr val="003E74"/>
                </a:solidFill>
              </a:rPr>
              <a:t>11 July, 2022</a:t>
            </a:fld>
            <a:endParaRPr lang="en-US" dirty="0">
              <a:solidFill>
                <a:srgbClr val="003E74"/>
              </a:solidFill>
            </a:endParaRPr>
          </a:p>
        </p:txBody>
      </p:sp>
    </p:spTree>
    <p:extLst>
      <p:ext uri="{BB962C8B-B14F-4D97-AF65-F5344CB8AC3E}">
        <p14:creationId xmlns:p14="http://schemas.microsoft.com/office/powerpoint/2010/main" val="3306949037"/>
      </p:ext>
    </p:extLst>
  </p:cSld>
  <p:clrMap bg1="lt1" tx1="dk1" bg2="lt2" tx2="dk2" accent1="accent1" accent2="accent2" accent3="accent3" accent4="accent4" accent5="accent5" accent6="accent6" hlink="hlink" folHlink="folHlink"/>
  <p:hf sldNum="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a:solidFill>
                  <a:srgbClr val="003E74"/>
                </a:solidFill>
              </a:defRPr>
            </a:lvl1pPr>
          </a:lstStyle>
          <a:p>
            <a:r>
              <a:rPr lang="en-US" dirty="0"/>
              <a:t>Name of presentation</a:t>
            </a: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rgbClr val="003E74"/>
                </a:solidFill>
              </a:defRPr>
            </a:lvl1pPr>
          </a:lstStyle>
          <a:p>
            <a:fld id="{8D35C32B-10D1-1447-A35B-280119DE9D12}" type="datetime3">
              <a:rPr lang="en-GB" smtClean="0"/>
              <a:pPr/>
              <a:t>11 July, 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Tree>
    <p:extLst>
      <p:ext uri="{BB962C8B-B14F-4D97-AF65-F5344CB8AC3E}">
        <p14:creationId xmlns:p14="http://schemas.microsoft.com/office/powerpoint/2010/main" val="2133265648"/>
      </p:ext>
    </p:extLst>
  </p:cSld>
  <p:clrMap bg1="lt1" tx1="dk1" bg2="lt2" tx2="dk2" accent1="accent1" accent2="accent2" accent3="accent3" accent4="accent4" accent5="accent5" accent6="accent6" hlink="hlink" folHlink="folHlink"/>
  <p:hf sldNum="0" ftr="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GB" dirty="0"/>
          </a:p>
        </p:txBody>
      </p:sp>
      <p:sp>
        <p:nvSpPr>
          <p:cNvPr id="4" name="Header Placeholder 3"/>
          <p:cNvSpPr>
            <a:spLocks noGrp="1"/>
          </p:cNvSpPr>
          <p:nvPr>
            <p:ph type="hdr" sz="quarter"/>
          </p:nvPr>
        </p:nvSpPr>
        <p:spPr/>
        <p:txBody>
          <a:bodyPr/>
          <a:lstStyle/>
          <a:p>
            <a:r>
              <a:rPr lang="en-US"/>
              <a:t>Name of presentation</a:t>
            </a:r>
            <a:endParaRPr lang="en-US" dirty="0"/>
          </a:p>
        </p:txBody>
      </p:sp>
      <p:sp>
        <p:nvSpPr>
          <p:cNvPr id="5" name="Date Placeholder 4"/>
          <p:cNvSpPr>
            <a:spLocks noGrp="1"/>
          </p:cNvSpPr>
          <p:nvPr>
            <p:ph type="dt" idx="1"/>
          </p:nvPr>
        </p:nvSpPr>
        <p:spPr/>
        <p:txBody>
          <a:bodyPr/>
          <a:lstStyle/>
          <a:p>
            <a:fld id="{8D35C32B-10D1-1447-A35B-280119DE9D12}" type="datetime3">
              <a:rPr lang="en-GB" smtClean="0"/>
              <a:pPr/>
              <a:t>11 July, 2022</a:t>
            </a:fld>
            <a:endParaRPr lang="en-US" dirty="0"/>
          </a:p>
        </p:txBody>
      </p:sp>
    </p:spTree>
    <p:extLst>
      <p:ext uri="{BB962C8B-B14F-4D97-AF65-F5344CB8AC3E}">
        <p14:creationId xmlns:p14="http://schemas.microsoft.com/office/powerpoint/2010/main" val="4107798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no image)">
    <p:bg>
      <p:bgPr>
        <a:solidFill>
          <a:srgbClr val="FFFDF0"/>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942832"/>
            <a:ext cx="6400800" cy="604513"/>
          </a:xfrm>
        </p:spPr>
        <p:txBody>
          <a:bodyPr/>
          <a:lstStyle>
            <a:lvl1pPr marL="0" indent="0" algn="l">
              <a:buNone/>
              <a:defRPr sz="28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13" name="Title 12"/>
          <p:cNvSpPr>
            <a:spLocks noGrp="1"/>
          </p:cNvSpPr>
          <p:nvPr>
            <p:ph type="title"/>
          </p:nvPr>
        </p:nvSpPr>
        <p:spPr>
          <a:xfrm>
            <a:off x="457200" y="2096689"/>
            <a:ext cx="8229600" cy="1143000"/>
          </a:xfrm>
        </p:spPr>
        <p:txBody>
          <a:bodyPr/>
          <a:lstStyle>
            <a:lvl1pPr algn="l">
              <a:defRPr sz="5000" b="0">
                <a:solidFill>
                  <a:srgbClr val="003E74"/>
                </a:solidFill>
              </a:defRPr>
            </a:lvl1pPr>
          </a:lstStyle>
          <a:p>
            <a:r>
              <a:rPr lang="en-GB" dirty="0"/>
              <a:t>Click to edit Master title style</a:t>
            </a:r>
            <a:endParaRPr lang="en-US" dirty="0"/>
          </a:p>
        </p:txBody>
      </p:sp>
      <p:sp>
        <p:nvSpPr>
          <p:cNvPr id="7" name="Text Placeholder 3"/>
          <p:cNvSpPr txBox="1">
            <a:spLocks/>
          </p:cNvSpPr>
          <p:nvPr userDrawn="1"/>
        </p:nvSpPr>
        <p:spPr>
          <a:xfrm>
            <a:off x="6340639" y="800593"/>
            <a:ext cx="2346162" cy="257244"/>
          </a:xfrm>
          <a:prstGeom prst="rect">
            <a:avLst/>
          </a:prstGeom>
        </p:spPr>
        <p:txBody>
          <a:bodyPr lIns="0" tIns="0" rIns="0" bIns="0"/>
          <a:lstStyle>
            <a:lvl1pPr marL="0" indent="0" algn="r" defTabSz="457200" rtl="0" eaLnBrk="1" latinLnBrk="0" hangingPunct="1">
              <a:spcBef>
                <a:spcPct val="20000"/>
              </a:spcBef>
              <a:buClr>
                <a:srgbClr val="003E74"/>
              </a:buClr>
              <a:buFont typeface="Arial"/>
              <a:buNone/>
              <a:defRPr sz="1200" b="0" kern="1200" baseline="0">
                <a:solidFill>
                  <a:srgbClr val="003E74"/>
                </a:solidFill>
                <a:latin typeface="Arial"/>
                <a:ea typeface="+mn-ea"/>
                <a:cs typeface="Arial"/>
              </a:defRPr>
            </a:lvl1pPr>
            <a:lvl2pPr marL="742950" indent="-285750" algn="l" defTabSz="457200" rtl="0" eaLnBrk="1" latinLnBrk="0" hangingPunct="1">
              <a:spcBef>
                <a:spcPct val="20000"/>
              </a:spcBef>
              <a:buClr>
                <a:srgbClr val="003E74"/>
              </a:buClr>
              <a:buFont typeface="Arial"/>
              <a:buChar char="–"/>
              <a:defRPr sz="1800" kern="1200">
                <a:solidFill>
                  <a:schemeClr val="tx1"/>
                </a:solidFill>
                <a:latin typeface="Arial"/>
                <a:ea typeface="+mn-ea"/>
                <a:cs typeface="Arial"/>
              </a:defRPr>
            </a:lvl2pPr>
            <a:lvl3pPr marL="11430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3pPr>
            <a:lvl4pPr marL="16002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4pPr>
            <a:lvl5pPr marL="20574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dirty="0"/>
          </a:p>
        </p:txBody>
      </p:sp>
      <p:sp>
        <p:nvSpPr>
          <p:cNvPr id="10" name="Text Placeholder 9"/>
          <p:cNvSpPr>
            <a:spLocks noGrp="1"/>
          </p:cNvSpPr>
          <p:nvPr>
            <p:ph type="body" sz="quarter" idx="11" hasCustomPrompt="1"/>
          </p:nvPr>
        </p:nvSpPr>
        <p:spPr>
          <a:xfrm>
            <a:off x="457200" y="5273580"/>
            <a:ext cx="6400800" cy="339811"/>
          </a:xfrm>
        </p:spPr>
        <p:txBody>
          <a:bodyPr/>
          <a:lstStyle>
            <a:lvl1pPr marL="0" indent="0" algn="l">
              <a:buNone/>
              <a:defRPr sz="1200" baseline="0">
                <a:solidFill>
                  <a:srgbClr val="002548"/>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dirty="0"/>
              <a:t>Click to edit author name</a:t>
            </a:r>
            <a:endParaRPr lang="en-US" dirty="0"/>
          </a:p>
        </p:txBody>
      </p:sp>
      <p:sp>
        <p:nvSpPr>
          <p:cNvPr id="8" name="Text Placeholder 3"/>
          <p:cNvSpPr>
            <a:spLocks noGrp="1"/>
          </p:cNvSpPr>
          <p:nvPr>
            <p:ph type="body" sz="quarter" idx="13"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37180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4245089"/>
            <a:ext cx="3601176" cy="797761"/>
          </a:xfrm>
        </p:spPr>
        <p:txBody>
          <a:bodyPr/>
          <a:lstStyle>
            <a:lvl1pPr marL="0" indent="0" algn="l">
              <a:buNone/>
              <a:defRPr sz="28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4" name="Title 12"/>
          <p:cNvSpPr>
            <a:spLocks noGrp="1"/>
          </p:cNvSpPr>
          <p:nvPr>
            <p:ph type="title"/>
          </p:nvPr>
        </p:nvSpPr>
        <p:spPr>
          <a:xfrm>
            <a:off x="457200" y="1545982"/>
            <a:ext cx="3601176" cy="2153335"/>
          </a:xfrm>
        </p:spPr>
        <p:txBody>
          <a:bodyPr/>
          <a:lstStyle>
            <a:lvl1pPr>
              <a:defRPr sz="5000" b="0">
                <a:solidFill>
                  <a:srgbClr val="003E74"/>
                </a:solidFill>
              </a:defRPr>
            </a:lvl1pPr>
          </a:lstStyle>
          <a:p>
            <a:r>
              <a:rPr lang="en-GB" dirty="0"/>
              <a:t>Click to edit Master title style</a:t>
            </a:r>
            <a:endParaRPr lang="en-US" dirty="0"/>
          </a:p>
        </p:txBody>
      </p:sp>
      <p:sp>
        <p:nvSpPr>
          <p:cNvPr id="5" name="Text Placeholder 9"/>
          <p:cNvSpPr>
            <a:spLocks noGrp="1"/>
          </p:cNvSpPr>
          <p:nvPr>
            <p:ph type="body" sz="quarter" idx="11" hasCustomPrompt="1"/>
          </p:nvPr>
        </p:nvSpPr>
        <p:spPr>
          <a:xfrm>
            <a:off x="457200" y="5522041"/>
            <a:ext cx="3601176" cy="339811"/>
          </a:xfrm>
        </p:spPr>
        <p:txBody>
          <a:bodyPr/>
          <a:lstStyle>
            <a:lvl1pPr marL="0" indent="0" algn="l">
              <a:buNone/>
              <a:defRPr sz="1200" baseline="0">
                <a:solidFill>
                  <a:srgbClr val="002548"/>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dirty="0"/>
              <a:t>Click to edit author name</a:t>
            </a:r>
            <a:endParaRPr lang="en-US" dirty="0"/>
          </a:p>
        </p:txBody>
      </p:sp>
      <p:sp>
        <p:nvSpPr>
          <p:cNvPr id="7" name="Picture Placeholder 6"/>
          <p:cNvSpPr>
            <a:spLocks noGrp="1"/>
          </p:cNvSpPr>
          <p:nvPr>
            <p:ph type="pic" sz="quarter" idx="12"/>
          </p:nvPr>
        </p:nvSpPr>
        <p:spPr>
          <a:xfrm>
            <a:off x="4756151" y="1546225"/>
            <a:ext cx="3930650" cy="4316413"/>
          </a:xfrm>
        </p:spPr>
        <p:txBody>
          <a:bodyPr/>
          <a:lstStyle>
            <a:lvl1pPr>
              <a:buClr>
                <a:srgbClr val="002548"/>
              </a:buClr>
              <a:defRPr/>
            </a:lvl1pPr>
          </a:lstStyle>
          <a:p>
            <a:endParaRPr lang="en-US" dirty="0"/>
          </a:p>
        </p:txBody>
      </p:sp>
      <p:sp>
        <p:nvSpPr>
          <p:cNvPr id="9" name="Text Placeholder 3"/>
          <p:cNvSpPr>
            <a:spLocks noGrp="1"/>
          </p:cNvSpPr>
          <p:nvPr>
            <p:ph type="body" sz="quarter" idx="13"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1372030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on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GB" dirty="0"/>
              <a:t>Click to edit Master title style</a:t>
            </a:r>
            <a:endParaRPr lang="en-US" dirty="0"/>
          </a:p>
        </p:txBody>
      </p:sp>
      <p:sp>
        <p:nvSpPr>
          <p:cNvPr id="3" name="Content Placeholder 2"/>
          <p:cNvSpPr>
            <a:spLocks noGrp="1"/>
          </p:cNvSpPr>
          <p:nvPr>
            <p:ph idx="1"/>
          </p:nvPr>
        </p:nvSpPr>
        <p:spPr/>
        <p:txBody>
          <a:bodyPr/>
          <a:lstStyle>
            <a:lvl1pPr>
              <a:buClr>
                <a:srgbClr val="002548"/>
              </a:buClr>
              <a:defRPr/>
            </a:lvl1pPr>
            <a:lvl2pPr>
              <a:buClr>
                <a:srgbClr val="002548"/>
              </a:buClr>
              <a:defRPr/>
            </a:lvl2pPr>
            <a:lvl3pPr>
              <a:buClr>
                <a:srgbClr val="002548"/>
              </a:buClr>
              <a:defRPr sz="1200"/>
            </a:lvl3pPr>
            <a:lvl4pPr>
              <a:buClr>
                <a:srgbClr val="002548"/>
              </a:buClr>
              <a:defRPr sz="1200"/>
            </a:lvl4pPr>
            <a:lvl5pPr>
              <a:buClr>
                <a:srgbClr val="002548"/>
              </a:buClr>
              <a:defRPr sz="1200">
                <a:latin typeface="+mn-lt"/>
              </a:defRPr>
            </a:lvl5pPr>
            <a:lvl6pPr marL="2286000" indent="0">
              <a:buNone/>
              <a:defRPr sz="1400" baseline="0">
                <a:latin typeface="+mn-lt"/>
              </a:defRPr>
            </a:lvl6pPr>
            <a:lvl7pPr>
              <a:defRPr/>
            </a:lvl7pPr>
            <a:lvl8pPr>
              <a:defRPr/>
            </a:lvl8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8" name="Text Placeholder 7"/>
          <p:cNvSpPr>
            <a:spLocks noGrp="1"/>
          </p:cNvSpPr>
          <p:nvPr>
            <p:ph type="body" sz="quarter" idx="10" hasCustomPrompt="1"/>
          </p:nvPr>
        </p:nvSpPr>
        <p:spPr>
          <a:xfrm>
            <a:off x="6340638" y="469900"/>
            <a:ext cx="2346162"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7" name="Text Placeholder 3"/>
          <p:cNvSpPr>
            <a:spLocks noGrp="1"/>
          </p:cNvSpPr>
          <p:nvPr>
            <p:ph type="body" sz="quarter" idx="12"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1569259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two columns)">
    <p:spTree>
      <p:nvGrpSpPr>
        <p:cNvPr id="1" name=""/>
        <p:cNvGrpSpPr/>
        <p:nvPr/>
      </p:nvGrpSpPr>
      <p:grpSpPr>
        <a:xfrm>
          <a:off x="0" y="0"/>
          <a:ext cx="0" cy="0"/>
          <a:chOff x="0" y="0"/>
          <a:chExt cx="0" cy="0"/>
        </a:xfrm>
      </p:grpSpPr>
      <p:sp>
        <p:nvSpPr>
          <p:cNvPr id="10" name="Content Placeholder 2"/>
          <p:cNvSpPr>
            <a:spLocks noGrp="1"/>
          </p:cNvSpPr>
          <p:nvPr>
            <p:ph idx="11"/>
          </p:nvPr>
        </p:nvSpPr>
        <p:spPr>
          <a:xfrm>
            <a:off x="457199" y="2346581"/>
            <a:ext cx="3950877" cy="3644104"/>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 name="Title 1"/>
          <p:cNvSpPr>
            <a:spLocks noGrp="1"/>
          </p:cNvSpPr>
          <p:nvPr>
            <p:ph type="title"/>
          </p:nvPr>
        </p:nvSpPr>
        <p:spPr/>
        <p:txBody>
          <a:bodyPr/>
          <a:lstStyle>
            <a:lvl1pPr>
              <a:defRPr sz="2800"/>
            </a:lvl1pPr>
          </a:lstStyle>
          <a:p>
            <a:r>
              <a:rPr lang="en-GB" dirty="0"/>
              <a:t>Click to edit Master title style</a:t>
            </a:r>
            <a:endParaRPr lang="en-US" dirty="0"/>
          </a:p>
        </p:txBody>
      </p:sp>
      <p:sp>
        <p:nvSpPr>
          <p:cNvPr id="9" name="Text Placeholder 7"/>
          <p:cNvSpPr>
            <a:spLocks noGrp="1"/>
          </p:cNvSpPr>
          <p:nvPr>
            <p:ph type="body" sz="quarter" idx="10" hasCustomPrompt="1"/>
          </p:nvPr>
        </p:nvSpPr>
        <p:spPr>
          <a:xfrm>
            <a:off x="6340638" y="469900"/>
            <a:ext cx="2346162"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2" name="Content Placeholder 2"/>
          <p:cNvSpPr>
            <a:spLocks noGrp="1"/>
          </p:cNvSpPr>
          <p:nvPr>
            <p:ph idx="12"/>
          </p:nvPr>
        </p:nvSpPr>
        <p:spPr>
          <a:xfrm>
            <a:off x="4735923" y="2346581"/>
            <a:ext cx="3950878" cy="3644104"/>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8" name="Text Placeholder 3"/>
          <p:cNvSpPr>
            <a:spLocks noGrp="1"/>
          </p:cNvSpPr>
          <p:nvPr>
            <p:ph type="body" sz="quarter" idx="13"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2622752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quote)">
    <p:spTree>
      <p:nvGrpSpPr>
        <p:cNvPr id="1" name=""/>
        <p:cNvGrpSpPr/>
        <p:nvPr/>
      </p:nvGrpSpPr>
      <p:grpSpPr>
        <a:xfrm>
          <a:off x="0" y="0"/>
          <a:ext cx="0" cy="0"/>
          <a:chOff x="0" y="0"/>
          <a:chExt cx="0" cy="0"/>
        </a:xfrm>
      </p:grpSpPr>
      <p:sp>
        <p:nvSpPr>
          <p:cNvPr id="3" name="Content Placeholder 2"/>
          <p:cNvSpPr>
            <a:spLocks noGrp="1"/>
          </p:cNvSpPr>
          <p:nvPr>
            <p:ph idx="11"/>
          </p:nvPr>
        </p:nvSpPr>
        <p:spPr>
          <a:xfrm>
            <a:off x="457199" y="2346581"/>
            <a:ext cx="3950877" cy="3644104"/>
          </a:xfrm>
        </p:spPr>
        <p:txBody>
          <a:bodyPr/>
          <a:lstStyle>
            <a:lvl1pPr>
              <a:buClr>
                <a:srgbClr val="002548"/>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itle 1"/>
          <p:cNvSpPr>
            <a:spLocks noGrp="1"/>
          </p:cNvSpPr>
          <p:nvPr>
            <p:ph type="title"/>
          </p:nvPr>
        </p:nvSpPr>
        <p:spPr>
          <a:xfrm>
            <a:off x="457200" y="1487908"/>
            <a:ext cx="8229600" cy="507556"/>
          </a:xfrm>
        </p:spPr>
        <p:txBody>
          <a:bodyPr/>
          <a:lstStyle>
            <a:lvl1pPr>
              <a:defRPr sz="2800"/>
            </a:lvl1pPr>
          </a:lstStyle>
          <a:p>
            <a:r>
              <a:rPr lang="en-GB" dirty="0"/>
              <a:t>Click to edit Master title style</a:t>
            </a:r>
            <a:endParaRPr lang="en-US" dirty="0"/>
          </a:p>
        </p:txBody>
      </p:sp>
      <p:sp>
        <p:nvSpPr>
          <p:cNvPr id="5" name="Text Placeholder 7"/>
          <p:cNvSpPr>
            <a:spLocks noGrp="1"/>
          </p:cNvSpPr>
          <p:nvPr>
            <p:ph type="body" sz="quarter" idx="10" hasCustomPrompt="1"/>
          </p:nvPr>
        </p:nvSpPr>
        <p:spPr>
          <a:xfrm>
            <a:off x="6340638" y="469900"/>
            <a:ext cx="2346162"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6" name="Content Placeholder 2"/>
          <p:cNvSpPr>
            <a:spLocks noGrp="1"/>
          </p:cNvSpPr>
          <p:nvPr>
            <p:ph idx="12" hasCustomPrompt="1"/>
          </p:nvPr>
        </p:nvSpPr>
        <p:spPr>
          <a:xfrm>
            <a:off x="4735923" y="2346581"/>
            <a:ext cx="3950878" cy="2797494"/>
          </a:xfrm>
        </p:spPr>
        <p:txBody>
          <a:bodyPr/>
          <a:lstStyle>
            <a:lvl1pPr marL="0" indent="0">
              <a:buClr>
                <a:srgbClr val="0085CA"/>
              </a:buClr>
              <a:buNone/>
              <a:defRPr sz="2800" b="0" i="1" baseline="0">
                <a:solidFill>
                  <a:srgbClr val="003E74"/>
                </a:solidFill>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a:t>“Click to add a quote”</a:t>
            </a:r>
            <a:endParaRPr lang="en-US" dirty="0"/>
          </a:p>
        </p:txBody>
      </p:sp>
      <p:sp>
        <p:nvSpPr>
          <p:cNvPr id="8" name="Text Placeholder 12"/>
          <p:cNvSpPr>
            <a:spLocks noGrp="1"/>
          </p:cNvSpPr>
          <p:nvPr>
            <p:ph type="body" sz="quarter" idx="14" hasCustomPrompt="1"/>
          </p:nvPr>
        </p:nvSpPr>
        <p:spPr>
          <a:xfrm>
            <a:off x="4735513" y="5346526"/>
            <a:ext cx="3951287" cy="644160"/>
          </a:xfrm>
        </p:spPr>
        <p:txBody>
          <a:bodyPr/>
          <a:lstStyle>
            <a:lvl1pPr marL="0" marR="0" indent="0" algn="l" defTabSz="457200" rtl="0" eaLnBrk="1" fontAlgn="auto" latinLnBrk="0" hangingPunct="1">
              <a:lnSpc>
                <a:spcPct val="100000"/>
              </a:lnSpc>
              <a:spcBef>
                <a:spcPct val="20000"/>
              </a:spcBef>
              <a:spcAft>
                <a:spcPts val="0"/>
              </a:spcAft>
              <a:buClr>
                <a:srgbClr val="0085CA"/>
              </a:buClr>
              <a:buSzTx/>
              <a:buFont typeface="Arial"/>
              <a:buNone/>
              <a:tabLst/>
              <a:defRPr sz="1200" baseline="0">
                <a:solidFill>
                  <a:srgbClr val="002548"/>
                </a:solidFill>
              </a:defRPr>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457200" rtl="0" eaLnBrk="1" fontAlgn="auto" latinLnBrk="0" hangingPunct="1">
              <a:lnSpc>
                <a:spcPct val="100000"/>
              </a:lnSpc>
              <a:spcBef>
                <a:spcPct val="20000"/>
              </a:spcBef>
              <a:spcAft>
                <a:spcPts val="0"/>
              </a:spcAft>
              <a:buClr>
                <a:srgbClr val="0085CA"/>
              </a:buClr>
              <a:buSzTx/>
              <a:buFont typeface="Arial"/>
              <a:buNone/>
              <a:tabLst/>
              <a:defRPr/>
            </a:pPr>
            <a:r>
              <a:rPr lang="en-GB" dirty="0"/>
              <a:t>Click to add quote attribution</a:t>
            </a:r>
            <a:endParaRPr lang="en-US" dirty="0"/>
          </a:p>
        </p:txBody>
      </p:sp>
      <p:sp>
        <p:nvSpPr>
          <p:cNvPr id="9" name="Text Placeholder 3"/>
          <p:cNvSpPr>
            <a:spLocks noGrp="1"/>
          </p:cNvSpPr>
          <p:nvPr>
            <p:ph type="body" sz="quarter" idx="15"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3128024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two columns with image)">
    <p:spTree>
      <p:nvGrpSpPr>
        <p:cNvPr id="1" name=""/>
        <p:cNvGrpSpPr/>
        <p:nvPr/>
      </p:nvGrpSpPr>
      <p:grpSpPr>
        <a:xfrm>
          <a:off x="0" y="0"/>
          <a:ext cx="0" cy="0"/>
          <a:chOff x="0" y="0"/>
          <a:chExt cx="0" cy="0"/>
        </a:xfrm>
      </p:grpSpPr>
      <p:sp>
        <p:nvSpPr>
          <p:cNvPr id="3" name="Content Placeholder 2"/>
          <p:cNvSpPr>
            <a:spLocks noGrp="1"/>
          </p:cNvSpPr>
          <p:nvPr>
            <p:ph idx="11"/>
          </p:nvPr>
        </p:nvSpPr>
        <p:spPr>
          <a:xfrm>
            <a:off x="457199" y="2346581"/>
            <a:ext cx="3950877" cy="3644104"/>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itle 1"/>
          <p:cNvSpPr>
            <a:spLocks noGrp="1"/>
          </p:cNvSpPr>
          <p:nvPr>
            <p:ph type="title"/>
          </p:nvPr>
        </p:nvSpPr>
        <p:spPr>
          <a:xfrm>
            <a:off x="457200" y="1487908"/>
            <a:ext cx="8229600" cy="507556"/>
          </a:xfrm>
        </p:spPr>
        <p:txBody>
          <a:bodyPr/>
          <a:lstStyle>
            <a:lvl1pPr>
              <a:defRPr sz="2800"/>
            </a:lvl1pPr>
          </a:lstStyle>
          <a:p>
            <a:r>
              <a:rPr lang="en-GB" dirty="0"/>
              <a:t>Click to edit Master title style</a:t>
            </a:r>
            <a:endParaRPr lang="en-US" dirty="0"/>
          </a:p>
        </p:txBody>
      </p:sp>
      <p:sp>
        <p:nvSpPr>
          <p:cNvPr id="6" name="Text Placeholder 7"/>
          <p:cNvSpPr>
            <a:spLocks noGrp="1"/>
          </p:cNvSpPr>
          <p:nvPr>
            <p:ph type="body" sz="quarter" idx="10" hasCustomPrompt="1"/>
          </p:nvPr>
        </p:nvSpPr>
        <p:spPr>
          <a:xfrm>
            <a:off x="6340638" y="469900"/>
            <a:ext cx="2346162"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9" name="Picture Placeholder 8"/>
          <p:cNvSpPr>
            <a:spLocks noGrp="1"/>
          </p:cNvSpPr>
          <p:nvPr>
            <p:ph type="pic" sz="quarter" idx="13"/>
          </p:nvPr>
        </p:nvSpPr>
        <p:spPr>
          <a:xfrm>
            <a:off x="4735513" y="2346581"/>
            <a:ext cx="3951287" cy="2788292"/>
          </a:xfrm>
        </p:spPr>
        <p:txBody>
          <a:bodyPr/>
          <a:lstStyle>
            <a:lvl1pPr>
              <a:buClr>
                <a:srgbClr val="002548"/>
              </a:buClr>
              <a:defRPr/>
            </a:lvl1pPr>
          </a:lstStyle>
          <a:p>
            <a:endParaRPr lang="en-US" dirty="0"/>
          </a:p>
        </p:txBody>
      </p:sp>
      <p:sp>
        <p:nvSpPr>
          <p:cNvPr id="13" name="Text Placeholder 12"/>
          <p:cNvSpPr>
            <a:spLocks noGrp="1"/>
          </p:cNvSpPr>
          <p:nvPr>
            <p:ph type="body" sz="quarter" idx="14" hasCustomPrompt="1"/>
          </p:nvPr>
        </p:nvSpPr>
        <p:spPr>
          <a:xfrm>
            <a:off x="4735513" y="5420143"/>
            <a:ext cx="3951287" cy="570541"/>
          </a:xfrm>
        </p:spPr>
        <p:txBody>
          <a:bodyPr/>
          <a:lstStyle>
            <a:lvl1pPr marL="0" indent="0">
              <a:buNone/>
              <a:defRPr sz="1000">
                <a:solidFill>
                  <a:srgbClr val="002548"/>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add caption</a:t>
            </a:r>
            <a:endParaRPr lang="en-US" dirty="0"/>
          </a:p>
        </p:txBody>
      </p:sp>
      <p:sp>
        <p:nvSpPr>
          <p:cNvPr id="10" name="Text Placeholder 3"/>
          <p:cNvSpPr>
            <a:spLocks noGrp="1"/>
          </p:cNvSpPr>
          <p:nvPr>
            <p:ph type="body" sz="quarter" idx="12"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84725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ngle image/media and caption">
    <p:spTree>
      <p:nvGrpSpPr>
        <p:cNvPr id="1" name=""/>
        <p:cNvGrpSpPr/>
        <p:nvPr/>
      </p:nvGrpSpPr>
      <p:grpSpPr>
        <a:xfrm>
          <a:off x="0" y="0"/>
          <a:ext cx="0" cy="0"/>
          <a:chOff x="0" y="0"/>
          <a:chExt cx="0" cy="0"/>
        </a:xfrm>
      </p:grpSpPr>
      <p:sp>
        <p:nvSpPr>
          <p:cNvPr id="6" name="Text Placeholder 7"/>
          <p:cNvSpPr>
            <a:spLocks noGrp="1"/>
          </p:cNvSpPr>
          <p:nvPr>
            <p:ph type="body" sz="quarter" idx="10" hasCustomPrompt="1"/>
          </p:nvPr>
        </p:nvSpPr>
        <p:spPr>
          <a:xfrm>
            <a:off x="6340638" y="469900"/>
            <a:ext cx="2346162"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7" name="Picture Placeholder 8"/>
          <p:cNvSpPr>
            <a:spLocks noGrp="1"/>
          </p:cNvSpPr>
          <p:nvPr>
            <p:ph type="pic" sz="quarter" idx="13"/>
          </p:nvPr>
        </p:nvSpPr>
        <p:spPr>
          <a:xfrm>
            <a:off x="457199" y="1487908"/>
            <a:ext cx="8229601" cy="3646965"/>
          </a:xfrm>
        </p:spPr>
        <p:txBody>
          <a:bodyPr/>
          <a:lstStyle>
            <a:lvl1pPr>
              <a:buClr>
                <a:srgbClr val="002548"/>
              </a:buClr>
              <a:defRPr/>
            </a:lvl1pPr>
          </a:lstStyle>
          <a:p>
            <a:endParaRPr lang="en-US" dirty="0"/>
          </a:p>
        </p:txBody>
      </p:sp>
      <p:sp>
        <p:nvSpPr>
          <p:cNvPr id="8" name="Text Placeholder 12"/>
          <p:cNvSpPr>
            <a:spLocks noGrp="1"/>
          </p:cNvSpPr>
          <p:nvPr>
            <p:ph type="body" sz="quarter" idx="14" hasCustomPrompt="1"/>
          </p:nvPr>
        </p:nvSpPr>
        <p:spPr>
          <a:xfrm>
            <a:off x="457199" y="5420143"/>
            <a:ext cx="3951287" cy="570541"/>
          </a:xfrm>
        </p:spPr>
        <p:txBody>
          <a:bodyPr/>
          <a:lstStyle>
            <a:lvl1pPr marL="0" indent="0">
              <a:buNone/>
              <a:defRPr sz="1000">
                <a:solidFill>
                  <a:srgbClr val="002548"/>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add caption</a:t>
            </a:r>
            <a:endParaRPr lang="en-US" dirty="0"/>
          </a:p>
        </p:txBody>
      </p:sp>
      <p:sp>
        <p:nvSpPr>
          <p:cNvPr id="10" name="Text Placeholder 3"/>
          <p:cNvSpPr>
            <a:spLocks noGrp="1"/>
          </p:cNvSpPr>
          <p:nvPr>
            <p:ph type="body" sz="quarter" idx="12"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3929557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Multiple images/media and caption">
    <p:spTree>
      <p:nvGrpSpPr>
        <p:cNvPr id="1" name=""/>
        <p:cNvGrpSpPr/>
        <p:nvPr/>
      </p:nvGrpSpPr>
      <p:grpSpPr>
        <a:xfrm>
          <a:off x="0" y="0"/>
          <a:ext cx="0" cy="0"/>
          <a:chOff x="0" y="0"/>
          <a:chExt cx="0" cy="0"/>
        </a:xfrm>
      </p:grpSpPr>
      <p:sp>
        <p:nvSpPr>
          <p:cNvPr id="4" name="Text Placeholder 7"/>
          <p:cNvSpPr>
            <a:spLocks noGrp="1"/>
          </p:cNvSpPr>
          <p:nvPr>
            <p:ph type="body" sz="quarter" idx="10" hasCustomPrompt="1"/>
          </p:nvPr>
        </p:nvSpPr>
        <p:spPr>
          <a:xfrm>
            <a:off x="6340638" y="469900"/>
            <a:ext cx="2346162"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5" name="Picture Placeholder 8"/>
          <p:cNvSpPr>
            <a:spLocks noGrp="1"/>
          </p:cNvSpPr>
          <p:nvPr>
            <p:ph type="pic" sz="quarter" idx="13"/>
          </p:nvPr>
        </p:nvSpPr>
        <p:spPr>
          <a:xfrm>
            <a:off x="457199" y="1487908"/>
            <a:ext cx="3951287" cy="3646965"/>
          </a:xfrm>
        </p:spPr>
        <p:txBody>
          <a:bodyPr/>
          <a:lstStyle>
            <a:lvl1pPr>
              <a:buClr>
                <a:srgbClr val="002548"/>
              </a:buClr>
              <a:defRPr/>
            </a:lvl1pPr>
          </a:lstStyle>
          <a:p>
            <a:endParaRPr lang="en-US" dirty="0"/>
          </a:p>
        </p:txBody>
      </p:sp>
      <p:sp>
        <p:nvSpPr>
          <p:cNvPr id="6" name="Text Placeholder 12"/>
          <p:cNvSpPr>
            <a:spLocks noGrp="1"/>
          </p:cNvSpPr>
          <p:nvPr>
            <p:ph type="body" sz="quarter" idx="14" hasCustomPrompt="1"/>
          </p:nvPr>
        </p:nvSpPr>
        <p:spPr>
          <a:xfrm>
            <a:off x="457199" y="5420143"/>
            <a:ext cx="3951287" cy="570541"/>
          </a:xfrm>
        </p:spPr>
        <p:txBody>
          <a:bodyPr/>
          <a:lstStyle>
            <a:lvl1pPr marL="0" indent="0">
              <a:buNone/>
              <a:defRPr sz="1000">
                <a:solidFill>
                  <a:srgbClr val="002548"/>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add caption</a:t>
            </a:r>
            <a:endParaRPr lang="en-US" dirty="0"/>
          </a:p>
        </p:txBody>
      </p:sp>
      <p:sp>
        <p:nvSpPr>
          <p:cNvPr id="7" name="Picture Placeholder 8"/>
          <p:cNvSpPr>
            <a:spLocks noGrp="1"/>
          </p:cNvSpPr>
          <p:nvPr>
            <p:ph type="pic" sz="quarter" idx="15"/>
          </p:nvPr>
        </p:nvSpPr>
        <p:spPr>
          <a:xfrm>
            <a:off x="4735513" y="1487908"/>
            <a:ext cx="3951287" cy="2395455"/>
          </a:xfrm>
        </p:spPr>
        <p:txBody>
          <a:bodyPr/>
          <a:lstStyle>
            <a:lvl1pPr>
              <a:buClr>
                <a:srgbClr val="002548"/>
              </a:buClr>
              <a:defRPr/>
            </a:lvl1pPr>
          </a:lstStyle>
          <a:p>
            <a:endParaRPr lang="en-US" dirty="0"/>
          </a:p>
        </p:txBody>
      </p:sp>
      <p:sp>
        <p:nvSpPr>
          <p:cNvPr id="9" name="Picture Placeholder 8"/>
          <p:cNvSpPr>
            <a:spLocks noGrp="1"/>
          </p:cNvSpPr>
          <p:nvPr>
            <p:ph type="pic" sz="quarter" idx="16"/>
          </p:nvPr>
        </p:nvSpPr>
        <p:spPr>
          <a:xfrm>
            <a:off x="4735513" y="4214645"/>
            <a:ext cx="3951287" cy="1776040"/>
          </a:xfrm>
        </p:spPr>
        <p:txBody>
          <a:bodyPr/>
          <a:lstStyle>
            <a:lvl1pPr>
              <a:buClr>
                <a:srgbClr val="002548"/>
              </a:buClr>
              <a:defRPr/>
            </a:lvl1pPr>
          </a:lstStyle>
          <a:p>
            <a:endParaRPr lang="en-US" dirty="0"/>
          </a:p>
        </p:txBody>
      </p:sp>
      <p:sp>
        <p:nvSpPr>
          <p:cNvPr id="10" name="Text Placeholder 3"/>
          <p:cNvSpPr>
            <a:spLocks noGrp="1"/>
          </p:cNvSpPr>
          <p:nvPr>
            <p:ph type="body" sz="quarter" idx="12"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1250341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bg>
      <p:bgPr>
        <a:solidFill>
          <a:srgbClr val="FFFDF0"/>
        </a:solidFill>
        <a:effectLst/>
      </p:bgPr>
    </p:bg>
    <p:spTree>
      <p:nvGrpSpPr>
        <p:cNvPr id="1" name=""/>
        <p:cNvGrpSpPr/>
        <p:nvPr/>
      </p:nvGrpSpPr>
      <p:grpSpPr>
        <a:xfrm>
          <a:off x="0" y="0"/>
          <a:ext cx="0" cy="0"/>
          <a:chOff x="0" y="0"/>
          <a:chExt cx="0" cy="0"/>
        </a:xfrm>
      </p:grpSpPr>
      <p:sp>
        <p:nvSpPr>
          <p:cNvPr id="6" name="Text Placeholder 7"/>
          <p:cNvSpPr>
            <a:spLocks noGrp="1"/>
          </p:cNvSpPr>
          <p:nvPr>
            <p:ph type="body" sz="quarter" idx="10" hasCustomPrompt="1"/>
          </p:nvPr>
        </p:nvSpPr>
        <p:spPr>
          <a:xfrm>
            <a:off x="6340638" y="469900"/>
            <a:ext cx="2346162"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5" name="Text Placeholder 3"/>
          <p:cNvSpPr>
            <a:spLocks noGrp="1"/>
          </p:cNvSpPr>
          <p:nvPr>
            <p:ph type="body" sz="quarter" idx="12"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406725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DF0"/>
        </a:solidFill>
        <a:effectLst/>
      </p:bgPr>
    </p:bg>
    <p:spTree>
      <p:nvGrpSpPr>
        <p:cNvPr id="1" name=""/>
        <p:cNvGrpSpPr/>
        <p:nvPr/>
      </p:nvGrpSpPr>
      <p:grpSpPr>
        <a:xfrm>
          <a:off x="0" y="0"/>
          <a:ext cx="0" cy="0"/>
          <a:chOff x="0" y="0"/>
          <a:chExt cx="0" cy="0"/>
        </a:xfrm>
      </p:grpSpPr>
      <p:pic>
        <p:nvPicPr>
          <p:cNvPr id="7" name="Picture 6" descr="College_Powerpoint_Background.png"/>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 Placeholder 2"/>
          <p:cNvSpPr>
            <a:spLocks noGrp="1"/>
          </p:cNvSpPr>
          <p:nvPr>
            <p:ph type="body" idx="1"/>
          </p:nvPr>
        </p:nvSpPr>
        <p:spPr>
          <a:xfrm>
            <a:off x="457200" y="2346581"/>
            <a:ext cx="8229600" cy="3644104"/>
          </a:xfrm>
          <a:prstGeom prst="rect">
            <a:avLst/>
          </a:prstGeom>
        </p:spPr>
        <p:txBody>
          <a:bodyPr vert="horz" lIns="0" tIns="0" rIns="0" bIns="0" rtlCol="0">
            <a:no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 name="Title Placeholder 1"/>
          <p:cNvSpPr>
            <a:spLocks noGrp="1"/>
          </p:cNvSpPr>
          <p:nvPr>
            <p:ph type="title"/>
          </p:nvPr>
        </p:nvSpPr>
        <p:spPr>
          <a:xfrm>
            <a:off x="457200" y="1487908"/>
            <a:ext cx="8229600" cy="507556"/>
          </a:xfrm>
          <a:prstGeom prst="rect">
            <a:avLst/>
          </a:prstGeom>
        </p:spPr>
        <p:txBody>
          <a:bodyPr vert="horz" lIns="0" tIns="45720" rIns="0" bIns="0" rtlCol="0" anchor="ctr">
            <a:noAutofit/>
          </a:bodyPr>
          <a:lstStyle/>
          <a:p>
            <a:r>
              <a:rPr lang="en-GB" dirty="0"/>
              <a:t>Click to edit Master title style</a:t>
            </a:r>
            <a:endParaRPr lang="en-US" dirty="0"/>
          </a:p>
        </p:txBody>
      </p:sp>
    </p:spTree>
    <p:extLst>
      <p:ext uri="{BB962C8B-B14F-4D97-AF65-F5344CB8AC3E}">
        <p14:creationId xmlns:p14="http://schemas.microsoft.com/office/powerpoint/2010/main" val="2585372813"/>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2" r:id="rId4"/>
    <p:sldLayoutId id="2147483660" r:id="rId5"/>
    <p:sldLayoutId id="2147483657" r:id="rId6"/>
    <p:sldLayoutId id="2147483658" r:id="rId7"/>
    <p:sldLayoutId id="2147483659" r:id="rId8"/>
    <p:sldLayoutId id="2147483655" r:id="rId9"/>
  </p:sldLayoutIdLst>
  <p:hf hdr="0"/>
  <p:txStyles>
    <p:titleStyle>
      <a:lvl1pPr algn="l" defTabSz="457200" rtl="0" eaLnBrk="1" latinLnBrk="0" hangingPunct="1">
        <a:spcBef>
          <a:spcPct val="0"/>
        </a:spcBef>
        <a:buNone/>
        <a:defRPr sz="2800" b="1" kern="1200">
          <a:solidFill>
            <a:srgbClr val="003E74"/>
          </a:solidFill>
          <a:latin typeface="Arial"/>
          <a:ea typeface="+mj-ea"/>
          <a:cs typeface="Arial"/>
        </a:defRPr>
      </a:lvl1pPr>
    </p:titleStyle>
    <p:bodyStyle>
      <a:lvl1pPr marL="342900" indent="-342900" algn="l" defTabSz="457200" rtl="0" eaLnBrk="1" latinLnBrk="0" hangingPunct="1">
        <a:spcBef>
          <a:spcPct val="20000"/>
        </a:spcBef>
        <a:buClr>
          <a:srgbClr val="002548"/>
        </a:buClr>
        <a:buFont typeface="Arial"/>
        <a:buChar char="•"/>
        <a:defRPr sz="1800" kern="1200">
          <a:solidFill>
            <a:schemeClr val="tx1"/>
          </a:solidFill>
          <a:latin typeface="Arial"/>
          <a:ea typeface="+mn-ea"/>
          <a:cs typeface="Arial"/>
        </a:defRPr>
      </a:lvl1pPr>
      <a:lvl2pPr marL="742950" indent="-285750" algn="l" defTabSz="457200" rtl="0" eaLnBrk="1" latinLnBrk="0" hangingPunct="1">
        <a:spcBef>
          <a:spcPct val="20000"/>
        </a:spcBef>
        <a:buClr>
          <a:srgbClr val="002548"/>
        </a:buClr>
        <a:buFont typeface="Arial"/>
        <a:buChar char="–"/>
        <a:defRPr sz="1800" kern="1200">
          <a:solidFill>
            <a:schemeClr val="tx1"/>
          </a:solidFill>
          <a:latin typeface="Arial"/>
          <a:ea typeface="+mn-ea"/>
          <a:cs typeface="Arial"/>
        </a:defRPr>
      </a:lvl2pPr>
      <a:lvl3pPr marL="1143000" indent="-228600" algn="l" defTabSz="457200" rtl="0" eaLnBrk="1" latinLnBrk="0" hangingPunct="1">
        <a:spcBef>
          <a:spcPct val="20000"/>
        </a:spcBef>
        <a:buClr>
          <a:srgbClr val="002548"/>
        </a:buClr>
        <a:buFont typeface="Arial"/>
        <a:buChar char="•"/>
        <a:defRPr sz="1200" kern="1200">
          <a:solidFill>
            <a:schemeClr val="tx1"/>
          </a:solidFill>
          <a:latin typeface="Arial"/>
          <a:ea typeface="+mn-ea"/>
          <a:cs typeface="Arial"/>
        </a:defRPr>
      </a:lvl3pPr>
      <a:lvl4pPr marL="1600200" indent="-228600" algn="l" defTabSz="457200" rtl="0" eaLnBrk="1" latinLnBrk="0" hangingPunct="1">
        <a:spcBef>
          <a:spcPct val="20000"/>
        </a:spcBef>
        <a:buClr>
          <a:srgbClr val="002548"/>
        </a:buClr>
        <a:buFont typeface="Arial"/>
        <a:buChar char="–"/>
        <a:defRPr sz="1200" kern="1200">
          <a:solidFill>
            <a:schemeClr val="tx1"/>
          </a:solidFill>
          <a:latin typeface="Arial"/>
          <a:ea typeface="+mn-ea"/>
          <a:cs typeface="Arial"/>
        </a:defRPr>
      </a:lvl4pPr>
      <a:lvl5pPr marL="2057400" indent="-228600" algn="l" defTabSz="457200" rtl="0" eaLnBrk="1" latinLnBrk="0" hangingPunct="1">
        <a:spcBef>
          <a:spcPct val="20000"/>
        </a:spcBef>
        <a:buClr>
          <a:srgbClr val="002548"/>
        </a:buClr>
        <a:buFont typeface="Arial"/>
        <a:buChar char="»"/>
        <a:defRPr sz="12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imperial.ac.uk/events/148328/international-women-in-engineering-day-inwed-2022-celebration/" TargetMode="External"/><Relationship Id="rId2" Type="http://schemas.openxmlformats.org/officeDocument/2006/relationships/hyperlink" Target="https://www.imperial.ac.uk/earth-science/about/edi/edic-committee/"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gow.epsrc.ukri.org/NGBOViewGrant.aspx?GrantRef=EP/W033747/1" TargetMode="External"/><Relationship Id="rId2" Type="http://schemas.openxmlformats.org/officeDocument/2006/relationships/hyperlink" Target="https://www.ukri.org/news/diversity-equity-and-inclusion-research-in-environmental-science" TargetMode="External"/><Relationship Id="rId1" Type="http://schemas.openxmlformats.org/officeDocument/2006/relationships/slideLayout" Target="../slideLayouts/slideLayout3.xml"/><Relationship Id="rId5" Type="http://schemas.openxmlformats.org/officeDocument/2006/relationships/hyperlink" Target="https://www.imperial.ac.uk/events/148318/iv-latin-american-symposium/" TargetMode="External"/><Relationship Id="rId4" Type="http://schemas.openxmlformats.org/officeDocument/2006/relationships/hyperlink" Target="https://www.un.org/en/observances/women-and-girls-in-science-day"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imperial.ac.uk/earth-science/about/edi/" TargetMode="External"/><Relationship Id="rId2" Type="http://schemas.openxmlformats.org/officeDocument/2006/relationships/hyperlink" Target="revised%20TOR%20are%20on:%20https:/www.imperial.ac.uk/earth-science/about/edi/edic-committee/" TargetMode="External"/><Relationship Id="rId1" Type="http://schemas.openxmlformats.org/officeDocument/2006/relationships/slideLayout" Target="../slideLayouts/slideLayout3.xml"/><Relationship Id="rId6" Type="http://schemas.openxmlformats.org/officeDocument/2006/relationships/hyperlink" Target="https://www.imperial.ac.uk/equality/resources/race-equality/union-black-anti-racism-course" TargetMode="External"/><Relationship Id="rId5" Type="http://schemas.openxmlformats.org/officeDocument/2006/relationships/hyperlink" Target="https://www.imperial.ac.uk/equality/resources/lgbtq-equality/pronouns" TargetMode="External"/><Relationship Id="rId4" Type="http://schemas.openxmlformats.org/officeDocument/2006/relationships/hyperlink" Target="https://www.imperial.ac.uk/about/values/developing-our-values"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imperial.ac.uk/earth-science/prosp-students/ug-courses/support/" TargetMode="External"/><Relationship Id="rId2" Type="http://schemas.openxmlformats.org/officeDocument/2006/relationships/hyperlink" Target="https://www.youtube.com/watch?v=CNBAK7_IMdA" TargetMode="External"/><Relationship Id="rId1" Type="http://schemas.openxmlformats.org/officeDocument/2006/relationships/slideLayout" Target="../slideLayouts/slideLayout3.xml"/><Relationship Id="rId5" Type="http://schemas.openxmlformats.org/officeDocument/2006/relationships/hyperlink" Target="https://www.imperial.ac.uk/earth-science/about/edi/" TargetMode="External"/><Relationship Id="rId4" Type="http://schemas.openxmlformats.org/officeDocument/2006/relationships/hyperlink" Target="https://www.imperial.ac.uk/study/pg/fees-and-funding/scholarships/"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www.imperial.ac.uk/earth-science/prosp-students/ug-courses/support/"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imperial.ac.uk/earth-science/about/health-and-safety/mental-health"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hyperlink" Target="https://www.imperial.ac.uk/jobs/description/ENG01931/two-lecturer-senior-lecturer-positions/"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imperial.ac.uk/news/231784/imperials-commitment-action-recognised-with-race/" TargetMode="External"/><Relationship Id="rId2" Type="http://schemas.openxmlformats.org/officeDocument/2006/relationships/hyperlink" Target="https://report-and-support.imperial.ac.uk/" TargetMode="External"/><Relationship Id="rId1" Type="http://schemas.openxmlformats.org/officeDocument/2006/relationships/slideLayout" Target="../slideLayouts/slideLayout3.xml"/><Relationship Id="rId6" Type="http://schemas.openxmlformats.org/officeDocument/2006/relationships/hyperlink" Target="https://www.imperial.ac.uk/equality/resources/lgbtq-equality/pronouns/" TargetMode="External"/><Relationship Id="rId5" Type="http://schemas.openxmlformats.org/officeDocument/2006/relationships/hyperlink" Target="https://www.imperial.ac.uk/equality/activities/history-group/" TargetMode="External"/><Relationship Id="rId4" Type="http://schemas.openxmlformats.org/officeDocument/2006/relationships/hyperlink" Target="https://raeng.org.uk/programmes-and-prizes/programmes/uk-grants-and-prizes/support-for-education/diversity-impact-programme/cohort-2022/imperial-college"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www.imperial.ac.uk/about/values/our-values/"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3627506"/>
            <a:ext cx="6400800" cy="604513"/>
          </a:xfrm>
        </p:spPr>
        <p:txBody>
          <a:bodyPr/>
          <a:lstStyle/>
          <a:p>
            <a:r>
              <a:rPr lang="en-US" dirty="0"/>
              <a:t>EDIC Committee Actions 2021-22 Update</a:t>
            </a:r>
          </a:p>
        </p:txBody>
      </p:sp>
      <p:sp>
        <p:nvSpPr>
          <p:cNvPr id="3" name="Title 2"/>
          <p:cNvSpPr>
            <a:spLocks noGrp="1"/>
          </p:cNvSpPr>
          <p:nvPr>
            <p:ph type="title"/>
          </p:nvPr>
        </p:nvSpPr>
        <p:spPr>
          <a:xfrm>
            <a:off x="457200" y="1785238"/>
            <a:ext cx="8229600" cy="1143000"/>
          </a:xfrm>
        </p:spPr>
        <p:txBody>
          <a:bodyPr/>
          <a:lstStyle/>
          <a:p>
            <a:r>
              <a:rPr lang="en-US" sz="4400" dirty="0"/>
              <a:t>Equality, Diversity, Inclusion and Culture Committee Update</a:t>
            </a:r>
          </a:p>
        </p:txBody>
      </p:sp>
      <p:sp>
        <p:nvSpPr>
          <p:cNvPr id="4" name="Text Placeholder 3"/>
          <p:cNvSpPr>
            <a:spLocks noGrp="1"/>
          </p:cNvSpPr>
          <p:nvPr>
            <p:ph type="body" sz="quarter" idx="11"/>
          </p:nvPr>
        </p:nvSpPr>
        <p:spPr>
          <a:xfrm>
            <a:off x="457200" y="4967042"/>
            <a:ext cx="6400800" cy="339811"/>
          </a:xfrm>
        </p:spPr>
        <p:txBody>
          <a:bodyPr/>
          <a:lstStyle/>
          <a:p>
            <a:r>
              <a:rPr lang="en-US" sz="2400" dirty="0"/>
              <a:t>EDIC Committee Co-Chairs Jo Morgan and Sophia Quazi</a:t>
            </a:r>
          </a:p>
        </p:txBody>
      </p:sp>
      <p:sp>
        <p:nvSpPr>
          <p:cNvPr id="5" name="Text Placeholder 4"/>
          <p:cNvSpPr>
            <a:spLocks noGrp="1"/>
          </p:cNvSpPr>
          <p:nvPr>
            <p:ph type="body" sz="quarter" idx="13"/>
          </p:nvPr>
        </p:nvSpPr>
        <p:spPr/>
        <p:txBody>
          <a:bodyPr/>
          <a:lstStyle/>
          <a:p>
            <a:endParaRPr lang="en-US" dirty="0"/>
          </a:p>
        </p:txBody>
      </p:sp>
    </p:spTree>
    <p:extLst>
      <p:ext uri="{BB962C8B-B14F-4D97-AF65-F5344CB8AC3E}">
        <p14:creationId xmlns:p14="http://schemas.microsoft.com/office/powerpoint/2010/main" val="954329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B0AD0-E2BF-4BD1-8B53-A7E6DF05F8FB}"/>
              </a:ext>
            </a:extLst>
          </p:cNvPr>
          <p:cNvSpPr>
            <a:spLocks noGrp="1"/>
          </p:cNvSpPr>
          <p:nvPr>
            <p:ph type="title"/>
          </p:nvPr>
        </p:nvSpPr>
        <p:spPr>
          <a:xfrm>
            <a:off x="457201" y="1177420"/>
            <a:ext cx="8229600" cy="507556"/>
          </a:xfrm>
        </p:spPr>
        <p:txBody>
          <a:bodyPr/>
          <a:lstStyle/>
          <a:p>
            <a:r>
              <a:rPr lang="en-GB" sz="1600" dirty="0"/>
              <a:t>Other EDIC actions and actions in progress 2021-22</a:t>
            </a:r>
          </a:p>
        </p:txBody>
      </p:sp>
      <p:sp>
        <p:nvSpPr>
          <p:cNvPr id="3" name="Content Placeholder 2">
            <a:extLst>
              <a:ext uri="{FF2B5EF4-FFF2-40B4-BE49-F238E27FC236}">
                <a16:creationId xmlns:a16="http://schemas.microsoft.com/office/drawing/2014/main" id="{33F51FF2-1EA3-4DD7-BEA7-F207E2458639}"/>
              </a:ext>
            </a:extLst>
          </p:cNvPr>
          <p:cNvSpPr>
            <a:spLocks noGrp="1"/>
          </p:cNvSpPr>
          <p:nvPr>
            <p:ph idx="1"/>
          </p:nvPr>
        </p:nvSpPr>
        <p:spPr>
          <a:xfrm>
            <a:off x="457200" y="1684976"/>
            <a:ext cx="8229600" cy="4529393"/>
          </a:xfrm>
        </p:spPr>
        <p:txBody>
          <a:bodyPr/>
          <a:lstStyle/>
          <a:p>
            <a:pPr marL="0" indent="0">
              <a:spcBef>
                <a:spcPts val="600"/>
              </a:spcBef>
              <a:spcAft>
                <a:spcPts val="600"/>
              </a:spcAft>
              <a:buNone/>
            </a:pPr>
            <a:r>
              <a:rPr lang="en-GB" sz="1050" b="1" dirty="0">
                <a:effectLst/>
                <a:latin typeface="+mn-lt"/>
                <a:ea typeface="Calibri" panose="020F0502020204030204" pitchFamily="34" charset="0"/>
                <a:cs typeface="Arial" panose="020B0604020202020204" pitchFamily="34" charset="0"/>
              </a:rPr>
              <a:t>Bullying &amp; Harassment, Report and Support </a:t>
            </a:r>
            <a:r>
              <a:rPr lang="en-GB" sz="1050" dirty="0">
                <a:effectLst/>
                <a:latin typeface="+mn-lt"/>
                <a:ea typeface="Calibri" panose="020F0502020204030204" pitchFamily="34" charset="0"/>
                <a:cs typeface="Arial" panose="020B0604020202020204" pitchFamily="34" charset="0"/>
              </a:rPr>
              <a:t>online tool was introduced by Ireti Webb for staff (Strategic HR Partner), and Laura Regan for students (Senior Student Services Administrator) at the January EDIC meeting, and by Kani Kamara at the 23 June 2022 staff meeting.  </a:t>
            </a:r>
          </a:p>
          <a:p>
            <a:pPr marL="0" indent="0">
              <a:spcBef>
                <a:spcPts val="600"/>
              </a:spcBef>
              <a:spcAft>
                <a:spcPts val="600"/>
              </a:spcAft>
              <a:buNone/>
            </a:pPr>
            <a:r>
              <a:rPr lang="en-GB" sz="1050" dirty="0">
                <a:latin typeface="+mn-lt"/>
                <a:cs typeface="Arial" panose="020B0604020202020204" pitchFamily="34" charset="0"/>
              </a:rPr>
              <a:t>Dylan Rood proposed that ESE appoint an </a:t>
            </a:r>
            <a:r>
              <a:rPr lang="en-GB" sz="1050" b="1" dirty="0">
                <a:latin typeface="+mn-lt"/>
                <a:cs typeface="Arial" panose="020B0604020202020204" pitchFamily="34" charset="0"/>
              </a:rPr>
              <a:t>anti-Bullying and Harassment Champion </a:t>
            </a:r>
            <a:r>
              <a:rPr lang="en-GB" sz="1050" dirty="0">
                <a:latin typeface="+mn-lt"/>
                <a:cs typeface="Arial" panose="020B0604020202020204" pitchFamily="34" charset="0"/>
              </a:rPr>
              <a:t>and applied to become a harassment support contact.  </a:t>
            </a:r>
            <a:r>
              <a:rPr lang="en-GB" sz="1050" dirty="0">
                <a:latin typeface="+mn-lt"/>
              </a:rPr>
              <a:t>Sydney Cunningham noted that B &amp; H support contacts act for other departments and are excluded from cases in their own department.  </a:t>
            </a:r>
            <a:r>
              <a:rPr lang="en-GB" sz="1050" dirty="0">
                <a:solidFill>
                  <a:schemeClr val="accent2"/>
                </a:solidFill>
                <a:latin typeface="+mn-lt"/>
              </a:rPr>
              <a:t>Action on Sophia Quazi and Dylan Rood to explore a way forward for recruiting an ESE anti B &amp; H Champion, for which appropriate training is a requisite.   </a:t>
            </a:r>
          </a:p>
          <a:p>
            <a:pPr marL="0" indent="0">
              <a:spcBef>
                <a:spcPts val="600"/>
              </a:spcBef>
              <a:spcAft>
                <a:spcPts val="600"/>
              </a:spcAft>
              <a:buNone/>
            </a:pPr>
            <a:r>
              <a:rPr lang="en-GB" sz="1050" dirty="0">
                <a:latin typeface="+mn-lt"/>
                <a:cs typeface="Arial" panose="020B0604020202020204" pitchFamily="34" charset="0"/>
              </a:rPr>
              <a:t>Committee members discussed </a:t>
            </a:r>
            <a:r>
              <a:rPr lang="en-GB" sz="1050" b="1" dirty="0">
                <a:latin typeface="+mn-lt"/>
                <a:cs typeface="Arial" panose="020B0604020202020204" pitchFamily="34" charset="0"/>
              </a:rPr>
              <a:t>how best to share EDI progress</a:t>
            </a:r>
            <a:r>
              <a:rPr lang="en-GB" sz="1050" dirty="0">
                <a:latin typeface="+mn-lt"/>
                <a:cs typeface="Arial" panose="020B0604020202020204" pitchFamily="34" charset="0"/>
              </a:rPr>
              <a:t> to those outside of the committee, and how to </a:t>
            </a:r>
            <a:r>
              <a:rPr lang="en-GB" sz="1050" b="1" dirty="0">
                <a:latin typeface="+mn-lt"/>
                <a:cs typeface="Arial" panose="020B0604020202020204" pitchFamily="34" charset="0"/>
              </a:rPr>
              <a:t>disseminate EDI-related support</a:t>
            </a:r>
            <a:r>
              <a:rPr lang="en-GB" sz="1050" dirty="0">
                <a:latin typeface="+mn-lt"/>
                <a:cs typeface="Arial" panose="020B0604020202020204" pitchFamily="34" charset="0"/>
              </a:rPr>
              <a:t> for staff and students.   </a:t>
            </a:r>
            <a:r>
              <a:rPr lang="en-GB" sz="1050" dirty="0">
                <a:solidFill>
                  <a:schemeClr val="accent2"/>
                </a:solidFill>
                <a:latin typeface="+mn-lt"/>
                <a:cs typeface="Arial" panose="020B0604020202020204" pitchFamily="34" charset="0"/>
              </a:rPr>
              <a:t>Actioned, SQ and JM met with VM &amp; NJ, who designed the new </a:t>
            </a:r>
            <a:r>
              <a:rPr lang="en-GB" sz="1050" dirty="0">
                <a:solidFill>
                  <a:schemeClr val="accent2"/>
                </a:solidFill>
                <a:latin typeface="+mn-lt"/>
                <a:cs typeface="Arial" panose="020B0604020202020204" pitchFamily="34" charset="0"/>
                <a:hlinkClick r:id="rId2"/>
              </a:rPr>
              <a:t>ESE EDIC website</a:t>
            </a:r>
            <a:r>
              <a:rPr lang="en-GB" sz="1050" dirty="0">
                <a:solidFill>
                  <a:schemeClr val="accent2"/>
                </a:solidFill>
                <a:latin typeface="+mn-lt"/>
                <a:cs typeface="Arial" panose="020B0604020202020204" pitchFamily="34" charset="0"/>
              </a:rPr>
              <a:t>, which now includes a membership list, the TOR, meeting minutes and updates, lists of resources and support which are available to all staff and students.</a:t>
            </a:r>
          </a:p>
          <a:p>
            <a:pPr marL="0" indent="0">
              <a:spcBef>
                <a:spcPts val="600"/>
              </a:spcBef>
              <a:spcAft>
                <a:spcPts val="600"/>
              </a:spcAft>
              <a:buNone/>
            </a:pPr>
            <a:r>
              <a:rPr lang="en-GB" sz="1050" kern="0" dirty="0">
                <a:latin typeface="+mn-lt"/>
                <a:cs typeface="Arial" panose="020B0604020202020204" pitchFamily="34" charset="0"/>
              </a:rPr>
              <a:t>Raluca Gaina (PGT student) expressed a wish</a:t>
            </a:r>
            <a:r>
              <a:rPr lang="en-GB" sz="1050" dirty="0">
                <a:latin typeface="+mn-lt"/>
                <a:cs typeface="Arial" panose="020B0604020202020204" pitchFamily="34" charset="0"/>
              </a:rPr>
              <a:t> to see </a:t>
            </a:r>
            <a:r>
              <a:rPr lang="en-GB" sz="1050" b="1" dirty="0">
                <a:latin typeface="+mn-lt"/>
                <a:cs typeface="Arial" panose="020B0604020202020204" pitchFamily="34" charset="0"/>
              </a:rPr>
              <a:t>more women lecturers and guest speakers</a:t>
            </a:r>
            <a:r>
              <a:rPr lang="en-GB" sz="1050" dirty="0">
                <a:latin typeface="+mn-lt"/>
                <a:cs typeface="Arial" panose="020B0604020202020204" pitchFamily="34" charset="0"/>
              </a:rPr>
              <a:t> in ESE department, </a:t>
            </a:r>
            <a:r>
              <a:rPr lang="en-GB" sz="1050" b="1" dirty="0">
                <a:latin typeface="+mn-lt"/>
                <a:cs typeface="Arial" panose="020B0604020202020204" pitchFamily="34" charset="0"/>
              </a:rPr>
              <a:t>more tailored events </a:t>
            </a:r>
            <a:r>
              <a:rPr lang="en-GB" sz="1050" dirty="0">
                <a:latin typeface="+mn-lt"/>
                <a:cs typeface="Arial" panose="020B0604020202020204" pitchFamily="34" charset="0"/>
              </a:rPr>
              <a:t>in ESE throughout the year, and a </a:t>
            </a:r>
            <a:r>
              <a:rPr lang="en-GB" sz="1050" b="1" dirty="0">
                <a:latin typeface="+mn-lt"/>
                <a:cs typeface="Arial" panose="020B0604020202020204" pitchFamily="34" charset="0"/>
              </a:rPr>
              <a:t>change to the wording on our PGT recruitment pages </a:t>
            </a:r>
            <a:r>
              <a:rPr lang="en-GB" sz="1050" dirty="0">
                <a:latin typeface="+mn-lt"/>
                <a:cs typeface="Arial" panose="020B0604020202020204" pitchFamily="34" charset="0"/>
              </a:rPr>
              <a:t>to address the likelihood that women are less likely to apply if they perceive that they do not satisfy all the criteria.  </a:t>
            </a:r>
            <a:r>
              <a:rPr lang="en-GB" sz="1050" dirty="0">
                <a:solidFill>
                  <a:schemeClr val="accent2"/>
                </a:solidFill>
                <a:latin typeface="+mn-lt"/>
                <a:cs typeface="Arial" panose="020B0604020202020204" pitchFamily="34" charset="0"/>
              </a:rPr>
              <a:t>Actions taken: Request for more women speakers has been passed on to the PGT Course Directors, the wording has been changed in the ‘how to apply’ sections on the PGT course recruitment pages, an </a:t>
            </a:r>
            <a:r>
              <a:rPr lang="en-GB" sz="1050" b="0" i="0" dirty="0">
                <a:solidFill>
                  <a:schemeClr val="accent2"/>
                </a:solidFill>
                <a:effectLst/>
                <a:latin typeface="+mn-lt"/>
              </a:rPr>
              <a:t>ESE Athena SWAN International Women in Engineering Day speed networking careers event</a:t>
            </a:r>
            <a:r>
              <a:rPr lang="en-GB" sz="1050" dirty="0">
                <a:solidFill>
                  <a:schemeClr val="accent2"/>
                </a:solidFill>
                <a:latin typeface="+mn-lt"/>
                <a:cs typeface="Arial" panose="020B0604020202020204" pitchFamily="34" charset="0"/>
              </a:rPr>
              <a:t> was held on 23rd June 2022 organised by RB and KK.  Faculty held an International Women in Engineering event:  </a:t>
            </a:r>
            <a:r>
              <a:rPr lang="en-GB" sz="1050" dirty="0">
                <a:solidFill>
                  <a:schemeClr val="accent2"/>
                </a:solidFill>
                <a:latin typeface="+mn-lt"/>
                <a:hlinkClick r:id="rId3">
                  <a:extLst>
                    <a:ext uri="{A12FA001-AC4F-418D-AE19-62706E023703}">
                      <ahyp:hlinkClr xmlns:ahyp="http://schemas.microsoft.com/office/drawing/2018/hyperlinkcolor" val="tx"/>
                    </a:ext>
                  </a:extLst>
                </a:hlinkClick>
              </a:rPr>
              <a:t>International Women in Engineering Day (INWED) 2022 celebration | Events | Imperial College London</a:t>
            </a:r>
            <a:endParaRPr lang="en-GB" sz="1050" dirty="0">
              <a:solidFill>
                <a:schemeClr val="accent2"/>
              </a:solidFill>
              <a:latin typeface="+mn-lt"/>
              <a:cs typeface="Arial" panose="020B0604020202020204" pitchFamily="34" charset="0"/>
            </a:endParaRPr>
          </a:p>
          <a:p>
            <a:pPr marL="0" indent="0">
              <a:spcBef>
                <a:spcPts val="600"/>
              </a:spcBef>
              <a:spcAft>
                <a:spcPts val="600"/>
              </a:spcAft>
              <a:buNone/>
            </a:pPr>
            <a:r>
              <a:rPr lang="en-GB" sz="1050" b="1" kern="0" dirty="0">
                <a:latin typeface="+mn-lt"/>
                <a:cs typeface="Arial" panose="020B0604020202020204" pitchFamily="34" charset="0"/>
              </a:rPr>
              <a:t>ESE Artwork. </a:t>
            </a:r>
            <a:r>
              <a:rPr lang="en-GB" sz="1050" dirty="0">
                <a:latin typeface="+mn-lt"/>
              </a:rPr>
              <a:t>Rebecca Bell has set up an ESE artwork group, who are developing an artist’s brief for commissioning a piece of artwork for ESE. The group is also working with UG student Grace Zhang on displaying a piece of her artwork in the department. Plans are underway to run a cross-departmental art exhibition, which will hopefully start in October 2022 with a photography exhibition.</a:t>
            </a:r>
            <a:endParaRPr lang="en-GB" sz="1050" kern="0" dirty="0">
              <a:solidFill>
                <a:schemeClr val="accent2"/>
              </a:solidFill>
              <a:latin typeface="+mn-lt"/>
              <a:cs typeface="Arial" panose="020B0604020202020204" pitchFamily="34" charset="0"/>
            </a:endParaRPr>
          </a:p>
          <a:p>
            <a:pPr marL="0" indent="0">
              <a:spcBef>
                <a:spcPts val="600"/>
              </a:spcBef>
              <a:spcAft>
                <a:spcPts val="600"/>
              </a:spcAft>
              <a:buNone/>
            </a:pPr>
            <a:r>
              <a:rPr lang="en-GB" sz="1050" b="1" kern="0" dirty="0">
                <a:latin typeface="+mn-lt"/>
                <a:cs typeface="Arial" panose="020B0604020202020204" pitchFamily="34" charset="0"/>
              </a:rPr>
              <a:t>UROP and volunteering.  </a:t>
            </a:r>
            <a:r>
              <a:rPr lang="en-GB" sz="1050" kern="0" dirty="0">
                <a:latin typeface="+mn-lt"/>
                <a:cs typeface="Arial" panose="020B0604020202020204" pitchFamily="34" charset="0"/>
              </a:rPr>
              <a:t>RB raised unpaid UROP internships during the May meeting, and whether we should continue to allow volunteering in the department, as this may disadvantage students who can not afford to take unpaid positions.   </a:t>
            </a:r>
            <a:r>
              <a:rPr lang="en-GB" sz="1050" kern="0" dirty="0">
                <a:solidFill>
                  <a:schemeClr val="accent2"/>
                </a:solidFill>
                <a:latin typeface="+mn-lt"/>
                <a:cs typeface="Arial" panose="020B0604020202020204" pitchFamily="34" charset="0"/>
              </a:rPr>
              <a:t>RB &amp; JM actioned to liaise with the UG teaching committee with a view to generating a departmental policy on volunteering. </a:t>
            </a:r>
          </a:p>
          <a:p>
            <a:endParaRPr lang="en-GB" dirty="0"/>
          </a:p>
        </p:txBody>
      </p:sp>
      <p:sp>
        <p:nvSpPr>
          <p:cNvPr id="4" name="Text Placeholder 3">
            <a:extLst>
              <a:ext uri="{FF2B5EF4-FFF2-40B4-BE49-F238E27FC236}">
                <a16:creationId xmlns:a16="http://schemas.microsoft.com/office/drawing/2014/main" id="{DA65A021-FDB8-4032-96CA-772B2741BA2A}"/>
              </a:ext>
            </a:extLst>
          </p:cNvPr>
          <p:cNvSpPr>
            <a:spLocks noGrp="1"/>
          </p:cNvSpPr>
          <p:nvPr>
            <p:ph type="body" sz="quarter" idx="10"/>
          </p:nvPr>
        </p:nvSpPr>
        <p:spPr/>
        <p:txBody>
          <a:bodyPr/>
          <a:lstStyle/>
          <a:p>
            <a:r>
              <a:rPr lang="en-US" dirty="0"/>
              <a:t>EDIC Actions Update 2021-22</a:t>
            </a:r>
          </a:p>
          <a:p>
            <a:endParaRPr lang="en-GB" dirty="0"/>
          </a:p>
        </p:txBody>
      </p:sp>
      <p:sp>
        <p:nvSpPr>
          <p:cNvPr id="5" name="Text Placeholder 4">
            <a:extLst>
              <a:ext uri="{FF2B5EF4-FFF2-40B4-BE49-F238E27FC236}">
                <a16:creationId xmlns:a16="http://schemas.microsoft.com/office/drawing/2014/main" id="{A75F33AB-72BD-436D-931E-A2DEFC3E056B}"/>
              </a:ext>
            </a:extLst>
          </p:cNvPr>
          <p:cNvSpPr>
            <a:spLocks noGrp="1"/>
          </p:cNvSpPr>
          <p:nvPr>
            <p:ph type="body" sz="quarter" idx="12"/>
          </p:nvPr>
        </p:nvSpPr>
        <p:spPr/>
        <p:txBody>
          <a:bodyPr/>
          <a:lstStyle/>
          <a:p>
            <a:r>
              <a:rPr lang="en-GB" dirty="0"/>
              <a:t>Slide 10</a:t>
            </a:r>
          </a:p>
        </p:txBody>
      </p:sp>
    </p:spTree>
    <p:extLst>
      <p:ext uri="{BB962C8B-B14F-4D97-AF65-F5344CB8AC3E}">
        <p14:creationId xmlns:p14="http://schemas.microsoft.com/office/powerpoint/2010/main" val="1162566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B0AD0-E2BF-4BD1-8B53-A7E6DF05F8FB}"/>
              </a:ext>
            </a:extLst>
          </p:cNvPr>
          <p:cNvSpPr>
            <a:spLocks noGrp="1"/>
          </p:cNvSpPr>
          <p:nvPr>
            <p:ph type="title"/>
          </p:nvPr>
        </p:nvSpPr>
        <p:spPr>
          <a:xfrm>
            <a:off x="457201" y="1150674"/>
            <a:ext cx="8229600" cy="507556"/>
          </a:xfrm>
        </p:spPr>
        <p:txBody>
          <a:bodyPr/>
          <a:lstStyle/>
          <a:p>
            <a:r>
              <a:rPr lang="en-GB" sz="1600" dirty="0"/>
              <a:t>Other EDIC actions and proposed actions, 2021-22</a:t>
            </a:r>
          </a:p>
        </p:txBody>
      </p:sp>
      <p:sp>
        <p:nvSpPr>
          <p:cNvPr id="3" name="Content Placeholder 2">
            <a:extLst>
              <a:ext uri="{FF2B5EF4-FFF2-40B4-BE49-F238E27FC236}">
                <a16:creationId xmlns:a16="http://schemas.microsoft.com/office/drawing/2014/main" id="{33F51FF2-1EA3-4DD7-BEA7-F207E2458639}"/>
              </a:ext>
            </a:extLst>
          </p:cNvPr>
          <p:cNvSpPr>
            <a:spLocks noGrp="1"/>
          </p:cNvSpPr>
          <p:nvPr>
            <p:ph idx="1"/>
          </p:nvPr>
        </p:nvSpPr>
        <p:spPr>
          <a:xfrm>
            <a:off x="457200" y="1759651"/>
            <a:ext cx="8229600" cy="4231035"/>
          </a:xfrm>
        </p:spPr>
        <p:txBody>
          <a:bodyPr/>
          <a:lstStyle/>
          <a:p>
            <a:pPr marL="0" indent="0">
              <a:spcBef>
                <a:spcPts val="600"/>
              </a:spcBef>
              <a:spcAft>
                <a:spcPts val="600"/>
              </a:spcAft>
              <a:buNone/>
            </a:pPr>
            <a:r>
              <a:rPr lang="en-GB" sz="1400" b="0" i="0" dirty="0">
                <a:solidFill>
                  <a:srgbClr val="000000"/>
                </a:solidFill>
                <a:effectLst/>
                <a:latin typeface="+mn-lt"/>
              </a:rPr>
              <a:t>A team led by </a:t>
            </a:r>
            <a:r>
              <a:rPr lang="en-GB" sz="1400" b="1" i="0" dirty="0">
                <a:solidFill>
                  <a:srgbClr val="000000"/>
                </a:solidFill>
                <a:effectLst/>
                <a:latin typeface="+mn-lt"/>
              </a:rPr>
              <a:t>Matt </a:t>
            </a:r>
            <a:r>
              <a:rPr lang="en-GB" sz="1400" b="1" dirty="0">
                <a:solidFill>
                  <a:srgbClr val="000000"/>
                </a:solidFill>
                <a:latin typeface="+mn-lt"/>
              </a:rPr>
              <a:t>Genge </a:t>
            </a:r>
            <a:r>
              <a:rPr lang="en-GB" sz="1400" b="0" i="0" dirty="0">
                <a:solidFill>
                  <a:srgbClr val="000000"/>
                </a:solidFill>
                <a:effectLst/>
                <a:latin typeface="+mn-lt"/>
              </a:rPr>
              <a:t>has been developing a </a:t>
            </a:r>
            <a:r>
              <a:rPr lang="en-GB" sz="1400" b="1" i="0" dirty="0">
                <a:solidFill>
                  <a:srgbClr val="000000"/>
                </a:solidFill>
                <a:effectLst/>
                <a:latin typeface="+mn-lt"/>
              </a:rPr>
              <a:t>virtual fieldtrip tool to aid inclusivity </a:t>
            </a:r>
            <a:r>
              <a:rPr lang="en-GB" sz="1400" b="0" i="0" dirty="0">
                <a:solidFill>
                  <a:srgbClr val="000000"/>
                </a:solidFill>
                <a:effectLst/>
                <a:latin typeface="+mn-lt"/>
              </a:rPr>
              <a:t>in field courses under a </a:t>
            </a:r>
            <a:r>
              <a:rPr lang="en-GB" sz="1400" b="0" i="0" dirty="0">
                <a:solidFill>
                  <a:srgbClr val="000000"/>
                </a:solidFill>
                <a:effectLst/>
                <a:latin typeface="+mn-lt"/>
                <a:hlinkClick r:id="rId2"/>
              </a:rPr>
              <a:t>£75k grant from NERC</a:t>
            </a:r>
            <a:r>
              <a:rPr lang="en-GB" sz="1400" dirty="0">
                <a:solidFill>
                  <a:srgbClr val="000000"/>
                </a:solidFill>
                <a:latin typeface="+mn-lt"/>
              </a:rPr>
              <a:t>. </a:t>
            </a:r>
            <a:r>
              <a:rPr lang="en-GB" sz="1400" b="0" i="0" dirty="0">
                <a:solidFill>
                  <a:srgbClr val="000000"/>
                </a:solidFill>
                <a:effectLst/>
                <a:latin typeface="+mn-lt"/>
              </a:rPr>
              <a:t>The team (Bell, Passmore, Sutton, Laurent, Quazi) includes an EDI advisor group working with developers to maximise the inclusivity of activities for marginalised groups. The application will be launched free to universities world-wide and allows educators and students to interact in the synthetic field environment - reducing social, economic and support factors that can impede participation in fieldwork.  </a:t>
            </a:r>
          </a:p>
          <a:p>
            <a:pPr marL="0" indent="0">
              <a:spcBef>
                <a:spcPts val="600"/>
              </a:spcBef>
              <a:spcAft>
                <a:spcPts val="600"/>
              </a:spcAft>
              <a:buNone/>
            </a:pPr>
            <a:r>
              <a:rPr lang="en-GB" sz="1400" b="1" dirty="0">
                <a:latin typeface="+mn-lt"/>
              </a:rPr>
              <a:t>Anna Korre </a:t>
            </a:r>
            <a:r>
              <a:rPr lang="en-GB" sz="1400" dirty="0">
                <a:latin typeface="+mn-lt"/>
              </a:rPr>
              <a:t>was part of an Imperial Team who won an </a:t>
            </a:r>
            <a:r>
              <a:rPr lang="en-GB" sz="1400" b="1" dirty="0">
                <a:latin typeface="+mn-lt"/>
                <a:hlinkClick r:id="rId3"/>
              </a:rPr>
              <a:t>EPSRC IGNITE Network+ grant</a:t>
            </a:r>
            <a:r>
              <a:rPr lang="en-GB" sz="1400" dirty="0">
                <a:latin typeface="+mn-lt"/>
              </a:rPr>
              <a:t>, targeted at supporting </a:t>
            </a:r>
            <a:r>
              <a:rPr lang="en-GB" sz="1400" b="0" i="0" dirty="0">
                <a:solidFill>
                  <a:srgbClr val="000000"/>
                </a:solidFill>
                <a:effectLst/>
                <a:latin typeface="+mn-lt"/>
              </a:rPr>
              <a:t>sustainable, abundant, clean and equitable energy for all, by harnessing the talents of energy researchers from all backgrounds.</a:t>
            </a:r>
          </a:p>
          <a:p>
            <a:pPr marL="0" indent="0">
              <a:spcBef>
                <a:spcPts val="600"/>
              </a:spcBef>
              <a:spcAft>
                <a:spcPts val="600"/>
              </a:spcAft>
              <a:buNone/>
            </a:pPr>
            <a:r>
              <a:rPr lang="en-GB" sz="1400" b="0" i="0" dirty="0">
                <a:solidFill>
                  <a:srgbClr val="201F1E"/>
                </a:solidFill>
                <a:effectLst/>
                <a:latin typeface="+mn-lt"/>
              </a:rPr>
              <a:t>The </a:t>
            </a:r>
            <a:r>
              <a:rPr lang="en-GB" sz="1400" b="0" i="0" u="sng" dirty="0">
                <a:solidFill>
                  <a:srgbClr val="0000FF"/>
                </a:solidFill>
                <a:effectLst/>
                <a:latin typeface="+mn-lt"/>
                <a:hlinkClick r:id="rId4"/>
              </a:rPr>
              <a:t>International Day of Women and Girls in Science</a:t>
            </a:r>
            <a:r>
              <a:rPr lang="en-GB" sz="1400" b="0" i="0" dirty="0">
                <a:solidFill>
                  <a:srgbClr val="201F1E"/>
                </a:solidFill>
                <a:effectLst/>
                <a:latin typeface="+mn-lt"/>
              </a:rPr>
              <a:t> aimed at full and equal access and participation for women and girls in science took place on 11 February 2022. </a:t>
            </a:r>
            <a:r>
              <a:rPr lang="en-GB" sz="1400" dirty="0">
                <a:solidFill>
                  <a:srgbClr val="201F1E"/>
                </a:solidFill>
                <a:latin typeface="+mn-lt"/>
              </a:rPr>
              <a:t> In support of</a:t>
            </a:r>
            <a:r>
              <a:rPr lang="en-GB" sz="1400" b="0" i="0" dirty="0">
                <a:solidFill>
                  <a:srgbClr val="201F1E"/>
                </a:solidFill>
                <a:effectLst/>
                <a:latin typeface="+mn-lt"/>
              </a:rPr>
              <a:t> this, ESE provided funding and initiated an application process for students and post-docs within the department to deliver an activity to a school. </a:t>
            </a:r>
          </a:p>
          <a:p>
            <a:pPr marL="0" indent="0">
              <a:spcBef>
                <a:spcPts val="600"/>
              </a:spcBef>
              <a:spcAft>
                <a:spcPts val="600"/>
              </a:spcAft>
              <a:buNone/>
            </a:pPr>
            <a:r>
              <a:rPr lang="en-GB" sz="1400" b="1" dirty="0">
                <a:latin typeface="+mn-lt"/>
              </a:rPr>
              <a:t>David Pedreros Bastidas </a:t>
            </a:r>
            <a:r>
              <a:rPr lang="en-GB" sz="1400" dirty="0">
                <a:latin typeface="+mn-lt"/>
              </a:rPr>
              <a:t>gave a presentation about the recent </a:t>
            </a:r>
            <a:r>
              <a:rPr lang="en-GB" sz="1400" b="1" dirty="0">
                <a:latin typeface="+mn-lt"/>
                <a:hlinkClick r:id="rId5"/>
              </a:rPr>
              <a:t>Latin American Symposium </a:t>
            </a:r>
            <a:r>
              <a:rPr lang="en-GB" sz="1400" dirty="0">
                <a:latin typeface="+mn-lt"/>
              </a:rPr>
              <a:t>which received funds from the EDIC budget. All members are encouraged to approach Sophia Quazi or Jo Morgan to discuss funding of future EDIC-related activities. </a:t>
            </a:r>
            <a:endParaRPr lang="en-GB" sz="1400" kern="0" dirty="0">
              <a:solidFill>
                <a:schemeClr val="tx2"/>
              </a:solidFill>
              <a:latin typeface="+mn-lt"/>
              <a:cs typeface="Arial" panose="020B0604020202020204" pitchFamily="34" charset="0"/>
            </a:endParaRPr>
          </a:p>
          <a:p>
            <a:pPr marL="0" indent="0">
              <a:buNone/>
            </a:pPr>
            <a:endParaRPr lang="en-GB" dirty="0"/>
          </a:p>
        </p:txBody>
      </p:sp>
      <p:sp>
        <p:nvSpPr>
          <p:cNvPr id="4" name="Text Placeholder 3">
            <a:extLst>
              <a:ext uri="{FF2B5EF4-FFF2-40B4-BE49-F238E27FC236}">
                <a16:creationId xmlns:a16="http://schemas.microsoft.com/office/drawing/2014/main" id="{DA65A021-FDB8-4032-96CA-772B2741BA2A}"/>
              </a:ext>
            </a:extLst>
          </p:cNvPr>
          <p:cNvSpPr>
            <a:spLocks noGrp="1"/>
          </p:cNvSpPr>
          <p:nvPr>
            <p:ph type="body" sz="quarter" idx="10"/>
          </p:nvPr>
        </p:nvSpPr>
        <p:spPr/>
        <p:txBody>
          <a:bodyPr/>
          <a:lstStyle/>
          <a:p>
            <a:r>
              <a:rPr lang="en-US" dirty="0"/>
              <a:t>EDIC Actions Update 2021-22</a:t>
            </a:r>
          </a:p>
          <a:p>
            <a:endParaRPr lang="en-GB" dirty="0"/>
          </a:p>
        </p:txBody>
      </p:sp>
      <p:sp>
        <p:nvSpPr>
          <p:cNvPr id="5" name="Text Placeholder 4">
            <a:extLst>
              <a:ext uri="{FF2B5EF4-FFF2-40B4-BE49-F238E27FC236}">
                <a16:creationId xmlns:a16="http://schemas.microsoft.com/office/drawing/2014/main" id="{A75F33AB-72BD-436D-931E-A2DEFC3E056B}"/>
              </a:ext>
            </a:extLst>
          </p:cNvPr>
          <p:cNvSpPr>
            <a:spLocks noGrp="1"/>
          </p:cNvSpPr>
          <p:nvPr>
            <p:ph type="body" sz="quarter" idx="12"/>
          </p:nvPr>
        </p:nvSpPr>
        <p:spPr/>
        <p:txBody>
          <a:bodyPr/>
          <a:lstStyle/>
          <a:p>
            <a:r>
              <a:rPr lang="en-GB" dirty="0"/>
              <a:t>Slide 11</a:t>
            </a:r>
          </a:p>
        </p:txBody>
      </p:sp>
    </p:spTree>
    <p:extLst>
      <p:ext uri="{BB962C8B-B14F-4D97-AF65-F5344CB8AC3E}">
        <p14:creationId xmlns:p14="http://schemas.microsoft.com/office/powerpoint/2010/main" val="2566696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B0AD0-E2BF-4BD1-8B53-A7E6DF05F8FB}"/>
              </a:ext>
            </a:extLst>
          </p:cNvPr>
          <p:cNvSpPr>
            <a:spLocks noGrp="1"/>
          </p:cNvSpPr>
          <p:nvPr>
            <p:ph type="title"/>
          </p:nvPr>
        </p:nvSpPr>
        <p:spPr>
          <a:xfrm>
            <a:off x="457200" y="1234130"/>
            <a:ext cx="8229600" cy="507556"/>
          </a:xfrm>
        </p:spPr>
        <p:txBody>
          <a:bodyPr/>
          <a:lstStyle/>
          <a:p>
            <a:r>
              <a:rPr lang="en-GB" sz="1600" dirty="0"/>
              <a:t>Other EDIC actions and proposed actions, 2021-22 - continued</a:t>
            </a:r>
          </a:p>
        </p:txBody>
      </p:sp>
      <p:sp>
        <p:nvSpPr>
          <p:cNvPr id="3" name="Content Placeholder 2">
            <a:extLst>
              <a:ext uri="{FF2B5EF4-FFF2-40B4-BE49-F238E27FC236}">
                <a16:creationId xmlns:a16="http://schemas.microsoft.com/office/drawing/2014/main" id="{33F51FF2-1EA3-4DD7-BEA7-F207E2458639}"/>
              </a:ext>
            </a:extLst>
          </p:cNvPr>
          <p:cNvSpPr>
            <a:spLocks noGrp="1"/>
          </p:cNvSpPr>
          <p:nvPr>
            <p:ph idx="1"/>
          </p:nvPr>
        </p:nvSpPr>
        <p:spPr>
          <a:xfrm>
            <a:off x="457200" y="1808999"/>
            <a:ext cx="8229600" cy="4257610"/>
          </a:xfrm>
        </p:spPr>
        <p:txBody>
          <a:bodyPr/>
          <a:lstStyle/>
          <a:p>
            <a:pPr marL="0" indent="0">
              <a:spcBef>
                <a:spcPts val="600"/>
              </a:spcBef>
              <a:spcAft>
                <a:spcPts val="600"/>
              </a:spcAft>
              <a:buNone/>
            </a:pPr>
            <a:r>
              <a:rPr lang="en-GB" sz="1400" b="1" kern="0" dirty="0">
                <a:solidFill>
                  <a:schemeClr val="tx2"/>
                </a:solidFill>
                <a:latin typeface="+mn-lt"/>
                <a:cs typeface="Arial" panose="020B0604020202020204" pitchFamily="34" charset="0"/>
              </a:rPr>
              <a:t>Internal recognition scheme</a:t>
            </a:r>
            <a:r>
              <a:rPr lang="en-GB" sz="1400" kern="0" dirty="0">
                <a:solidFill>
                  <a:schemeClr val="tx2"/>
                </a:solidFill>
                <a:latin typeface="+mn-lt"/>
                <a:cs typeface="Arial" panose="020B0604020202020204" pitchFamily="34" charset="0"/>
              </a:rPr>
              <a:t>, presented by </a:t>
            </a:r>
            <a:r>
              <a:rPr lang="en-GB" sz="1400" b="1" kern="0" dirty="0">
                <a:solidFill>
                  <a:schemeClr val="tx2"/>
                </a:solidFill>
                <a:latin typeface="+mn-lt"/>
                <a:cs typeface="Arial" panose="020B0604020202020204" pitchFamily="34" charset="0"/>
              </a:rPr>
              <a:t>Katharina Kreissig</a:t>
            </a:r>
            <a:r>
              <a:rPr lang="en-GB" sz="1400" kern="0" dirty="0">
                <a:solidFill>
                  <a:schemeClr val="tx2"/>
                </a:solidFill>
                <a:latin typeface="+mn-lt"/>
                <a:cs typeface="Arial" panose="020B0604020202020204" pitchFamily="34" charset="0"/>
              </a:rPr>
              <a:t>.  The </a:t>
            </a:r>
            <a:r>
              <a:rPr lang="en-GB" sz="1400" dirty="0">
                <a:solidFill>
                  <a:schemeClr val="tx2"/>
                </a:solidFill>
                <a:latin typeface="+mn-lt"/>
              </a:rPr>
              <a:t>Internal Awards Committee devised a scheme to recognise contributions based on ESE values.  The EDIC committee supported the scheme.</a:t>
            </a:r>
            <a:r>
              <a:rPr lang="en-GB" sz="1400" dirty="0">
                <a:latin typeface="+mn-lt"/>
              </a:rPr>
              <a:t> </a:t>
            </a:r>
            <a:endParaRPr lang="en-GB" sz="1400" kern="0" dirty="0">
              <a:solidFill>
                <a:schemeClr val="tx2"/>
              </a:solidFill>
              <a:latin typeface="+mn-lt"/>
              <a:cs typeface="Arial" panose="020B0604020202020204" pitchFamily="34" charset="0"/>
            </a:endParaRPr>
          </a:p>
          <a:p>
            <a:pPr marL="0" indent="0">
              <a:spcBef>
                <a:spcPts val="600"/>
              </a:spcBef>
              <a:spcAft>
                <a:spcPts val="600"/>
              </a:spcAft>
              <a:buNone/>
            </a:pPr>
            <a:r>
              <a:rPr lang="en-GB" sz="1400" b="1" kern="0" dirty="0">
                <a:latin typeface="+mn-lt"/>
              </a:rPr>
              <a:t>Dylan Rood </a:t>
            </a:r>
            <a:r>
              <a:rPr lang="en-GB" sz="1400" kern="0" dirty="0">
                <a:latin typeface="+mn-lt"/>
              </a:rPr>
              <a:t>requested </a:t>
            </a:r>
            <a:r>
              <a:rPr lang="en-GB" sz="1400" b="1" kern="0" dirty="0">
                <a:latin typeface="+mn-lt"/>
              </a:rPr>
              <a:t>a discussion of B &amp; H at Senior Leadership level </a:t>
            </a:r>
            <a:r>
              <a:rPr lang="en-GB" sz="1400" kern="0" dirty="0">
                <a:latin typeface="+mn-lt"/>
              </a:rPr>
              <a:t>under AOB at the 25 May 2022 EDIC meeting. Tina reached out to the Director of HR to discover what actions had been taken by college in response to the bullying and harassment case.  The reply from HR noted that a QC was asked to carry out an independent investigation and two of the most senior people in the College were disciplined. </a:t>
            </a:r>
            <a:r>
              <a:rPr lang="en-GB" sz="1400" b="1" kern="0" dirty="0">
                <a:latin typeface="+mn-lt"/>
              </a:rPr>
              <a:t>New initiatives </a:t>
            </a:r>
            <a:r>
              <a:rPr lang="en-GB" sz="1400" kern="0" dirty="0">
                <a:latin typeface="+mn-lt"/>
              </a:rPr>
              <a:t>include:  Launched our values</a:t>
            </a:r>
            <a:br>
              <a:rPr lang="en-GB" sz="1400" kern="0" dirty="0">
                <a:latin typeface="+mn-lt"/>
              </a:rPr>
            </a:br>
            <a:r>
              <a:rPr lang="en-GB" sz="1400" kern="0" dirty="0">
                <a:latin typeface="+mn-lt"/>
              </a:rPr>
              <a:t>Launched Report and Support for both our Staff and Students, Set up Imperial Together Action Group, and Publishing both grievance and disciplinary data as well as report and support data on a 6 monthly basis. </a:t>
            </a:r>
            <a:r>
              <a:rPr lang="en-GB" sz="1400" b="1" kern="0" dirty="0">
                <a:latin typeface="+mn-lt"/>
              </a:rPr>
              <a:t>New Training </a:t>
            </a:r>
            <a:r>
              <a:rPr lang="en-GB" sz="1400" kern="0" dirty="0">
                <a:latin typeface="+mn-lt"/>
              </a:rPr>
              <a:t>include:  Active Bystander training and the training of additional harassment </a:t>
            </a:r>
            <a:r>
              <a:rPr lang="en-GB" sz="1400" kern="0" dirty="0" err="1">
                <a:latin typeface="+mn-lt"/>
              </a:rPr>
              <a:t>advisorsm</a:t>
            </a:r>
            <a:r>
              <a:rPr lang="en-GB" sz="1400" kern="0" dirty="0">
                <a:latin typeface="+mn-lt"/>
              </a:rPr>
              <a:t> as well as revised Leadership training.  </a:t>
            </a:r>
            <a:r>
              <a:rPr lang="en-GB" sz="1400" b="1" kern="0" dirty="0">
                <a:latin typeface="+mn-lt"/>
              </a:rPr>
              <a:t>Changes/review in procedures</a:t>
            </a:r>
            <a:r>
              <a:rPr lang="en-GB" sz="1400" kern="0" dirty="0">
                <a:latin typeface="+mn-lt"/>
              </a:rPr>
              <a:t>: We have reviewed a number of our policies and put into place facilitated conversation (mediation) into our grievance policy (Dispute Resolution Policy), reviewed and our harassment and bullying policy, which we are about to consult on more widely.  We are reviewing our current Governance arrangements with our in-coming President, as well as undertaking a Council Effectiveness Review (done by an independent provider for such reviews in the HE sector, Halpin Partnership)</a:t>
            </a:r>
            <a:endParaRPr lang="en-GB" sz="1400" dirty="0">
              <a:highlight>
                <a:srgbClr val="FFFF00"/>
              </a:highlight>
              <a:latin typeface="+mn-lt"/>
              <a:ea typeface="Calibri" panose="020F0502020204030204" pitchFamily="34" charset="0"/>
              <a:cs typeface="Arial" panose="020B0604020202020204" pitchFamily="34" charset="0"/>
            </a:endParaRPr>
          </a:p>
          <a:p>
            <a:endParaRPr lang="en-GB" dirty="0"/>
          </a:p>
        </p:txBody>
      </p:sp>
      <p:sp>
        <p:nvSpPr>
          <p:cNvPr id="4" name="Text Placeholder 3">
            <a:extLst>
              <a:ext uri="{FF2B5EF4-FFF2-40B4-BE49-F238E27FC236}">
                <a16:creationId xmlns:a16="http://schemas.microsoft.com/office/drawing/2014/main" id="{DA65A021-FDB8-4032-96CA-772B2741BA2A}"/>
              </a:ext>
            </a:extLst>
          </p:cNvPr>
          <p:cNvSpPr>
            <a:spLocks noGrp="1"/>
          </p:cNvSpPr>
          <p:nvPr>
            <p:ph type="body" sz="quarter" idx="10"/>
          </p:nvPr>
        </p:nvSpPr>
        <p:spPr/>
        <p:txBody>
          <a:bodyPr/>
          <a:lstStyle/>
          <a:p>
            <a:r>
              <a:rPr lang="en-US" dirty="0"/>
              <a:t>EDIC Actions Update 2021-22</a:t>
            </a:r>
          </a:p>
          <a:p>
            <a:endParaRPr lang="en-GB" dirty="0"/>
          </a:p>
        </p:txBody>
      </p:sp>
      <p:sp>
        <p:nvSpPr>
          <p:cNvPr id="5" name="Text Placeholder 4">
            <a:extLst>
              <a:ext uri="{FF2B5EF4-FFF2-40B4-BE49-F238E27FC236}">
                <a16:creationId xmlns:a16="http://schemas.microsoft.com/office/drawing/2014/main" id="{A75F33AB-72BD-436D-931E-A2DEFC3E056B}"/>
              </a:ext>
            </a:extLst>
          </p:cNvPr>
          <p:cNvSpPr>
            <a:spLocks noGrp="1"/>
          </p:cNvSpPr>
          <p:nvPr>
            <p:ph type="body" sz="quarter" idx="12"/>
          </p:nvPr>
        </p:nvSpPr>
        <p:spPr/>
        <p:txBody>
          <a:bodyPr/>
          <a:lstStyle/>
          <a:p>
            <a:r>
              <a:rPr lang="en-GB" dirty="0"/>
              <a:t>Slide 12</a:t>
            </a:r>
          </a:p>
        </p:txBody>
      </p:sp>
    </p:spTree>
    <p:extLst>
      <p:ext uri="{BB962C8B-B14F-4D97-AF65-F5344CB8AC3E}">
        <p14:creationId xmlns:p14="http://schemas.microsoft.com/office/powerpoint/2010/main" val="3430369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71348"/>
            <a:ext cx="8229600" cy="4419337"/>
          </a:xfrm>
        </p:spPr>
        <p:txBody>
          <a:bodyPr>
            <a:normAutofit fontScale="92500" lnSpcReduction="20000"/>
          </a:bodyPr>
          <a:lstStyle/>
          <a:p>
            <a:pPr marL="0" indent="0" algn="l">
              <a:spcAft>
                <a:spcPts val="900"/>
              </a:spcAft>
              <a:buNone/>
            </a:pPr>
            <a:r>
              <a:rPr lang="en-GB" sz="1400" b="1" kern="0" dirty="0">
                <a:solidFill>
                  <a:schemeClr val="tx1"/>
                </a:solidFill>
                <a:latin typeface="+mn-lt"/>
                <a:cs typeface="Arial" panose="020B0604020202020204" pitchFamily="34" charset="0"/>
              </a:rPr>
              <a:t>EDIC Meetings </a:t>
            </a:r>
            <a:r>
              <a:rPr lang="en-GB" sz="1400" kern="0" dirty="0">
                <a:solidFill>
                  <a:schemeClr val="tx1"/>
                </a:solidFill>
                <a:latin typeface="+mn-lt"/>
                <a:cs typeface="Arial" panose="020B0604020202020204" pitchFamily="34" charset="0"/>
              </a:rPr>
              <a:t>were held on 8 December 2021, </a:t>
            </a:r>
            <a:r>
              <a:rPr lang="en-GB" sz="1400" kern="0" dirty="0">
                <a:solidFill>
                  <a:schemeClr val="tx1"/>
                </a:solidFill>
                <a:latin typeface="+mn-lt"/>
                <a:ea typeface="Calibri" panose="020F0502020204030204" pitchFamily="34" charset="0"/>
                <a:cs typeface="Arial" panose="020B0604020202020204" pitchFamily="34" charset="0"/>
              </a:rPr>
              <a:t>26 January, 9 March, and 25 May</a:t>
            </a:r>
            <a:r>
              <a:rPr lang="en-GB" sz="1400" kern="0" dirty="0">
                <a:solidFill>
                  <a:schemeClr val="tx1"/>
                </a:solidFill>
                <a:latin typeface="+mn-lt"/>
                <a:cs typeface="Arial" panose="020B0604020202020204" pitchFamily="34" charset="0"/>
              </a:rPr>
              <a:t> 2022  </a:t>
            </a:r>
          </a:p>
          <a:p>
            <a:pPr marL="0" indent="0" algn="l">
              <a:spcAft>
                <a:spcPts val="900"/>
              </a:spcAft>
              <a:buNone/>
            </a:pPr>
            <a:r>
              <a:rPr lang="en-GB" sz="1400" kern="0" dirty="0">
                <a:solidFill>
                  <a:schemeClr val="tx1"/>
                </a:solidFill>
                <a:latin typeface="+mn-lt"/>
                <a:cs typeface="Arial" panose="020B0604020202020204" pitchFamily="34" charset="0"/>
              </a:rPr>
              <a:t>An ad hoc EDIC meeting for all staff/students on the History Group Report, Q &amp; A, will be held in July or August 2022</a:t>
            </a:r>
          </a:p>
          <a:p>
            <a:pPr marL="0" indent="0" algn="l">
              <a:spcAft>
                <a:spcPts val="900"/>
              </a:spcAft>
              <a:buNone/>
            </a:pPr>
            <a:r>
              <a:rPr lang="en-GB" sz="1400" b="1" kern="0" dirty="0">
                <a:solidFill>
                  <a:schemeClr val="tx1"/>
                </a:solidFill>
                <a:latin typeface="+mn-lt"/>
                <a:cs typeface="Arial" panose="020B0604020202020204" pitchFamily="34" charset="0"/>
              </a:rPr>
              <a:t>Index:</a:t>
            </a:r>
          </a:p>
          <a:p>
            <a:pPr algn="l">
              <a:spcAft>
                <a:spcPts val="900"/>
              </a:spcAft>
            </a:pPr>
            <a:r>
              <a:rPr lang="en-GB" sz="1400" kern="0" dirty="0">
                <a:solidFill>
                  <a:schemeClr val="tx1"/>
                </a:solidFill>
                <a:latin typeface="+mn-lt"/>
                <a:cs typeface="Arial" panose="020B0604020202020204" pitchFamily="34" charset="0"/>
              </a:rPr>
              <a:t>Slides 3-5 show list of EDI issues identified in breakout groups on 8 December with updates on actions taken</a:t>
            </a:r>
          </a:p>
          <a:p>
            <a:pPr algn="l">
              <a:spcAft>
                <a:spcPts val="900"/>
              </a:spcAft>
            </a:pPr>
            <a:r>
              <a:rPr lang="en-GB" sz="1400" kern="0" dirty="0">
                <a:solidFill>
                  <a:schemeClr val="tx1"/>
                </a:solidFill>
                <a:latin typeface="+mn-lt"/>
                <a:cs typeface="Arial" panose="020B0604020202020204" pitchFamily="34" charset="0"/>
              </a:rPr>
              <a:t>Slides 6 &amp; 7 lists previous EDIC actions and proposed actions within ESE and College, with updates in blue text</a:t>
            </a:r>
          </a:p>
          <a:p>
            <a:pPr algn="l">
              <a:spcAft>
                <a:spcPts val="900"/>
              </a:spcAft>
            </a:pPr>
            <a:r>
              <a:rPr lang="en-GB" sz="1400" kern="0" dirty="0">
                <a:solidFill>
                  <a:schemeClr val="tx1"/>
                </a:solidFill>
                <a:latin typeface="+mn-lt"/>
                <a:cs typeface="Arial" panose="020B0604020202020204" pitchFamily="34" charset="0"/>
              </a:rPr>
              <a:t>Slide 9 shows ESE’s Code of Conduct for field trips </a:t>
            </a:r>
          </a:p>
          <a:p>
            <a:pPr algn="l">
              <a:spcAft>
                <a:spcPts val="900"/>
              </a:spcAft>
            </a:pPr>
            <a:r>
              <a:rPr lang="en-GB" sz="1400" kern="0" dirty="0">
                <a:solidFill>
                  <a:schemeClr val="tx1"/>
                </a:solidFill>
                <a:latin typeface="+mn-lt"/>
                <a:cs typeface="Arial" panose="020B0604020202020204" pitchFamily="34" charset="0"/>
              </a:rPr>
              <a:t>Slides 10-12 shows other actions taken during 2021-2022 which are not already covered.</a:t>
            </a:r>
          </a:p>
          <a:p>
            <a:pPr algn="l">
              <a:spcAft>
                <a:spcPts val="900"/>
              </a:spcAft>
            </a:pPr>
            <a:endParaRPr lang="en-GB" sz="1400" kern="0" dirty="0">
              <a:solidFill>
                <a:schemeClr val="tx1"/>
              </a:solidFill>
              <a:latin typeface="+mn-lt"/>
              <a:cs typeface="Arial" panose="020B0604020202020204" pitchFamily="34" charset="0"/>
            </a:endParaRPr>
          </a:p>
          <a:p>
            <a:pPr marL="0" indent="0" algn="l">
              <a:spcAft>
                <a:spcPts val="900"/>
              </a:spcAft>
              <a:buNone/>
            </a:pPr>
            <a:r>
              <a:rPr lang="en-GB" sz="1400" kern="0" dirty="0">
                <a:solidFill>
                  <a:schemeClr val="tx1"/>
                </a:solidFill>
                <a:latin typeface="+mn-lt"/>
                <a:cs typeface="Arial" panose="020B0604020202020204" pitchFamily="34" charset="0"/>
              </a:rPr>
              <a:t>Minutes of ESE EDIC meetings, committee memberships, Terms of Reference (TOR), and a list of support and resources can all be found on: https://www.imperial.ac.uk/earth-science/about/edi/edic-committee/</a:t>
            </a:r>
          </a:p>
          <a:p>
            <a:pPr algn="l">
              <a:spcAft>
                <a:spcPts val="900"/>
              </a:spcAft>
            </a:pPr>
            <a:endParaRPr lang="en-GB" sz="1400" kern="0" dirty="0">
              <a:solidFill>
                <a:schemeClr val="tx1"/>
              </a:solidFill>
              <a:latin typeface="+mn-lt"/>
              <a:cs typeface="Arial" panose="020B0604020202020204" pitchFamily="34" charset="0"/>
            </a:endParaRPr>
          </a:p>
          <a:p>
            <a:pPr marL="0" indent="0" algn="l">
              <a:spcAft>
                <a:spcPts val="900"/>
              </a:spcAft>
              <a:buNone/>
            </a:pPr>
            <a:r>
              <a:rPr lang="en-GB" sz="1400" kern="0" dirty="0">
                <a:solidFill>
                  <a:schemeClr val="tx1"/>
                </a:solidFill>
                <a:latin typeface="+mn-lt"/>
                <a:cs typeface="Arial" panose="020B0604020202020204" pitchFamily="34" charset="0"/>
              </a:rPr>
              <a:t>Joanna Morgan (EDIC Chair) &amp; Sophia Quazi (EDI co-ordinator) 8 July 2022</a:t>
            </a:r>
          </a:p>
          <a:p>
            <a:pPr marL="0" indent="0" algn="l">
              <a:spcAft>
                <a:spcPts val="900"/>
              </a:spcAft>
              <a:buNone/>
            </a:pPr>
            <a:r>
              <a:rPr lang="en-GB" sz="1400" kern="0" dirty="0">
                <a:solidFill>
                  <a:schemeClr val="tx1"/>
                </a:solidFill>
                <a:latin typeface="+mn-lt"/>
                <a:cs typeface="Arial" panose="020B0604020202020204" pitchFamily="34" charset="0"/>
              </a:rPr>
              <a:t>An annual EDIC report will be compiled by Jo and Sophia over the summer and published in the Autumn term. </a:t>
            </a:r>
          </a:p>
        </p:txBody>
      </p:sp>
      <p:sp>
        <p:nvSpPr>
          <p:cNvPr id="4" name="Text Placeholder 3"/>
          <p:cNvSpPr>
            <a:spLocks noGrp="1"/>
          </p:cNvSpPr>
          <p:nvPr>
            <p:ph type="body" sz="quarter" idx="10"/>
          </p:nvPr>
        </p:nvSpPr>
        <p:spPr/>
        <p:txBody>
          <a:bodyPr/>
          <a:lstStyle/>
          <a:p>
            <a:r>
              <a:rPr lang="en-US" dirty="0"/>
              <a:t>EDIC Actions Update 2021-22</a:t>
            </a:r>
          </a:p>
        </p:txBody>
      </p:sp>
      <p:sp>
        <p:nvSpPr>
          <p:cNvPr id="5" name="Text Placeholder 4"/>
          <p:cNvSpPr>
            <a:spLocks noGrp="1"/>
          </p:cNvSpPr>
          <p:nvPr>
            <p:ph type="body" sz="quarter" idx="12"/>
          </p:nvPr>
        </p:nvSpPr>
        <p:spPr/>
        <p:txBody>
          <a:bodyPr/>
          <a:lstStyle/>
          <a:p>
            <a:r>
              <a:rPr lang="en-US" dirty="0"/>
              <a:t>Slide 2</a:t>
            </a:r>
          </a:p>
        </p:txBody>
      </p:sp>
    </p:spTree>
    <p:extLst>
      <p:ext uri="{BB962C8B-B14F-4D97-AF65-F5344CB8AC3E}">
        <p14:creationId xmlns:p14="http://schemas.microsoft.com/office/powerpoint/2010/main" val="2179187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B0AD0-E2BF-4BD1-8B53-A7E6DF05F8FB}"/>
              </a:ext>
            </a:extLst>
          </p:cNvPr>
          <p:cNvSpPr>
            <a:spLocks noGrp="1"/>
          </p:cNvSpPr>
          <p:nvPr>
            <p:ph type="title"/>
          </p:nvPr>
        </p:nvSpPr>
        <p:spPr>
          <a:xfrm>
            <a:off x="457201" y="1067030"/>
            <a:ext cx="8229600" cy="507556"/>
          </a:xfrm>
        </p:spPr>
        <p:txBody>
          <a:bodyPr/>
          <a:lstStyle/>
          <a:p>
            <a:r>
              <a:rPr lang="en-GB" sz="1600" dirty="0"/>
              <a:t>Slide 3 – Progress on EDI issues identified at EDIC meeting on 8 Dec 2021 </a:t>
            </a:r>
          </a:p>
        </p:txBody>
      </p:sp>
      <p:sp>
        <p:nvSpPr>
          <p:cNvPr id="3" name="Content Placeholder 2">
            <a:extLst>
              <a:ext uri="{FF2B5EF4-FFF2-40B4-BE49-F238E27FC236}">
                <a16:creationId xmlns:a16="http://schemas.microsoft.com/office/drawing/2014/main" id="{33F51FF2-1EA3-4DD7-BEA7-F207E2458639}"/>
              </a:ext>
            </a:extLst>
          </p:cNvPr>
          <p:cNvSpPr>
            <a:spLocks noGrp="1"/>
          </p:cNvSpPr>
          <p:nvPr>
            <p:ph idx="1"/>
          </p:nvPr>
        </p:nvSpPr>
        <p:spPr>
          <a:xfrm>
            <a:off x="457200" y="1785046"/>
            <a:ext cx="8229600" cy="4597415"/>
          </a:xfrm>
        </p:spPr>
        <p:txBody>
          <a:bodyPr/>
          <a:lstStyle/>
          <a:p>
            <a:pPr marL="0" indent="0" algn="l">
              <a:lnSpc>
                <a:spcPct val="115000"/>
              </a:lnSpc>
              <a:spcAft>
                <a:spcPts val="0"/>
              </a:spcAft>
              <a:buNone/>
            </a:pPr>
            <a:r>
              <a:rPr lang="en-GB" sz="1400" kern="0" dirty="0">
                <a:solidFill>
                  <a:schemeClr val="tx1"/>
                </a:solidFill>
                <a:latin typeface="+mn-lt"/>
                <a:ea typeface="Calibri" panose="020F0502020204030204" pitchFamily="34" charset="0"/>
                <a:cs typeface="Times New Roman" panose="02020603050405020304" pitchFamily="18" charset="0"/>
              </a:rPr>
              <a:t>1) Amend TOR to include a vision, a statement about discrimination, bullying, harassment and transparency, and our aspiration to impact college policy.  </a:t>
            </a:r>
            <a:r>
              <a:rPr lang="en-GB" sz="1400" kern="0" dirty="0">
                <a:solidFill>
                  <a:schemeClr val="accent2"/>
                </a:solidFill>
                <a:latin typeface="+mn-lt"/>
                <a:ea typeface="Calibri" panose="020F0502020204030204" pitchFamily="34" charset="0"/>
                <a:cs typeface="Times New Roman" panose="02020603050405020304" pitchFamily="18" charset="0"/>
              </a:rPr>
              <a:t>Actioned: </a:t>
            </a:r>
            <a:r>
              <a:rPr lang="en-GB" sz="1400" kern="0" dirty="0">
                <a:solidFill>
                  <a:schemeClr val="accent2"/>
                </a:solidFill>
                <a:latin typeface="+mn-lt"/>
                <a:ea typeface="Calibri" panose="020F0502020204030204" pitchFamily="34" charset="0"/>
                <a:cs typeface="Times New Roman" panose="02020603050405020304" pitchFamily="18" charset="0"/>
                <a:hlinkClick r:id="rId2"/>
              </a:rPr>
              <a:t>Revised TOR on EDIC website</a:t>
            </a:r>
            <a:br>
              <a:rPr lang="en-GB" sz="1400" kern="0" dirty="0">
                <a:solidFill>
                  <a:schemeClr val="tx1"/>
                </a:solidFill>
                <a:latin typeface="+mn-lt"/>
                <a:ea typeface="Calibri" panose="020F0502020204030204" pitchFamily="34" charset="0"/>
                <a:cs typeface="Times New Roman" panose="02020603050405020304" pitchFamily="18" charset="0"/>
              </a:rPr>
            </a:br>
            <a:r>
              <a:rPr lang="en-GB" sz="1400" kern="0" dirty="0">
                <a:solidFill>
                  <a:schemeClr val="tx1"/>
                </a:solidFill>
                <a:latin typeface="+mn-lt"/>
                <a:ea typeface="Calibri" panose="020F0502020204030204" pitchFamily="34" charset="0"/>
                <a:cs typeface="Times New Roman" panose="02020603050405020304" pitchFamily="18" charset="0"/>
              </a:rPr>
              <a:t>2) Generate an EDI handbook to guide staff/students on what help is available – this is key for international students.</a:t>
            </a:r>
            <a:r>
              <a:rPr lang="en-GB" sz="1400" kern="0" dirty="0">
                <a:solidFill>
                  <a:schemeClr val="accent2"/>
                </a:solidFill>
                <a:latin typeface="+mn-lt"/>
                <a:cs typeface="Arial" panose="020B0604020202020204" pitchFamily="34" charset="0"/>
              </a:rPr>
              <a:t> </a:t>
            </a:r>
            <a:r>
              <a:rPr lang="en-GB" sz="1400" kern="0" dirty="0">
                <a:solidFill>
                  <a:schemeClr val="accent2"/>
                </a:solidFill>
                <a:latin typeface="+mn-lt"/>
                <a:cs typeface="Arial" panose="020B0604020202020204" pitchFamily="34" charset="0"/>
                <a:hlinkClick r:id="rId3"/>
              </a:rPr>
              <a:t>A list of available Support and Resources can be found on EDI webpage</a:t>
            </a:r>
            <a:br>
              <a:rPr lang="en-GB" sz="1400" kern="0" dirty="0">
                <a:solidFill>
                  <a:schemeClr val="accent2"/>
                </a:solidFill>
                <a:latin typeface="+mn-lt"/>
                <a:cs typeface="Arial" panose="020B0604020202020204" pitchFamily="34" charset="0"/>
              </a:rPr>
            </a:br>
            <a:r>
              <a:rPr lang="en-US" sz="1400" kern="0" dirty="0">
                <a:solidFill>
                  <a:schemeClr val="tx1"/>
                </a:solidFill>
                <a:latin typeface="+mn-lt"/>
                <a:ea typeface="Calibri" panose="020F0502020204030204" pitchFamily="34" charset="0"/>
                <a:cs typeface="Times New Roman" panose="02020603050405020304" pitchFamily="18" charset="0"/>
              </a:rPr>
              <a:t>3) Promote a strong stance against bullying, harassment and inappropriate </a:t>
            </a:r>
            <a:r>
              <a:rPr lang="en-US" sz="1400" kern="0" dirty="0" err="1">
                <a:solidFill>
                  <a:schemeClr val="tx1"/>
                </a:solidFill>
                <a:latin typeface="+mn-lt"/>
                <a:ea typeface="Calibri" panose="020F0502020204030204" pitchFamily="34" charset="0"/>
                <a:cs typeface="Times New Roman" panose="02020603050405020304" pitchFamily="18" charset="0"/>
              </a:rPr>
              <a:t>behaviour</a:t>
            </a:r>
            <a:r>
              <a:rPr lang="en-US" sz="1400" kern="0" dirty="0">
                <a:solidFill>
                  <a:schemeClr val="tx1"/>
                </a:solidFill>
                <a:latin typeface="+mn-lt"/>
                <a:ea typeface="Calibri" panose="020F0502020204030204" pitchFamily="34" charset="0"/>
                <a:cs typeface="Times New Roman" panose="02020603050405020304" pitchFamily="18" charset="0"/>
              </a:rPr>
              <a:t> within ESE, and communicate transparently about these matters so that consequences are visible.  </a:t>
            </a:r>
            <a:r>
              <a:rPr lang="en-US" sz="1400" kern="0" dirty="0">
                <a:solidFill>
                  <a:schemeClr val="accent2"/>
                </a:solidFill>
                <a:latin typeface="+mn-lt"/>
                <a:ea typeface="Calibri" panose="020F0502020204030204" pitchFamily="34" charset="0"/>
                <a:cs typeface="Times New Roman" panose="02020603050405020304" pitchFamily="18" charset="0"/>
              </a:rPr>
              <a:t>Actions taken: Report and Support Q &amp; A at EDIC committee meeting 26</a:t>
            </a:r>
            <a:r>
              <a:rPr lang="en-US" sz="1400" kern="0" baseline="30000" dirty="0">
                <a:solidFill>
                  <a:schemeClr val="accent2"/>
                </a:solidFill>
                <a:latin typeface="+mn-lt"/>
                <a:ea typeface="Calibri" panose="020F0502020204030204" pitchFamily="34" charset="0"/>
                <a:cs typeface="Times New Roman" panose="02020603050405020304" pitchFamily="18" charset="0"/>
              </a:rPr>
              <a:t>th</a:t>
            </a:r>
            <a:r>
              <a:rPr lang="en-US" sz="1400" kern="0" dirty="0">
                <a:solidFill>
                  <a:schemeClr val="accent2"/>
                </a:solidFill>
                <a:latin typeface="+mn-lt"/>
                <a:ea typeface="Calibri" panose="020F0502020204030204" pitchFamily="34" charset="0"/>
                <a:cs typeface="Times New Roman" panose="02020603050405020304" pitchFamily="18" charset="0"/>
              </a:rPr>
              <a:t> January 2022 and ESE Staff meeting on 23</a:t>
            </a:r>
            <a:r>
              <a:rPr lang="en-US" sz="1400" kern="0" baseline="30000" dirty="0">
                <a:solidFill>
                  <a:schemeClr val="accent2"/>
                </a:solidFill>
                <a:latin typeface="+mn-lt"/>
                <a:ea typeface="Calibri" panose="020F0502020204030204" pitchFamily="34" charset="0"/>
                <a:cs typeface="Times New Roman" panose="02020603050405020304" pitchFamily="18" charset="0"/>
              </a:rPr>
              <a:t>rd</a:t>
            </a:r>
            <a:r>
              <a:rPr lang="en-US" sz="1400" kern="0" dirty="0">
                <a:solidFill>
                  <a:schemeClr val="accent2"/>
                </a:solidFill>
                <a:latin typeface="+mn-lt"/>
                <a:ea typeface="Calibri" panose="020F0502020204030204" pitchFamily="34" charset="0"/>
                <a:cs typeface="Times New Roman" panose="02020603050405020304" pitchFamily="18" charset="0"/>
              </a:rPr>
              <a:t> June 2022.  Progress on B &amp; H to be monitored with annual ESE Culture Survey.    </a:t>
            </a:r>
          </a:p>
          <a:p>
            <a:pPr marL="0" marR="76200" indent="0" algn="l">
              <a:spcAft>
                <a:spcPts val="900"/>
              </a:spcAft>
              <a:buNone/>
            </a:pPr>
            <a:r>
              <a:rPr lang="en-GB" sz="1400" kern="0" dirty="0">
                <a:solidFill>
                  <a:schemeClr val="tx1"/>
                </a:solidFill>
                <a:latin typeface="+mn-lt"/>
                <a:ea typeface="Calibri" panose="020F0502020204030204" pitchFamily="34" charset="0"/>
                <a:cs typeface="Times New Roman" panose="02020603050405020304" pitchFamily="18" charset="0"/>
              </a:rPr>
              <a:t>4) Improve inclusion – make everyone feel welcome.  For example, re-distribute guidance on use of pronouns, hold more welcome and catch up events for international students, observe/celebrate a wider range of events and festivals.  Be aware of the additional challenges for inclusion given the current hybrid way of working, and with staff/students in different time zones.</a:t>
            </a:r>
            <a:r>
              <a:rPr lang="en-US" sz="1400" kern="0" dirty="0">
                <a:solidFill>
                  <a:schemeClr val="accent2"/>
                </a:solidFill>
                <a:latin typeface="+mn-lt"/>
                <a:ea typeface="Calibri" panose="020F0502020204030204" pitchFamily="34" charset="0"/>
                <a:cs typeface="Times New Roman" panose="02020603050405020304" pitchFamily="18" charset="0"/>
              </a:rPr>
              <a:t> Actions taken: College offers </a:t>
            </a:r>
            <a:r>
              <a:rPr lang="en-US" sz="1400" kern="0" dirty="0">
                <a:solidFill>
                  <a:schemeClr val="accent2"/>
                </a:solidFill>
                <a:latin typeface="+mn-lt"/>
                <a:ea typeface="Calibri" panose="020F0502020204030204" pitchFamily="34" charset="0"/>
                <a:cs typeface="Times New Roman" panose="02020603050405020304" pitchFamily="18" charset="0"/>
                <a:hlinkClick r:id="rId4"/>
              </a:rPr>
              <a:t>Values training </a:t>
            </a:r>
            <a:r>
              <a:rPr lang="en-US" sz="1400" kern="0" dirty="0">
                <a:solidFill>
                  <a:schemeClr val="accent2"/>
                </a:solidFill>
                <a:latin typeface="+mn-lt"/>
                <a:ea typeface="Calibri" panose="020F0502020204030204" pitchFamily="34" charset="0"/>
                <a:cs typeface="Times New Roman" panose="02020603050405020304" pitchFamily="18" charset="0"/>
              </a:rPr>
              <a:t>targeted at </a:t>
            </a:r>
            <a:r>
              <a:rPr lang="en-GB" sz="1400" b="0" i="0" dirty="0">
                <a:solidFill>
                  <a:schemeClr val="accent2"/>
                </a:solidFill>
                <a:effectLst/>
                <a:latin typeface="+mn-lt"/>
              </a:rPr>
              <a:t>creating a positive and inclusive culture for all staff and students</a:t>
            </a:r>
            <a:r>
              <a:rPr lang="en-US" sz="1400" b="0" i="0" kern="0" dirty="0">
                <a:solidFill>
                  <a:schemeClr val="accent2"/>
                </a:solidFill>
                <a:effectLst/>
                <a:latin typeface="+mn-lt"/>
                <a:cs typeface="Times New Roman" panose="02020603050405020304" pitchFamily="18" charset="0"/>
              </a:rPr>
              <a:t>. </a:t>
            </a:r>
            <a:r>
              <a:rPr lang="en-US" sz="1400" kern="0" dirty="0">
                <a:solidFill>
                  <a:schemeClr val="accent2"/>
                </a:solidFill>
                <a:latin typeface="+mn-lt"/>
                <a:ea typeface="Calibri" panose="020F0502020204030204" pitchFamily="34" charset="0"/>
                <a:cs typeface="Times New Roman" panose="02020603050405020304" pitchFamily="18" charset="0"/>
                <a:hlinkClick r:id="rId5"/>
              </a:rPr>
              <a:t>Guidelines on use</a:t>
            </a:r>
            <a:r>
              <a:rPr lang="en-GB" sz="1400" dirty="0">
                <a:solidFill>
                  <a:schemeClr val="accent2"/>
                </a:solidFill>
                <a:latin typeface="+mn-lt"/>
                <a:hlinkClick r:id="rId5"/>
              </a:rPr>
              <a:t> of pronouns</a:t>
            </a:r>
            <a:r>
              <a:rPr lang="en-GB" sz="1400" dirty="0">
                <a:solidFill>
                  <a:schemeClr val="accent2"/>
                </a:solidFill>
                <a:latin typeface="+mn-lt"/>
              </a:rPr>
              <a:t> </a:t>
            </a:r>
            <a:r>
              <a:rPr lang="en-US" sz="1400" kern="0" dirty="0">
                <a:solidFill>
                  <a:schemeClr val="accent2"/>
                </a:solidFill>
                <a:latin typeface="+mn-lt"/>
                <a:ea typeface="Calibri" panose="020F0502020204030204" pitchFamily="34" charset="0"/>
                <a:cs typeface="Times New Roman" panose="02020603050405020304" pitchFamily="18" charset="0"/>
              </a:rPr>
              <a:t>were circulated in an ESE Newsletter, </a:t>
            </a:r>
            <a:r>
              <a:rPr lang="en-GB" sz="1400" dirty="0">
                <a:solidFill>
                  <a:schemeClr val="accent2"/>
                </a:solidFill>
                <a:latin typeface="+mn-lt"/>
                <a:cs typeface="Arial" panose="020B0604020202020204" pitchFamily="34" charset="0"/>
              </a:rPr>
              <a:t>EDI-led Diversity Calendar will be published on screen in the coffee room to acknowledge a diverse set of holidays/celebrations. </a:t>
            </a:r>
            <a:r>
              <a:rPr lang="en-GB" sz="1400" dirty="0">
                <a:solidFill>
                  <a:schemeClr val="accent2"/>
                </a:solidFill>
                <a:latin typeface="+mn-lt"/>
                <a:cs typeface="Arial" panose="020B0604020202020204" pitchFamily="34" charset="0"/>
                <a:hlinkClick r:id="rId6"/>
              </a:rPr>
              <a:t>Union black anti-racism course </a:t>
            </a:r>
            <a:r>
              <a:rPr lang="en-GB" sz="1400" dirty="0">
                <a:solidFill>
                  <a:schemeClr val="accent2"/>
                </a:solidFill>
                <a:latin typeface="+mn-lt"/>
                <a:cs typeface="Arial" panose="020B0604020202020204" pitchFamily="34" charset="0"/>
              </a:rPr>
              <a:t>offered to staff and students. Code of conduct on field trips updated, see slide 9.  Departmental seminar on accessible and inclusive fieldwork posted for all staff to view, see next item.  Development of virtual field trips to improve inclusion – see slide 11.</a:t>
            </a:r>
            <a:br>
              <a:rPr lang="en-GB" sz="1200" kern="0" dirty="0">
                <a:solidFill>
                  <a:schemeClr val="accent2"/>
                </a:solidFill>
                <a:latin typeface="+mn-lt"/>
                <a:ea typeface="Calibri" panose="020F0502020204030204" pitchFamily="34" charset="0"/>
                <a:cs typeface="Times New Roman" panose="02020603050405020304" pitchFamily="18" charset="0"/>
              </a:rPr>
            </a:br>
            <a:endParaRPr lang="en-GB" sz="1200" dirty="0">
              <a:latin typeface="+mn-lt"/>
            </a:endParaRPr>
          </a:p>
        </p:txBody>
      </p:sp>
      <p:sp>
        <p:nvSpPr>
          <p:cNvPr id="4" name="Text Placeholder 3">
            <a:extLst>
              <a:ext uri="{FF2B5EF4-FFF2-40B4-BE49-F238E27FC236}">
                <a16:creationId xmlns:a16="http://schemas.microsoft.com/office/drawing/2014/main" id="{DA65A021-FDB8-4032-96CA-772B2741BA2A}"/>
              </a:ext>
            </a:extLst>
          </p:cNvPr>
          <p:cNvSpPr>
            <a:spLocks noGrp="1"/>
          </p:cNvSpPr>
          <p:nvPr>
            <p:ph type="body" sz="quarter" idx="10"/>
          </p:nvPr>
        </p:nvSpPr>
        <p:spPr/>
        <p:txBody>
          <a:bodyPr/>
          <a:lstStyle/>
          <a:p>
            <a:r>
              <a:rPr lang="en-US" dirty="0"/>
              <a:t>EDIC Actions Update 2021-22</a:t>
            </a:r>
          </a:p>
          <a:p>
            <a:endParaRPr lang="en-GB" dirty="0"/>
          </a:p>
        </p:txBody>
      </p:sp>
      <p:sp>
        <p:nvSpPr>
          <p:cNvPr id="5" name="Text Placeholder 4">
            <a:extLst>
              <a:ext uri="{FF2B5EF4-FFF2-40B4-BE49-F238E27FC236}">
                <a16:creationId xmlns:a16="http://schemas.microsoft.com/office/drawing/2014/main" id="{A75F33AB-72BD-436D-931E-A2DEFC3E056B}"/>
              </a:ext>
            </a:extLst>
          </p:cNvPr>
          <p:cNvSpPr>
            <a:spLocks noGrp="1"/>
          </p:cNvSpPr>
          <p:nvPr>
            <p:ph type="body" sz="quarter" idx="12"/>
          </p:nvPr>
        </p:nvSpPr>
        <p:spPr/>
        <p:txBody>
          <a:bodyPr/>
          <a:lstStyle/>
          <a:p>
            <a:r>
              <a:rPr lang="en-GB" dirty="0"/>
              <a:t>Slide 3</a:t>
            </a:r>
          </a:p>
        </p:txBody>
      </p:sp>
    </p:spTree>
    <p:extLst>
      <p:ext uri="{BB962C8B-B14F-4D97-AF65-F5344CB8AC3E}">
        <p14:creationId xmlns:p14="http://schemas.microsoft.com/office/powerpoint/2010/main" val="1275224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B0AD0-E2BF-4BD1-8B53-A7E6DF05F8FB}"/>
              </a:ext>
            </a:extLst>
          </p:cNvPr>
          <p:cNvSpPr>
            <a:spLocks noGrp="1"/>
          </p:cNvSpPr>
          <p:nvPr>
            <p:ph type="title"/>
          </p:nvPr>
        </p:nvSpPr>
        <p:spPr>
          <a:xfrm>
            <a:off x="457201" y="1310608"/>
            <a:ext cx="8229600" cy="507556"/>
          </a:xfrm>
        </p:spPr>
        <p:txBody>
          <a:bodyPr/>
          <a:lstStyle/>
          <a:p>
            <a:r>
              <a:rPr lang="en-GB" sz="1600" dirty="0"/>
              <a:t>Progress on EDI issues identified at EDIC meeting on 8 Dec 2021</a:t>
            </a:r>
          </a:p>
        </p:txBody>
      </p:sp>
      <p:sp>
        <p:nvSpPr>
          <p:cNvPr id="3" name="Content Placeholder 2">
            <a:extLst>
              <a:ext uri="{FF2B5EF4-FFF2-40B4-BE49-F238E27FC236}">
                <a16:creationId xmlns:a16="http://schemas.microsoft.com/office/drawing/2014/main" id="{33F51FF2-1EA3-4DD7-BEA7-F207E2458639}"/>
              </a:ext>
            </a:extLst>
          </p:cNvPr>
          <p:cNvSpPr>
            <a:spLocks noGrp="1"/>
          </p:cNvSpPr>
          <p:nvPr>
            <p:ph idx="1"/>
          </p:nvPr>
        </p:nvSpPr>
        <p:spPr>
          <a:xfrm>
            <a:off x="457200" y="1882066"/>
            <a:ext cx="8229600" cy="4108619"/>
          </a:xfrm>
        </p:spPr>
        <p:txBody>
          <a:bodyPr/>
          <a:lstStyle/>
          <a:p>
            <a:pPr marL="0" indent="0">
              <a:buNone/>
            </a:pPr>
            <a:r>
              <a:rPr lang="en-GB" sz="1400" kern="0" dirty="0">
                <a:solidFill>
                  <a:schemeClr val="tx1"/>
                </a:solidFill>
                <a:latin typeface="+mn-lt"/>
                <a:ea typeface="Calibri" panose="020F0502020204030204" pitchFamily="34" charset="0"/>
                <a:cs typeface="Times New Roman" panose="02020603050405020304" pitchFamily="18" charset="0"/>
              </a:rPr>
              <a:t>5) Increase visibility for </a:t>
            </a:r>
            <a:r>
              <a:rPr lang="en-US" sz="1400" kern="0" dirty="0">
                <a:solidFill>
                  <a:schemeClr val="tx1"/>
                </a:solidFill>
                <a:latin typeface="+mn-lt"/>
                <a:ea typeface="Calibri" panose="020F0502020204030204" pitchFamily="34" charset="0"/>
                <a:cs typeface="Times New Roman" panose="02020603050405020304" pitchFamily="18" charset="0"/>
              </a:rPr>
              <a:t>persons of </a:t>
            </a:r>
            <a:r>
              <a:rPr lang="en-US" sz="1400" kern="0" dirty="0" err="1">
                <a:solidFill>
                  <a:schemeClr val="tx1"/>
                </a:solidFill>
                <a:latin typeface="+mn-lt"/>
                <a:ea typeface="Calibri" panose="020F0502020204030204" pitchFamily="34" charset="0"/>
                <a:cs typeface="Times New Roman" panose="02020603050405020304" pitchFamily="18" charset="0"/>
              </a:rPr>
              <a:t>colour</a:t>
            </a:r>
            <a:r>
              <a:rPr lang="en-US" sz="1400" kern="0" dirty="0">
                <a:solidFill>
                  <a:schemeClr val="tx1"/>
                </a:solidFill>
                <a:latin typeface="+mn-lt"/>
                <a:ea typeface="Calibri" panose="020F0502020204030204" pitchFamily="34" charset="0"/>
                <a:cs typeface="Times New Roman" panose="02020603050405020304" pitchFamily="18" charset="0"/>
              </a:rPr>
              <a:t>, LGBTQ+, disabilities, neurodivergence and other 'hidden' disabilities.  Expand value training sessions to cover other areas, for example disability and LGBTQ+  </a:t>
            </a:r>
            <a:r>
              <a:rPr lang="en-US" sz="1400" kern="0" dirty="0">
                <a:solidFill>
                  <a:schemeClr val="accent2"/>
                </a:solidFill>
                <a:latin typeface="+mn-lt"/>
                <a:ea typeface="Calibri" panose="020F0502020204030204" pitchFamily="34" charset="0"/>
                <a:cs typeface="Times New Roman" panose="02020603050405020304" pitchFamily="18" charset="0"/>
              </a:rPr>
              <a:t>Actions taken: </a:t>
            </a:r>
            <a:r>
              <a:rPr lang="en-GB" sz="1400" b="0" i="0" u="sng" strike="noStrike" dirty="0">
                <a:solidFill>
                  <a:schemeClr val="accent2"/>
                </a:solidFill>
                <a:effectLst/>
                <a:latin typeface="+mn-lt"/>
                <a:hlinkClick r:id="rId2">
                  <a:extLst>
                    <a:ext uri="{A12FA001-AC4F-418D-AE19-62706E023703}">
                      <ahyp:hlinkClr xmlns:ahyp="http://schemas.microsoft.com/office/drawing/2018/hyperlinkcolor" val="tx"/>
                    </a:ext>
                  </a:extLst>
                </a:hlinkClick>
              </a:rPr>
              <a:t>Seminar, 3 March 2022: Working towards accessible and inclusive geoscience field education</a:t>
            </a:r>
            <a:r>
              <a:rPr lang="en-GB" sz="1400" u="sng" strike="noStrike" dirty="0">
                <a:solidFill>
                  <a:schemeClr val="accent2"/>
                </a:solidFill>
                <a:latin typeface="+mn-lt"/>
              </a:rPr>
              <a:t>, </a:t>
            </a:r>
            <a:r>
              <a:rPr lang="en-GB" sz="1400" b="0" i="0" dirty="0">
                <a:solidFill>
                  <a:schemeClr val="accent2"/>
                </a:solidFill>
                <a:effectLst/>
                <a:latin typeface="+mn-lt"/>
              </a:rPr>
              <a:t>Dr Alison Stokes (University of Plymouth)</a:t>
            </a:r>
            <a:r>
              <a:rPr lang="en-US" sz="1400" kern="0" dirty="0">
                <a:solidFill>
                  <a:schemeClr val="accent2"/>
                </a:solidFill>
                <a:latin typeface="+mn-lt"/>
                <a:ea typeface="Calibri" panose="020F0502020204030204" pitchFamily="34" charset="0"/>
                <a:cs typeface="Times New Roman" panose="02020603050405020304" pitchFamily="18" charset="0"/>
              </a:rPr>
              <a:t> Actions to be taken</a:t>
            </a:r>
            <a:r>
              <a:rPr lang="en-GB" sz="1400" b="0" i="0" dirty="0">
                <a:solidFill>
                  <a:schemeClr val="accent2"/>
                </a:solidFill>
                <a:effectLst/>
                <a:latin typeface="+mn-lt"/>
              </a:rPr>
              <a:t>: addition of safety precautions for LGBTQ+ travellers to the Field Work (FW1) safety forms (action JP Latham). </a:t>
            </a:r>
            <a:r>
              <a:rPr lang="en-US" sz="1400" kern="0" dirty="0">
                <a:solidFill>
                  <a:schemeClr val="accent2"/>
                </a:solidFill>
                <a:latin typeface="+mn-lt"/>
                <a:ea typeface="Calibri" panose="020F0502020204030204" pitchFamily="34" charset="0"/>
                <a:cs typeface="Times New Roman" panose="02020603050405020304" pitchFamily="18" charset="0"/>
              </a:rPr>
              <a:t>SQ reviewing current Values training with aim to add courses covering</a:t>
            </a:r>
          </a:p>
          <a:p>
            <a:pPr marL="0" indent="0">
              <a:buNone/>
            </a:pPr>
            <a:r>
              <a:rPr lang="en-GB" sz="1400" kern="0" dirty="0">
                <a:solidFill>
                  <a:schemeClr val="tx1"/>
                </a:solidFill>
                <a:latin typeface="+mn-lt"/>
                <a:ea typeface="Calibri" panose="020F0502020204030204" pitchFamily="34" charset="0"/>
                <a:cs typeface="Times New Roman" panose="02020603050405020304" pitchFamily="18" charset="0"/>
              </a:rPr>
              <a:t>6) Improve diversity, especially at higher levels.  A</a:t>
            </a:r>
            <a:r>
              <a:rPr lang="en-US" sz="1400" kern="0" dirty="0" err="1">
                <a:solidFill>
                  <a:schemeClr val="tx1"/>
                </a:solidFill>
                <a:latin typeface="+mn-lt"/>
                <a:ea typeface="Times New Roman" panose="02020603050405020304" pitchFamily="18" charset="0"/>
                <a:cs typeface="Segoe UI" panose="020B0502040204020203" pitchFamily="34" charset="0"/>
              </a:rPr>
              <a:t>nonymous</a:t>
            </a:r>
            <a:r>
              <a:rPr lang="en-US" sz="1400" kern="0" dirty="0">
                <a:solidFill>
                  <a:schemeClr val="tx1"/>
                </a:solidFill>
                <a:latin typeface="+mn-lt"/>
                <a:ea typeface="Times New Roman" panose="02020603050405020304" pitchFamily="18" charset="0"/>
                <a:cs typeface="Segoe UI" panose="020B0502040204020203" pitchFamily="34" charset="0"/>
              </a:rPr>
              <a:t> applications were suggested as a way to remove bias.  Outreach events at selected schools to widen participation.  Recruit staff and students from a wider range of countries. </a:t>
            </a:r>
            <a:r>
              <a:rPr lang="en-US" sz="1400" kern="0" dirty="0">
                <a:solidFill>
                  <a:schemeClr val="accent2"/>
                </a:solidFill>
                <a:latin typeface="+mn-lt"/>
                <a:ea typeface="Times New Roman" panose="02020603050405020304" pitchFamily="18" charset="0"/>
                <a:cs typeface="Segoe UI" panose="020B0502040204020203" pitchFamily="34" charset="0"/>
              </a:rPr>
              <a:t>Actions taken:  </a:t>
            </a:r>
            <a:r>
              <a:rPr lang="en-GB" sz="1400" kern="0" dirty="0">
                <a:solidFill>
                  <a:schemeClr val="accent2"/>
                </a:solidFill>
                <a:latin typeface="+mn-lt"/>
                <a:ea typeface="Times New Roman" panose="02020603050405020304" pitchFamily="18" charset="0"/>
                <a:cs typeface="Segoe UI" panose="020B0502040204020203" pitchFamily="34" charset="0"/>
              </a:rPr>
              <a:t>ESE use a</a:t>
            </a:r>
            <a:r>
              <a:rPr lang="en-GB" sz="1400" dirty="0">
                <a:solidFill>
                  <a:schemeClr val="accent2"/>
                </a:solidFill>
                <a:latin typeface="+mn-lt"/>
              </a:rPr>
              <a:t> gender decoder for writing job descriptions, and ESE actively discourages single gender short-lists. Used published EDI guidance to increase diversity of applicants in most recent advert for new academic staff, and EDI activities were included in job criteria.  </a:t>
            </a:r>
            <a:r>
              <a:rPr lang="en-GB" sz="1400" dirty="0">
                <a:solidFill>
                  <a:schemeClr val="accent2"/>
                </a:solidFill>
                <a:latin typeface="+mn-lt"/>
                <a:cs typeface="Arial" panose="020B0604020202020204" pitchFamily="34" charset="0"/>
                <a:hlinkClick r:id="rId3"/>
              </a:rPr>
              <a:t>ESE have funds to support up to 10 WP undergraduates </a:t>
            </a:r>
            <a:r>
              <a:rPr lang="en-GB" sz="1400" dirty="0">
                <a:solidFill>
                  <a:schemeClr val="accent2"/>
                </a:solidFill>
                <a:latin typeface="+mn-lt"/>
                <a:cs typeface="Arial" panose="020B0604020202020204" pitchFamily="34" charset="0"/>
              </a:rPr>
              <a:t>per year and</a:t>
            </a:r>
            <a:br>
              <a:rPr lang="en-GB" sz="1400" kern="0" dirty="0">
                <a:solidFill>
                  <a:schemeClr val="accent2"/>
                </a:solidFill>
                <a:latin typeface="+mn-lt"/>
                <a:ea typeface="Calibri" panose="020F0502020204030204" pitchFamily="34" charset="0"/>
                <a:cs typeface="Times New Roman" panose="02020603050405020304" pitchFamily="18" charset="0"/>
              </a:rPr>
            </a:br>
            <a:r>
              <a:rPr lang="en-GB" sz="1400" dirty="0">
                <a:solidFill>
                  <a:schemeClr val="accent2"/>
                </a:solidFill>
                <a:latin typeface="+mn-lt"/>
                <a:cs typeface="Arial" panose="020B0604020202020204" pitchFamily="34" charset="0"/>
                <a:hlinkClick r:id="rId4"/>
              </a:rPr>
              <a:t>College offer scholarships to students of black heritage </a:t>
            </a:r>
            <a:r>
              <a:rPr lang="en-GB" sz="1400" dirty="0">
                <a:solidFill>
                  <a:schemeClr val="accent2"/>
                </a:solidFill>
                <a:latin typeface="+mn-lt"/>
                <a:cs typeface="Arial" panose="020B0604020202020204" pitchFamily="34" charset="0"/>
              </a:rPr>
              <a:t> </a:t>
            </a:r>
          </a:p>
          <a:p>
            <a:pPr marL="0" indent="0">
              <a:buNone/>
            </a:pPr>
            <a:r>
              <a:rPr lang="en-US" sz="1400" kern="0" dirty="0">
                <a:solidFill>
                  <a:schemeClr val="tx1"/>
                </a:solidFill>
                <a:latin typeface="+mn-lt"/>
                <a:ea typeface="Calibri" panose="020F0502020204030204" pitchFamily="34" charset="0"/>
                <a:cs typeface="Times New Roman" panose="02020603050405020304" pitchFamily="18" charset="0"/>
              </a:rPr>
              <a:t>7) Improve structural accessibility within the RSM. </a:t>
            </a:r>
            <a:r>
              <a:rPr lang="en-US" sz="1400" kern="0" dirty="0">
                <a:solidFill>
                  <a:schemeClr val="accent2"/>
                </a:solidFill>
                <a:latin typeface="+mn-lt"/>
                <a:ea typeface="Calibri" panose="020F0502020204030204" pitchFamily="34" charset="0"/>
                <a:cs typeface="Times New Roman" panose="02020603050405020304" pitchFamily="18" charset="0"/>
              </a:rPr>
              <a:t>Action in progress, </a:t>
            </a:r>
            <a:r>
              <a:rPr lang="en-GB" sz="1400" dirty="0">
                <a:solidFill>
                  <a:schemeClr val="accent2"/>
                </a:solidFill>
                <a:latin typeface="+mn-lt"/>
                <a:cs typeface="Arial" panose="020B0604020202020204" pitchFamily="34" charset="0"/>
              </a:rPr>
              <a:t>proposal </a:t>
            </a:r>
            <a:r>
              <a:rPr lang="en-GB" sz="1400" dirty="0">
                <a:solidFill>
                  <a:srgbClr val="0070C0"/>
                </a:solidFill>
                <a:latin typeface="+mn-lt"/>
                <a:cs typeface="Arial" panose="020B0604020202020204" pitchFamily="34" charset="0"/>
              </a:rPr>
              <a:t>to add second railing up main stairway to be considered by National Heritage and will go to tender once approved.</a:t>
            </a:r>
            <a:br>
              <a:rPr lang="en-GB" sz="1400" kern="0" dirty="0">
                <a:solidFill>
                  <a:schemeClr val="tx1"/>
                </a:solidFill>
                <a:latin typeface="+mn-lt"/>
                <a:ea typeface="Calibri" panose="020F0502020204030204" pitchFamily="34" charset="0"/>
                <a:cs typeface="Times New Roman" panose="02020603050405020304" pitchFamily="18" charset="0"/>
              </a:rPr>
            </a:br>
            <a:r>
              <a:rPr lang="en-US" sz="1400" kern="0" dirty="0">
                <a:solidFill>
                  <a:schemeClr val="tx1"/>
                </a:solidFill>
                <a:latin typeface="+mn-lt"/>
                <a:ea typeface="Calibri" panose="020F0502020204030204" pitchFamily="34" charset="0"/>
                <a:cs typeface="Times New Roman" panose="02020603050405020304" pitchFamily="18" charset="0"/>
              </a:rPr>
              <a:t>8)</a:t>
            </a:r>
            <a:r>
              <a:rPr lang="en-GB" sz="1400" kern="0" dirty="0">
                <a:solidFill>
                  <a:schemeClr val="tx1"/>
                </a:solidFill>
                <a:latin typeface="+mn-lt"/>
                <a:ea typeface="Calibri" panose="020F0502020204030204" pitchFamily="34" charset="0"/>
                <a:cs typeface="Times New Roman" panose="02020603050405020304" pitchFamily="18" charset="0"/>
              </a:rPr>
              <a:t> Improve communications on ESE EDI activities, good practice, and resources available. </a:t>
            </a:r>
            <a:r>
              <a:rPr lang="en-GB" sz="1400" kern="0" dirty="0">
                <a:solidFill>
                  <a:schemeClr val="accent2"/>
                </a:solidFill>
                <a:latin typeface="+mn-lt"/>
                <a:ea typeface="Calibri" panose="020F0502020204030204" pitchFamily="34" charset="0"/>
                <a:cs typeface="Times New Roman" panose="02020603050405020304" pitchFamily="18" charset="0"/>
              </a:rPr>
              <a:t>Actioned, </a:t>
            </a:r>
            <a:r>
              <a:rPr lang="en-GB" sz="1400" kern="0" dirty="0">
                <a:solidFill>
                  <a:schemeClr val="accent2"/>
                </a:solidFill>
                <a:latin typeface="+mn-lt"/>
                <a:ea typeface="Calibri" panose="020F0502020204030204" pitchFamily="34" charset="0"/>
                <a:cs typeface="Arial" panose="020B0604020202020204" pitchFamily="34" charset="0"/>
                <a:hlinkClick r:id="rId5"/>
              </a:rPr>
              <a:t>see </a:t>
            </a:r>
            <a:r>
              <a:rPr lang="en-GB" sz="1400" kern="0" dirty="0">
                <a:solidFill>
                  <a:schemeClr val="accent2"/>
                </a:solidFill>
                <a:latin typeface="+mn-lt"/>
                <a:cs typeface="Arial" panose="020B0604020202020204" pitchFamily="34" charset="0"/>
                <a:hlinkClick r:id="rId5"/>
              </a:rPr>
              <a:t>revised ESE EDI webpages</a:t>
            </a:r>
            <a:br>
              <a:rPr lang="en-GB" sz="1200" kern="0" dirty="0">
                <a:solidFill>
                  <a:schemeClr val="accent2"/>
                </a:solidFill>
                <a:latin typeface="+mn-lt"/>
                <a:cs typeface="Arial" panose="020B0604020202020204" pitchFamily="34" charset="0"/>
              </a:rPr>
            </a:br>
            <a:br>
              <a:rPr lang="en-GB" sz="1200" kern="0" dirty="0">
                <a:solidFill>
                  <a:schemeClr val="tx1"/>
                </a:solidFill>
                <a:latin typeface="+mn-lt"/>
                <a:ea typeface="Calibri" panose="020F0502020204030204" pitchFamily="34" charset="0"/>
                <a:cs typeface="Times New Roman" panose="02020603050405020304" pitchFamily="18" charset="0"/>
              </a:rPr>
            </a:br>
            <a:r>
              <a:rPr lang="en-US" sz="1200" kern="0" dirty="0">
                <a:solidFill>
                  <a:schemeClr val="accent2"/>
                </a:solidFill>
                <a:latin typeface="+mn-lt"/>
                <a:ea typeface="Calibri" panose="020F0502020204030204" pitchFamily="34" charset="0"/>
                <a:cs typeface="Times New Roman" panose="02020603050405020304" pitchFamily="18" charset="0"/>
              </a:rPr>
              <a:t> </a:t>
            </a:r>
            <a:endParaRPr lang="en-GB" sz="1200" dirty="0">
              <a:latin typeface="+mn-lt"/>
            </a:endParaRPr>
          </a:p>
        </p:txBody>
      </p:sp>
      <p:sp>
        <p:nvSpPr>
          <p:cNvPr id="4" name="Text Placeholder 3">
            <a:extLst>
              <a:ext uri="{FF2B5EF4-FFF2-40B4-BE49-F238E27FC236}">
                <a16:creationId xmlns:a16="http://schemas.microsoft.com/office/drawing/2014/main" id="{DA65A021-FDB8-4032-96CA-772B2741BA2A}"/>
              </a:ext>
            </a:extLst>
          </p:cNvPr>
          <p:cNvSpPr>
            <a:spLocks noGrp="1"/>
          </p:cNvSpPr>
          <p:nvPr>
            <p:ph type="body" sz="quarter" idx="10"/>
          </p:nvPr>
        </p:nvSpPr>
        <p:spPr/>
        <p:txBody>
          <a:bodyPr/>
          <a:lstStyle/>
          <a:p>
            <a:r>
              <a:rPr lang="en-US" dirty="0"/>
              <a:t>EDIC Actions Update 2021-22</a:t>
            </a:r>
          </a:p>
          <a:p>
            <a:endParaRPr lang="en-GB" dirty="0"/>
          </a:p>
        </p:txBody>
      </p:sp>
      <p:sp>
        <p:nvSpPr>
          <p:cNvPr id="5" name="Text Placeholder 4">
            <a:extLst>
              <a:ext uri="{FF2B5EF4-FFF2-40B4-BE49-F238E27FC236}">
                <a16:creationId xmlns:a16="http://schemas.microsoft.com/office/drawing/2014/main" id="{A75F33AB-72BD-436D-931E-A2DEFC3E056B}"/>
              </a:ext>
            </a:extLst>
          </p:cNvPr>
          <p:cNvSpPr>
            <a:spLocks noGrp="1"/>
          </p:cNvSpPr>
          <p:nvPr>
            <p:ph type="body" sz="quarter" idx="12"/>
          </p:nvPr>
        </p:nvSpPr>
        <p:spPr/>
        <p:txBody>
          <a:bodyPr/>
          <a:lstStyle/>
          <a:p>
            <a:r>
              <a:rPr lang="en-GB" dirty="0"/>
              <a:t>Slide 4</a:t>
            </a:r>
          </a:p>
        </p:txBody>
      </p:sp>
    </p:spTree>
    <p:extLst>
      <p:ext uri="{BB962C8B-B14F-4D97-AF65-F5344CB8AC3E}">
        <p14:creationId xmlns:p14="http://schemas.microsoft.com/office/powerpoint/2010/main" val="451889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B0AD0-E2BF-4BD1-8B53-A7E6DF05F8FB}"/>
              </a:ext>
            </a:extLst>
          </p:cNvPr>
          <p:cNvSpPr>
            <a:spLocks noGrp="1"/>
          </p:cNvSpPr>
          <p:nvPr>
            <p:ph type="title"/>
          </p:nvPr>
        </p:nvSpPr>
        <p:spPr>
          <a:xfrm>
            <a:off x="457201" y="1310608"/>
            <a:ext cx="8229600" cy="507556"/>
          </a:xfrm>
        </p:spPr>
        <p:txBody>
          <a:bodyPr/>
          <a:lstStyle/>
          <a:p>
            <a:r>
              <a:rPr lang="en-GB" sz="1600" dirty="0"/>
              <a:t>Progress on EDI issues identified at EDIC meeting on 8 Dec 2021</a:t>
            </a:r>
          </a:p>
        </p:txBody>
      </p:sp>
      <p:sp>
        <p:nvSpPr>
          <p:cNvPr id="3" name="Content Placeholder 2">
            <a:extLst>
              <a:ext uri="{FF2B5EF4-FFF2-40B4-BE49-F238E27FC236}">
                <a16:creationId xmlns:a16="http://schemas.microsoft.com/office/drawing/2014/main" id="{33F51FF2-1EA3-4DD7-BEA7-F207E2458639}"/>
              </a:ext>
            </a:extLst>
          </p:cNvPr>
          <p:cNvSpPr>
            <a:spLocks noGrp="1"/>
          </p:cNvSpPr>
          <p:nvPr>
            <p:ph idx="1"/>
          </p:nvPr>
        </p:nvSpPr>
        <p:spPr>
          <a:xfrm>
            <a:off x="457200" y="1988598"/>
            <a:ext cx="8229600" cy="4002087"/>
          </a:xfrm>
        </p:spPr>
        <p:txBody>
          <a:bodyPr/>
          <a:lstStyle/>
          <a:p>
            <a:pPr marL="0" indent="0">
              <a:buNone/>
            </a:pPr>
            <a:r>
              <a:rPr lang="en-GB" sz="1400" kern="0" dirty="0">
                <a:solidFill>
                  <a:schemeClr val="tx1"/>
                </a:solidFill>
                <a:latin typeface="+mn-lt"/>
                <a:ea typeface="Calibri" panose="020F0502020204030204" pitchFamily="34" charset="0"/>
                <a:cs typeface="Times New Roman" panose="02020603050405020304" pitchFamily="18" charset="0"/>
              </a:rPr>
              <a:t>9) Provide an update on what’s happened since the last EDIC meeting in November 2020.  </a:t>
            </a:r>
            <a:r>
              <a:rPr lang="en-GB" sz="1400" kern="0" dirty="0">
                <a:solidFill>
                  <a:schemeClr val="accent2"/>
                </a:solidFill>
                <a:latin typeface="+mn-lt"/>
                <a:ea typeface="Calibri" panose="020F0502020204030204" pitchFamily="34" charset="0"/>
                <a:cs typeface="Times New Roman" panose="02020603050405020304" pitchFamily="18" charset="0"/>
              </a:rPr>
              <a:t>Actioned, see slides 3-5. </a:t>
            </a:r>
            <a:br>
              <a:rPr lang="en-GB" sz="1400" kern="0" dirty="0">
                <a:solidFill>
                  <a:schemeClr val="tx1"/>
                </a:solidFill>
                <a:latin typeface="+mn-lt"/>
                <a:ea typeface="Calibri" panose="020F0502020204030204" pitchFamily="34" charset="0"/>
                <a:cs typeface="Times New Roman" panose="02020603050405020304" pitchFamily="18" charset="0"/>
              </a:rPr>
            </a:br>
            <a:r>
              <a:rPr lang="en-US" sz="1400" kern="0" dirty="0">
                <a:solidFill>
                  <a:schemeClr val="tx1"/>
                </a:solidFill>
                <a:latin typeface="+mn-lt"/>
                <a:ea typeface="Calibri" panose="020F0502020204030204" pitchFamily="34" charset="0"/>
                <a:cs typeface="Times New Roman" panose="02020603050405020304" pitchFamily="18" charset="0"/>
              </a:rPr>
              <a:t>10) Improve support for bereavement – make sure this is well signposted. </a:t>
            </a:r>
            <a:r>
              <a:rPr lang="en-US" sz="1400" kern="0" dirty="0">
                <a:solidFill>
                  <a:schemeClr val="accent2"/>
                </a:solidFill>
                <a:latin typeface="+mn-lt"/>
                <a:ea typeface="Calibri" panose="020F0502020204030204" pitchFamily="34" charset="0"/>
                <a:cs typeface="Times New Roman" panose="02020603050405020304" pitchFamily="18" charset="0"/>
              </a:rPr>
              <a:t>Action taken: Bereavement support added to the EDI pages.</a:t>
            </a:r>
            <a:br>
              <a:rPr lang="en-GB" sz="1400" kern="0" dirty="0">
                <a:solidFill>
                  <a:schemeClr val="accent2"/>
                </a:solidFill>
                <a:latin typeface="+mn-lt"/>
                <a:ea typeface="Calibri" panose="020F0502020204030204" pitchFamily="34" charset="0"/>
                <a:cs typeface="Times New Roman" panose="02020603050405020304" pitchFamily="18" charset="0"/>
              </a:rPr>
            </a:br>
            <a:r>
              <a:rPr lang="en-US" sz="1400" kern="0" dirty="0">
                <a:solidFill>
                  <a:schemeClr val="tx1"/>
                </a:solidFill>
                <a:latin typeface="+mn-lt"/>
                <a:ea typeface="Calibri" panose="020F0502020204030204" pitchFamily="34" charset="0"/>
                <a:cs typeface="Times New Roman" panose="02020603050405020304" pitchFamily="18" charset="0"/>
              </a:rPr>
              <a:t>11) Provide feedback from value training sessions. </a:t>
            </a:r>
            <a:r>
              <a:rPr lang="en-US" sz="1400" kern="0" dirty="0">
                <a:solidFill>
                  <a:schemeClr val="accent2"/>
                </a:solidFill>
                <a:latin typeface="+mn-lt"/>
                <a:ea typeface="Calibri" panose="020F0502020204030204" pitchFamily="34" charset="0"/>
                <a:cs typeface="Times New Roman" panose="02020603050405020304" pitchFamily="18" charset="0"/>
              </a:rPr>
              <a:t>Not actioned.  </a:t>
            </a:r>
            <a:br>
              <a:rPr lang="en-GB" sz="1400" kern="0" dirty="0">
                <a:solidFill>
                  <a:schemeClr val="accent2"/>
                </a:solidFill>
                <a:latin typeface="+mn-lt"/>
                <a:ea typeface="Calibri" panose="020F0502020204030204" pitchFamily="34" charset="0"/>
                <a:cs typeface="Times New Roman" panose="02020603050405020304" pitchFamily="18" charset="0"/>
              </a:rPr>
            </a:br>
            <a:r>
              <a:rPr lang="en-US" sz="1400" kern="0" dirty="0">
                <a:solidFill>
                  <a:schemeClr val="tx1"/>
                </a:solidFill>
                <a:latin typeface="+mn-lt"/>
                <a:ea typeface="Calibri" panose="020F0502020204030204" pitchFamily="34" charset="0"/>
                <a:cs typeface="Times New Roman" panose="02020603050405020304" pitchFamily="18" charset="0"/>
              </a:rPr>
              <a:t>12) Communicate actions taken following previous staff surveys.  </a:t>
            </a:r>
            <a:r>
              <a:rPr lang="en-US" sz="1400" kern="0" dirty="0">
                <a:solidFill>
                  <a:schemeClr val="accent2"/>
                </a:solidFill>
                <a:latin typeface="+mn-lt"/>
                <a:ea typeface="Calibri" panose="020F0502020204030204" pitchFamily="34" charset="0"/>
                <a:cs typeface="Times New Roman" panose="02020603050405020304" pitchFamily="18" charset="0"/>
              </a:rPr>
              <a:t>Actions taken: ESE Staff Culture Survey was carried out in Spring 2022 and raw results published June 2022. A more detailed analysis will follow in Autumn 2022.  Workloads and B &amp; H were identified as issues.  </a:t>
            </a:r>
            <a:r>
              <a:rPr lang="en-GB" sz="1400" dirty="0">
                <a:solidFill>
                  <a:schemeClr val="accent2"/>
                </a:solidFill>
                <a:latin typeface="+mn-lt"/>
              </a:rPr>
              <a:t>Action in progress on workloads: a proposal to introduce a Departmental Workload Model (WM), to address excessive working hours, equitable distribution of workloads, and introduce more transparency in workload allocations was tabled by Jo Morgan at the ESE  Staff meeting on 23</a:t>
            </a:r>
            <a:r>
              <a:rPr lang="en-GB" sz="1400" baseline="30000" dirty="0">
                <a:solidFill>
                  <a:schemeClr val="accent2"/>
                </a:solidFill>
                <a:latin typeface="+mn-lt"/>
              </a:rPr>
              <a:t>rd</a:t>
            </a:r>
            <a:r>
              <a:rPr lang="en-GB" sz="1400" dirty="0">
                <a:solidFill>
                  <a:schemeClr val="accent2"/>
                </a:solidFill>
                <a:latin typeface="+mn-lt"/>
              </a:rPr>
              <a:t> June 2022. </a:t>
            </a:r>
            <a:br>
              <a:rPr lang="en-GB" sz="1400" kern="0" dirty="0">
                <a:solidFill>
                  <a:schemeClr val="accent2"/>
                </a:solidFill>
                <a:latin typeface="+mn-lt"/>
                <a:ea typeface="Calibri" panose="020F0502020204030204" pitchFamily="34" charset="0"/>
                <a:cs typeface="Times New Roman" panose="02020603050405020304" pitchFamily="18" charset="0"/>
              </a:rPr>
            </a:br>
            <a:r>
              <a:rPr lang="en-US" sz="1400" kern="0" dirty="0">
                <a:solidFill>
                  <a:schemeClr val="tx1"/>
                </a:solidFill>
                <a:latin typeface="+mn-lt"/>
                <a:ea typeface="Calibri" panose="020F0502020204030204" pitchFamily="34" charset="0"/>
                <a:cs typeface="Times New Roman" panose="02020603050405020304" pitchFamily="18" charset="0"/>
              </a:rPr>
              <a:t>13) Address our history.  </a:t>
            </a:r>
            <a:r>
              <a:rPr lang="en-US" sz="1400" kern="0" dirty="0">
                <a:solidFill>
                  <a:schemeClr val="accent2"/>
                </a:solidFill>
                <a:latin typeface="+mn-lt"/>
                <a:ea typeface="Calibri" panose="020F0502020204030204" pitchFamily="34" charset="0"/>
                <a:cs typeface="Times New Roman" panose="02020603050405020304" pitchFamily="18" charset="0"/>
              </a:rPr>
              <a:t>Actions taken:  Members of ESE interacted with college dialogue.  History group Q &amp; A  within ESE in July 2022.</a:t>
            </a:r>
            <a:br>
              <a:rPr lang="en-GB" sz="1400" kern="0" dirty="0">
                <a:solidFill>
                  <a:schemeClr val="accent2"/>
                </a:solidFill>
                <a:latin typeface="+mn-lt"/>
                <a:ea typeface="Calibri" panose="020F0502020204030204" pitchFamily="34" charset="0"/>
                <a:cs typeface="Times New Roman" panose="02020603050405020304" pitchFamily="18" charset="0"/>
              </a:rPr>
            </a:br>
            <a:r>
              <a:rPr lang="en-US" sz="1400" kern="0" dirty="0">
                <a:solidFill>
                  <a:schemeClr val="tx1"/>
                </a:solidFill>
                <a:latin typeface="+mn-lt"/>
                <a:ea typeface="Calibri" panose="020F0502020204030204" pitchFamily="34" charset="0"/>
                <a:cs typeface="Times New Roman" panose="02020603050405020304" pitchFamily="18" charset="0"/>
              </a:rPr>
              <a:t>14) Provide additional support for those navigating difficult transitions – e.g. taught degrees to a PhD.  Provide additional support for widening participation students.</a:t>
            </a:r>
            <a:r>
              <a:rPr lang="en-GB" sz="1400" dirty="0">
                <a:solidFill>
                  <a:srgbClr val="333399"/>
                </a:solidFill>
                <a:latin typeface="+mn-lt"/>
                <a:cs typeface="Arial" panose="020B0604020202020204" pitchFamily="34" charset="0"/>
              </a:rPr>
              <a:t>)</a:t>
            </a:r>
            <a:r>
              <a:rPr lang="en-GB" sz="1000" b="0" i="0" dirty="0">
                <a:solidFill>
                  <a:srgbClr val="161515"/>
                </a:solidFill>
                <a:effectLst/>
                <a:latin typeface="+mn-lt"/>
              </a:rPr>
              <a:t> </a:t>
            </a:r>
            <a:r>
              <a:rPr lang="en-GB" sz="1400" b="0" i="0" dirty="0">
                <a:solidFill>
                  <a:schemeClr val="accent2"/>
                </a:solidFill>
                <a:effectLst/>
                <a:latin typeface="+mn-lt"/>
              </a:rPr>
              <a:t>Action taken: </a:t>
            </a:r>
            <a:r>
              <a:rPr lang="en-GB" sz="1400" b="0" i="0" dirty="0">
                <a:solidFill>
                  <a:schemeClr val="accent2"/>
                </a:solidFill>
                <a:effectLst/>
                <a:latin typeface="+mn-lt"/>
                <a:hlinkClick r:id="rId2"/>
              </a:rPr>
              <a:t>We offer bursaries of £2000 per year for undergraduate students from Widening Participation backgrounds</a:t>
            </a:r>
            <a:endParaRPr lang="en-GB" sz="1400" dirty="0">
              <a:latin typeface="+mn-lt"/>
            </a:endParaRPr>
          </a:p>
        </p:txBody>
      </p:sp>
      <p:sp>
        <p:nvSpPr>
          <p:cNvPr id="4" name="Text Placeholder 3">
            <a:extLst>
              <a:ext uri="{FF2B5EF4-FFF2-40B4-BE49-F238E27FC236}">
                <a16:creationId xmlns:a16="http://schemas.microsoft.com/office/drawing/2014/main" id="{DA65A021-FDB8-4032-96CA-772B2741BA2A}"/>
              </a:ext>
            </a:extLst>
          </p:cNvPr>
          <p:cNvSpPr>
            <a:spLocks noGrp="1"/>
          </p:cNvSpPr>
          <p:nvPr>
            <p:ph type="body" sz="quarter" idx="10"/>
          </p:nvPr>
        </p:nvSpPr>
        <p:spPr/>
        <p:txBody>
          <a:bodyPr/>
          <a:lstStyle/>
          <a:p>
            <a:r>
              <a:rPr lang="en-US" dirty="0"/>
              <a:t>EDIC Actions Update 2021-22</a:t>
            </a:r>
          </a:p>
          <a:p>
            <a:endParaRPr lang="en-GB" dirty="0"/>
          </a:p>
        </p:txBody>
      </p:sp>
      <p:sp>
        <p:nvSpPr>
          <p:cNvPr id="5" name="Text Placeholder 4">
            <a:extLst>
              <a:ext uri="{FF2B5EF4-FFF2-40B4-BE49-F238E27FC236}">
                <a16:creationId xmlns:a16="http://schemas.microsoft.com/office/drawing/2014/main" id="{A75F33AB-72BD-436D-931E-A2DEFC3E056B}"/>
              </a:ext>
            </a:extLst>
          </p:cNvPr>
          <p:cNvSpPr>
            <a:spLocks noGrp="1"/>
          </p:cNvSpPr>
          <p:nvPr>
            <p:ph type="body" sz="quarter" idx="12"/>
          </p:nvPr>
        </p:nvSpPr>
        <p:spPr/>
        <p:txBody>
          <a:bodyPr/>
          <a:lstStyle/>
          <a:p>
            <a:r>
              <a:rPr lang="en-GB" dirty="0"/>
              <a:t>Slide 5</a:t>
            </a:r>
          </a:p>
        </p:txBody>
      </p:sp>
    </p:spTree>
    <p:extLst>
      <p:ext uri="{BB962C8B-B14F-4D97-AF65-F5344CB8AC3E}">
        <p14:creationId xmlns:p14="http://schemas.microsoft.com/office/powerpoint/2010/main" val="1889743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B0AD0-E2BF-4BD1-8B53-A7E6DF05F8FB}"/>
              </a:ext>
            </a:extLst>
          </p:cNvPr>
          <p:cNvSpPr>
            <a:spLocks noGrp="1"/>
          </p:cNvSpPr>
          <p:nvPr>
            <p:ph type="title"/>
          </p:nvPr>
        </p:nvSpPr>
        <p:spPr>
          <a:xfrm>
            <a:off x="457201" y="1234130"/>
            <a:ext cx="8229600" cy="507556"/>
          </a:xfrm>
        </p:spPr>
        <p:txBody>
          <a:bodyPr/>
          <a:lstStyle/>
          <a:p>
            <a:r>
              <a:rPr lang="en-GB" sz="1600" dirty="0"/>
              <a:t>EDIC related actions introduced in ESE</a:t>
            </a:r>
          </a:p>
        </p:txBody>
      </p:sp>
      <p:sp>
        <p:nvSpPr>
          <p:cNvPr id="3" name="Content Placeholder 2">
            <a:extLst>
              <a:ext uri="{FF2B5EF4-FFF2-40B4-BE49-F238E27FC236}">
                <a16:creationId xmlns:a16="http://schemas.microsoft.com/office/drawing/2014/main" id="{33F51FF2-1EA3-4DD7-BEA7-F207E2458639}"/>
              </a:ext>
            </a:extLst>
          </p:cNvPr>
          <p:cNvSpPr>
            <a:spLocks noGrp="1"/>
          </p:cNvSpPr>
          <p:nvPr>
            <p:ph idx="1"/>
          </p:nvPr>
        </p:nvSpPr>
        <p:spPr>
          <a:xfrm>
            <a:off x="457200" y="1837678"/>
            <a:ext cx="8229600" cy="4153007"/>
          </a:xfrm>
        </p:spPr>
        <p:txBody>
          <a:bodyPr/>
          <a:lstStyle/>
          <a:p>
            <a:pPr marL="0" indent="0" fontAlgn="base">
              <a:spcBef>
                <a:spcPct val="0"/>
              </a:spcBef>
              <a:buNone/>
            </a:pPr>
            <a:r>
              <a:rPr lang="en-GB" sz="1600" b="1" dirty="0"/>
              <a:t>ESE</a:t>
            </a:r>
          </a:p>
          <a:p>
            <a:pPr fontAlgn="base">
              <a:spcBef>
                <a:spcPct val="0"/>
              </a:spcBef>
              <a:spcAft>
                <a:spcPts val="600"/>
              </a:spcAft>
            </a:pPr>
            <a:r>
              <a:rPr lang="en-GB" sz="1600" dirty="0"/>
              <a:t>Appointment of Sophia Quazi as EDI co-Ordinator and Anita Murphy Student (UG and PG) Wellbeing Advisor and Department Disabilities Officer.  Introduction of a </a:t>
            </a:r>
            <a:r>
              <a:rPr lang="en-GB" sz="1600" dirty="0">
                <a:hlinkClick r:id="rId3"/>
              </a:rPr>
              <a:t>Mental Health Awareness Team</a:t>
            </a:r>
            <a:endParaRPr lang="en-GB" sz="1600" dirty="0"/>
          </a:p>
          <a:p>
            <a:pPr fontAlgn="base">
              <a:spcBef>
                <a:spcPct val="0"/>
              </a:spcBef>
              <a:spcAft>
                <a:spcPts val="600"/>
              </a:spcAft>
            </a:pPr>
            <a:r>
              <a:rPr lang="en-GB" sz="1600" dirty="0"/>
              <a:t>Values workshops provided for all staff, PhD students and visitors on: unconscious bias, promoting EDI, bullying and harassment, racism awareness, active bystander training</a:t>
            </a:r>
          </a:p>
          <a:p>
            <a:pPr fontAlgn="base">
              <a:spcBef>
                <a:spcPct val="0"/>
              </a:spcBef>
              <a:spcAft>
                <a:spcPts val="600"/>
              </a:spcAft>
            </a:pPr>
            <a:r>
              <a:rPr lang="en-GB" sz="1600" dirty="0"/>
              <a:t>ESE Athena Swan bronze application successful and action plan is being implemented (Athena Swan now part of EDIC committee)</a:t>
            </a:r>
          </a:p>
          <a:p>
            <a:pPr fontAlgn="base">
              <a:spcBef>
                <a:spcPct val="0"/>
              </a:spcBef>
              <a:spcAft>
                <a:spcPts val="600"/>
              </a:spcAft>
            </a:pPr>
            <a:r>
              <a:rPr lang="en-GB" sz="1600" dirty="0"/>
              <a:t>ESE offer scholarships for women (to address a gender imbalance) on MSc courses (Mining, GEMs, ACSE, EDSML)</a:t>
            </a:r>
          </a:p>
          <a:p>
            <a:pPr fontAlgn="base">
              <a:spcBef>
                <a:spcPct val="0"/>
              </a:spcBef>
              <a:spcAft>
                <a:spcPts val="600"/>
              </a:spcAft>
            </a:pPr>
            <a:r>
              <a:rPr lang="en-GB" sz="1600" dirty="0"/>
              <a:t>Improved code of conduct see slide 9 and accessibility on field trips. </a:t>
            </a:r>
          </a:p>
          <a:p>
            <a:pPr fontAlgn="base">
              <a:spcBef>
                <a:spcPct val="0"/>
              </a:spcBef>
              <a:spcAft>
                <a:spcPts val="600"/>
              </a:spcAft>
            </a:pPr>
            <a:r>
              <a:rPr lang="en-GB" sz="1600" dirty="0"/>
              <a:t>Recruitment:  Introduced a gender decoder for writing job descriptions, and ESE actively discourages single gender short-lists. Used published EDI guidance to increase diversity of applicants </a:t>
            </a:r>
            <a:r>
              <a:rPr lang="en-GB" sz="1600" dirty="0">
                <a:hlinkClick r:id="rId4"/>
              </a:rPr>
              <a:t>in most recent advert for new academic staff</a:t>
            </a:r>
            <a:endParaRPr lang="en-GB" sz="2000" dirty="0"/>
          </a:p>
        </p:txBody>
      </p:sp>
      <p:sp>
        <p:nvSpPr>
          <p:cNvPr id="4" name="Text Placeholder 3">
            <a:extLst>
              <a:ext uri="{FF2B5EF4-FFF2-40B4-BE49-F238E27FC236}">
                <a16:creationId xmlns:a16="http://schemas.microsoft.com/office/drawing/2014/main" id="{DA65A021-FDB8-4032-96CA-772B2741BA2A}"/>
              </a:ext>
            </a:extLst>
          </p:cNvPr>
          <p:cNvSpPr>
            <a:spLocks noGrp="1"/>
          </p:cNvSpPr>
          <p:nvPr>
            <p:ph type="body" sz="quarter" idx="10"/>
          </p:nvPr>
        </p:nvSpPr>
        <p:spPr/>
        <p:txBody>
          <a:bodyPr/>
          <a:lstStyle/>
          <a:p>
            <a:r>
              <a:rPr lang="en-US" dirty="0"/>
              <a:t>EDIC Actions Update 2021-22</a:t>
            </a:r>
          </a:p>
          <a:p>
            <a:endParaRPr lang="en-GB" dirty="0"/>
          </a:p>
        </p:txBody>
      </p:sp>
      <p:sp>
        <p:nvSpPr>
          <p:cNvPr id="5" name="Text Placeholder 4">
            <a:extLst>
              <a:ext uri="{FF2B5EF4-FFF2-40B4-BE49-F238E27FC236}">
                <a16:creationId xmlns:a16="http://schemas.microsoft.com/office/drawing/2014/main" id="{A75F33AB-72BD-436D-931E-A2DEFC3E056B}"/>
              </a:ext>
            </a:extLst>
          </p:cNvPr>
          <p:cNvSpPr>
            <a:spLocks noGrp="1"/>
          </p:cNvSpPr>
          <p:nvPr>
            <p:ph type="body" sz="quarter" idx="12"/>
          </p:nvPr>
        </p:nvSpPr>
        <p:spPr/>
        <p:txBody>
          <a:bodyPr/>
          <a:lstStyle/>
          <a:p>
            <a:r>
              <a:rPr lang="en-GB" dirty="0"/>
              <a:t>Slide 6</a:t>
            </a:r>
          </a:p>
        </p:txBody>
      </p:sp>
    </p:spTree>
    <p:extLst>
      <p:ext uri="{BB962C8B-B14F-4D97-AF65-F5344CB8AC3E}">
        <p14:creationId xmlns:p14="http://schemas.microsoft.com/office/powerpoint/2010/main" val="4192319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B0AD0-E2BF-4BD1-8B53-A7E6DF05F8FB}"/>
              </a:ext>
            </a:extLst>
          </p:cNvPr>
          <p:cNvSpPr>
            <a:spLocks noGrp="1"/>
          </p:cNvSpPr>
          <p:nvPr>
            <p:ph type="title"/>
          </p:nvPr>
        </p:nvSpPr>
        <p:spPr>
          <a:xfrm>
            <a:off x="457201" y="1310608"/>
            <a:ext cx="8229600" cy="507556"/>
          </a:xfrm>
        </p:spPr>
        <p:txBody>
          <a:bodyPr/>
          <a:lstStyle/>
          <a:p>
            <a:r>
              <a:rPr lang="en-GB" sz="1600" dirty="0"/>
              <a:t>EDIC related actions introduced in College</a:t>
            </a:r>
          </a:p>
        </p:txBody>
      </p:sp>
      <p:sp>
        <p:nvSpPr>
          <p:cNvPr id="3" name="Content Placeholder 2">
            <a:extLst>
              <a:ext uri="{FF2B5EF4-FFF2-40B4-BE49-F238E27FC236}">
                <a16:creationId xmlns:a16="http://schemas.microsoft.com/office/drawing/2014/main" id="{33F51FF2-1EA3-4DD7-BEA7-F207E2458639}"/>
              </a:ext>
            </a:extLst>
          </p:cNvPr>
          <p:cNvSpPr>
            <a:spLocks noGrp="1"/>
          </p:cNvSpPr>
          <p:nvPr>
            <p:ph idx="1"/>
          </p:nvPr>
        </p:nvSpPr>
        <p:spPr>
          <a:xfrm>
            <a:off x="457200" y="1979720"/>
            <a:ext cx="8229600" cy="4010965"/>
          </a:xfrm>
        </p:spPr>
        <p:txBody>
          <a:bodyPr/>
          <a:lstStyle/>
          <a:p>
            <a:pPr marL="0" indent="0" fontAlgn="base">
              <a:spcBef>
                <a:spcPts val="600"/>
              </a:spcBef>
              <a:buNone/>
            </a:pPr>
            <a:r>
              <a:rPr lang="en-GB" sz="1600" b="1" dirty="0"/>
              <a:t>College</a:t>
            </a:r>
          </a:p>
          <a:p>
            <a:pPr fontAlgn="base">
              <a:spcBef>
                <a:spcPct val="0"/>
              </a:spcBef>
              <a:spcAft>
                <a:spcPts val="600"/>
              </a:spcAft>
            </a:pPr>
            <a:r>
              <a:rPr lang="en-GB" sz="1600" dirty="0"/>
              <a:t>College launched </a:t>
            </a:r>
            <a:r>
              <a:rPr lang="en-GB" sz="1600" dirty="0">
                <a:hlinkClick r:id="rId2"/>
              </a:rPr>
              <a:t>Report and Support</a:t>
            </a:r>
            <a:endParaRPr lang="en-GB" sz="1600" dirty="0"/>
          </a:p>
          <a:p>
            <a:pPr fontAlgn="base">
              <a:spcBef>
                <a:spcPct val="0"/>
              </a:spcBef>
              <a:spcAft>
                <a:spcPts val="600"/>
              </a:spcAft>
            </a:pPr>
            <a:r>
              <a:rPr lang="en-GB" sz="1600" dirty="0"/>
              <a:t>College has been </a:t>
            </a:r>
            <a:r>
              <a:rPr lang="en-GB" sz="1600" dirty="0">
                <a:hlinkClick r:id="rId3"/>
              </a:rPr>
              <a:t>granted Bronze status by the Advance HE’s Race Equality Charter</a:t>
            </a:r>
            <a:endParaRPr lang="en-GB" sz="1600" dirty="0"/>
          </a:p>
          <a:p>
            <a:pPr fontAlgn="base">
              <a:spcBef>
                <a:spcPct val="0"/>
              </a:spcBef>
              <a:spcAft>
                <a:spcPts val="600"/>
              </a:spcAft>
            </a:pPr>
            <a:r>
              <a:rPr lang="en-GB" sz="1600" dirty="0">
                <a:hlinkClick r:id="rId4"/>
              </a:rPr>
              <a:t>Faculty of Engineering has applied to </a:t>
            </a:r>
            <a:r>
              <a:rPr lang="en-US" sz="1600" dirty="0">
                <a:hlinkClick r:id="rId4"/>
              </a:rPr>
              <a:t> </a:t>
            </a:r>
            <a:r>
              <a:rPr lang="en-US" sz="1600" dirty="0" err="1">
                <a:hlinkClick r:id="rId4"/>
              </a:rPr>
              <a:t>RAEng</a:t>
            </a:r>
            <a:r>
              <a:rPr lang="en-US" sz="1600" dirty="0">
                <a:hlinkClick r:id="rId4"/>
              </a:rPr>
              <a:t> Diversity Impact </a:t>
            </a:r>
            <a:r>
              <a:rPr lang="en-US" sz="1600" dirty="0" err="1">
                <a:hlinkClick r:id="rId4"/>
              </a:rPr>
              <a:t>Programme</a:t>
            </a:r>
            <a:r>
              <a:rPr lang="en-US" sz="1600" dirty="0"/>
              <a:t>, to support widening participation (</a:t>
            </a:r>
            <a:r>
              <a:rPr lang="en-US" sz="1600" u="sng" dirty="0"/>
              <a:t>Successful, June 2022</a:t>
            </a:r>
            <a:r>
              <a:rPr lang="en-US" sz="1600" dirty="0"/>
              <a:t>)</a:t>
            </a:r>
            <a:r>
              <a:rPr lang="en-GB" sz="1600" dirty="0"/>
              <a:t> </a:t>
            </a:r>
            <a:r>
              <a:rPr lang="en-GB" sz="1600" dirty="0">
                <a:solidFill>
                  <a:schemeClr val="accent2"/>
                </a:solidFill>
              </a:rPr>
              <a:t>£100K award, designed to fund a project on the retention of Widening Participation (WP) students. This project will support WP students to become better acclimatised within Imperial College and South Kensington and will have clear links with the Working-Class network at the Student’s Union.</a:t>
            </a:r>
            <a:endParaRPr lang="en-US" sz="1600" dirty="0">
              <a:solidFill>
                <a:schemeClr val="accent2"/>
              </a:solidFill>
            </a:endParaRPr>
          </a:p>
          <a:p>
            <a:pPr fontAlgn="base">
              <a:spcBef>
                <a:spcPct val="0"/>
              </a:spcBef>
              <a:spcAft>
                <a:spcPts val="600"/>
              </a:spcAft>
            </a:pPr>
            <a:r>
              <a:rPr lang="en-GB" sz="1600" dirty="0"/>
              <a:t>College published their </a:t>
            </a:r>
            <a:r>
              <a:rPr lang="en-GB" sz="1600" dirty="0">
                <a:hlinkClick r:id="rId5"/>
              </a:rPr>
              <a:t>History Group Report </a:t>
            </a:r>
            <a:r>
              <a:rPr lang="en-GB" sz="1600" dirty="0"/>
              <a:t>and all staff and students were invited to comment</a:t>
            </a:r>
          </a:p>
          <a:p>
            <a:pPr fontAlgn="base">
              <a:spcBef>
                <a:spcPct val="0"/>
              </a:spcBef>
              <a:spcAft>
                <a:spcPts val="600"/>
              </a:spcAft>
            </a:pPr>
            <a:r>
              <a:rPr lang="en-GB" sz="1600" dirty="0"/>
              <a:t>EDIC committees set up centrally, at Faculty level, and in all departments.   </a:t>
            </a:r>
          </a:p>
          <a:p>
            <a:pPr fontAlgn="base">
              <a:spcBef>
                <a:spcPct val="0"/>
              </a:spcBef>
              <a:spcAft>
                <a:spcPts val="600"/>
              </a:spcAft>
            </a:pPr>
            <a:r>
              <a:rPr lang="en-GB" sz="1600" dirty="0">
                <a:hlinkClick r:id="rId6"/>
              </a:rPr>
              <a:t>Issued guidelines on use of pronouns</a:t>
            </a:r>
            <a:endParaRPr lang="en-GB" sz="2000" dirty="0"/>
          </a:p>
        </p:txBody>
      </p:sp>
      <p:sp>
        <p:nvSpPr>
          <p:cNvPr id="4" name="Text Placeholder 3">
            <a:extLst>
              <a:ext uri="{FF2B5EF4-FFF2-40B4-BE49-F238E27FC236}">
                <a16:creationId xmlns:a16="http://schemas.microsoft.com/office/drawing/2014/main" id="{DA65A021-FDB8-4032-96CA-772B2741BA2A}"/>
              </a:ext>
            </a:extLst>
          </p:cNvPr>
          <p:cNvSpPr>
            <a:spLocks noGrp="1"/>
          </p:cNvSpPr>
          <p:nvPr>
            <p:ph type="body" sz="quarter" idx="10"/>
          </p:nvPr>
        </p:nvSpPr>
        <p:spPr/>
        <p:txBody>
          <a:bodyPr/>
          <a:lstStyle/>
          <a:p>
            <a:r>
              <a:rPr lang="en-US" dirty="0"/>
              <a:t>EDIC Actions Update 2021-22</a:t>
            </a:r>
          </a:p>
          <a:p>
            <a:endParaRPr lang="en-GB" dirty="0"/>
          </a:p>
        </p:txBody>
      </p:sp>
      <p:sp>
        <p:nvSpPr>
          <p:cNvPr id="5" name="Text Placeholder 4">
            <a:extLst>
              <a:ext uri="{FF2B5EF4-FFF2-40B4-BE49-F238E27FC236}">
                <a16:creationId xmlns:a16="http://schemas.microsoft.com/office/drawing/2014/main" id="{A75F33AB-72BD-436D-931E-A2DEFC3E056B}"/>
              </a:ext>
            </a:extLst>
          </p:cNvPr>
          <p:cNvSpPr>
            <a:spLocks noGrp="1"/>
          </p:cNvSpPr>
          <p:nvPr>
            <p:ph type="body" sz="quarter" idx="12"/>
          </p:nvPr>
        </p:nvSpPr>
        <p:spPr/>
        <p:txBody>
          <a:bodyPr/>
          <a:lstStyle/>
          <a:p>
            <a:r>
              <a:rPr lang="en-GB" dirty="0"/>
              <a:t>Slide 7</a:t>
            </a:r>
          </a:p>
        </p:txBody>
      </p:sp>
    </p:spTree>
    <p:extLst>
      <p:ext uri="{BB962C8B-B14F-4D97-AF65-F5344CB8AC3E}">
        <p14:creationId xmlns:p14="http://schemas.microsoft.com/office/powerpoint/2010/main" val="2513860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B0AD0-E2BF-4BD1-8B53-A7E6DF05F8FB}"/>
              </a:ext>
            </a:extLst>
          </p:cNvPr>
          <p:cNvSpPr>
            <a:spLocks noGrp="1"/>
          </p:cNvSpPr>
          <p:nvPr>
            <p:ph type="title"/>
          </p:nvPr>
        </p:nvSpPr>
        <p:spPr>
          <a:xfrm>
            <a:off x="457201" y="1126764"/>
            <a:ext cx="8229600" cy="507556"/>
          </a:xfrm>
        </p:spPr>
        <p:txBody>
          <a:bodyPr/>
          <a:lstStyle/>
          <a:p>
            <a:r>
              <a:rPr lang="en-GB" sz="1600" dirty="0"/>
              <a:t>EDIC related actions in progress with updates</a:t>
            </a:r>
          </a:p>
        </p:txBody>
      </p:sp>
      <p:sp>
        <p:nvSpPr>
          <p:cNvPr id="3" name="Content Placeholder 2">
            <a:extLst>
              <a:ext uri="{FF2B5EF4-FFF2-40B4-BE49-F238E27FC236}">
                <a16:creationId xmlns:a16="http://schemas.microsoft.com/office/drawing/2014/main" id="{33F51FF2-1EA3-4DD7-BEA7-F207E2458639}"/>
              </a:ext>
            </a:extLst>
          </p:cNvPr>
          <p:cNvSpPr>
            <a:spLocks noGrp="1"/>
          </p:cNvSpPr>
          <p:nvPr>
            <p:ph idx="1"/>
          </p:nvPr>
        </p:nvSpPr>
        <p:spPr>
          <a:xfrm>
            <a:off x="457200" y="1798886"/>
            <a:ext cx="8229600" cy="4191800"/>
          </a:xfrm>
        </p:spPr>
        <p:txBody>
          <a:bodyPr/>
          <a:lstStyle/>
          <a:p>
            <a:pPr marL="0" indent="0" fontAlgn="base">
              <a:spcBef>
                <a:spcPct val="0"/>
              </a:spcBef>
              <a:spcAft>
                <a:spcPts val="900"/>
              </a:spcAft>
              <a:buNone/>
            </a:pPr>
            <a:r>
              <a:rPr lang="en-GB" sz="1200" dirty="0">
                <a:cs typeface="Arial" panose="020B0604020202020204" pitchFamily="34" charset="0"/>
              </a:rPr>
              <a:t>New </a:t>
            </a:r>
            <a:r>
              <a:rPr lang="en-GB" sz="1200" dirty="0" err="1">
                <a:cs typeface="Arial" panose="020B0604020202020204" pitchFamily="34" charset="0"/>
              </a:rPr>
              <a:t>qualtrics</a:t>
            </a:r>
            <a:r>
              <a:rPr lang="en-GB" sz="1200" dirty="0">
                <a:cs typeface="Arial" panose="020B0604020202020204" pitchFamily="34" charset="0"/>
              </a:rPr>
              <a:t> culture surveys to be introduced for ESE staff and students, to identify EDI issues and monitor progress.  </a:t>
            </a:r>
            <a:r>
              <a:rPr lang="en-GB" sz="1200" dirty="0">
                <a:solidFill>
                  <a:srgbClr val="0070C0"/>
                </a:solidFill>
                <a:cs typeface="Arial" panose="020B0604020202020204" pitchFamily="34" charset="0"/>
              </a:rPr>
              <a:t>First-order results of ESE Staff Culture Survey in Spring 2022 are published and Athena Swan SAT to provide more detailed analyses of results in Autumn 2022.  Student culture survey to be finalised and held in Autumn 2022, action SQ.</a:t>
            </a:r>
          </a:p>
          <a:p>
            <a:pPr marL="0" indent="0" fontAlgn="base">
              <a:spcBef>
                <a:spcPct val="0"/>
              </a:spcBef>
              <a:spcAft>
                <a:spcPts val="900"/>
              </a:spcAft>
              <a:buNone/>
            </a:pPr>
            <a:r>
              <a:rPr lang="en-GB" sz="1200" b="1" dirty="0">
                <a:cs typeface="Arial" panose="020B0604020202020204" pitchFamily="34" charset="0"/>
              </a:rPr>
              <a:t>Widening participation (WP).  </a:t>
            </a:r>
            <a:r>
              <a:rPr lang="en-GB" sz="1200" dirty="0">
                <a:cs typeface="Arial" panose="020B0604020202020204" pitchFamily="34" charset="0"/>
              </a:rPr>
              <a:t>College and ESE have put aside funds to support WP undergraduates. ESE plan to recruit and financially support 10 WP students every year on the UG course (actioned by Rebecca Smith and new Admissions Tutor, Alex Whittaker).</a:t>
            </a:r>
          </a:p>
          <a:p>
            <a:pPr marL="0" indent="0" fontAlgn="base">
              <a:spcBef>
                <a:spcPct val="0"/>
              </a:spcBef>
              <a:spcAft>
                <a:spcPts val="900"/>
              </a:spcAft>
              <a:buNone/>
            </a:pPr>
            <a:r>
              <a:rPr lang="en-GB" sz="1200" dirty="0">
                <a:cs typeface="Arial" panose="020B0604020202020204" pitchFamily="34" charset="0"/>
              </a:rPr>
              <a:t>College will offer </a:t>
            </a:r>
            <a:r>
              <a:rPr lang="en-GB" sz="1200" dirty="0">
                <a:cs typeface="Arial" panose="020B0604020202020204" pitchFamily="34" charset="0"/>
                <a:hlinkClick r:id="rId2"/>
              </a:rPr>
              <a:t>EDI-related training around Imperial Values in 2022</a:t>
            </a:r>
            <a:r>
              <a:rPr lang="en-GB" sz="1200" dirty="0">
                <a:cs typeface="Arial" panose="020B0604020202020204" pitchFamily="34" charset="0"/>
              </a:rPr>
              <a:t>: </a:t>
            </a:r>
            <a:r>
              <a:rPr lang="en-GB" sz="1200" dirty="0">
                <a:solidFill>
                  <a:srgbClr val="0070C0"/>
                </a:solidFill>
                <a:cs typeface="Arial" panose="020B0604020202020204" pitchFamily="34" charset="0"/>
              </a:rPr>
              <a:t>(Actioned)</a:t>
            </a:r>
          </a:p>
          <a:p>
            <a:pPr marL="0" indent="0" fontAlgn="base">
              <a:spcBef>
                <a:spcPct val="0"/>
              </a:spcBef>
              <a:spcAft>
                <a:spcPts val="900"/>
              </a:spcAft>
              <a:buNone/>
            </a:pPr>
            <a:r>
              <a:rPr lang="en-GB" sz="1200" dirty="0">
                <a:cs typeface="Arial" panose="020B0604020202020204" pitchFamily="34" charset="0"/>
              </a:rPr>
              <a:t>Created a mental health and EDI library, ESE staff/students can borrow these books </a:t>
            </a:r>
            <a:r>
              <a:rPr lang="en-GB" sz="1200" dirty="0">
                <a:solidFill>
                  <a:srgbClr val="0070C0"/>
                </a:solidFill>
                <a:cs typeface="Arial" panose="020B0604020202020204" pitchFamily="34" charset="0"/>
              </a:rPr>
              <a:t>(Actioned)</a:t>
            </a:r>
          </a:p>
          <a:p>
            <a:pPr marL="0" indent="0" fontAlgn="base">
              <a:spcBef>
                <a:spcPct val="0"/>
              </a:spcBef>
              <a:spcAft>
                <a:spcPct val="0"/>
              </a:spcAft>
              <a:buNone/>
            </a:pPr>
            <a:r>
              <a:rPr lang="en-GB" sz="1200" dirty="0">
                <a:cs typeface="Arial" panose="020B0604020202020204" pitchFamily="34" charset="0"/>
              </a:rPr>
              <a:t>Extended the feminine hygiene products and emergency clothing throughout RSM and Bessemer </a:t>
            </a:r>
            <a:r>
              <a:rPr lang="en-GB" sz="1200" dirty="0">
                <a:solidFill>
                  <a:srgbClr val="0070C0"/>
                </a:solidFill>
                <a:cs typeface="Arial" panose="020B0604020202020204" pitchFamily="34" charset="0"/>
              </a:rPr>
              <a:t>(Actioned)  </a:t>
            </a:r>
            <a:r>
              <a:rPr lang="en-GB" sz="1200" dirty="0">
                <a:cs typeface="Arial" panose="020B0604020202020204" pitchFamily="34" charset="0"/>
              </a:rPr>
              <a:t>College is trialling a College-wide free menstrual products in one women and one accessible toilet per building</a:t>
            </a:r>
          </a:p>
          <a:p>
            <a:pPr fontAlgn="base">
              <a:spcBef>
                <a:spcPct val="0"/>
              </a:spcBef>
              <a:spcAft>
                <a:spcPct val="0"/>
              </a:spcAft>
            </a:pPr>
            <a:endParaRPr lang="en-GB" sz="1200" dirty="0">
              <a:cs typeface="Arial" panose="020B0604020202020204" pitchFamily="34" charset="0"/>
            </a:endParaRPr>
          </a:p>
          <a:p>
            <a:pPr marL="0" indent="0" fontAlgn="base">
              <a:spcBef>
                <a:spcPct val="0"/>
              </a:spcBef>
              <a:spcAft>
                <a:spcPct val="0"/>
              </a:spcAft>
              <a:buNone/>
            </a:pPr>
            <a:r>
              <a:rPr lang="en-GB" sz="1200" dirty="0" err="1">
                <a:cs typeface="Arial" panose="020B0604020202020204" pitchFamily="34" charset="0"/>
              </a:rPr>
              <a:t>BioEngineering</a:t>
            </a:r>
            <a:r>
              <a:rPr lang="en-GB" sz="1200" dirty="0">
                <a:cs typeface="Arial" panose="020B0604020202020204" pitchFamily="34" charset="0"/>
              </a:rPr>
              <a:t> are amending all possible toilets in Bessemer to gender neutral </a:t>
            </a:r>
            <a:r>
              <a:rPr lang="en-GB" sz="1200" dirty="0">
                <a:solidFill>
                  <a:srgbClr val="0070C0"/>
                </a:solidFill>
                <a:cs typeface="Arial" panose="020B0604020202020204" pitchFamily="34" charset="0"/>
              </a:rPr>
              <a:t>(Actioned in June 2022).</a:t>
            </a:r>
          </a:p>
          <a:p>
            <a:pPr fontAlgn="base">
              <a:spcBef>
                <a:spcPct val="0"/>
              </a:spcBef>
              <a:spcAft>
                <a:spcPct val="0"/>
              </a:spcAft>
            </a:pPr>
            <a:endParaRPr lang="en-GB" sz="1200" dirty="0">
              <a:cs typeface="Arial" panose="020B0604020202020204" pitchFamily="34" charset="0"/>
            </a:endParaRPr>
          </a:p>
          <a:p>
            <a:pPr marL="0" indent="0" fontAlgn="base">
              <a:spcBef>
                <a:spcPct val="0"/>
              </a:spcBef>
              <a:spcAft>
                <a:spcPct val="0"/>
              </a:spcAft>
              <a:buNone/>
            </a:pPr>
            <a:r>
              <a:rPr lang="en-GB" sz="1200" dirty="0">
                <a:cs typeface="Arial" panose="020B0604020202020204" pitchFamily="34" charset="0"/>
              </a:rPr>
              <a:t>Project ‘paperwork’ to add an accessible toilet to the ESE side of RSM Aston Webb wing in 2022 (</a:t>
            </a:r>
            <a:r>
              <a:rPr lang="en-GB" sz="1200" dirty="0">
                <a:solidFill>
                  <a:srgbClr val="0070C0"/>
                </a:solidFill>
                <a:cs typeface="Arial" panose="020B0604020202020204" pitchFamily="34" charset="0"/>
              </a:rPr>
              <a:t>Action under current consideration is to separate the shower from the accessible toilet on ground level and level 1, in order to ensure accessible toilet is always available).</a:t>
            </a:r>
            <a:r>
              <a:rPr lang="en-GB" sz="1200" dirty="0">
                <a:cs typeface="Arial" panose="020B0604020202020204" pitchFamily="34" charset="0"/>
              </a:rPr>
              <a:t> </a:t>
            </a:r>
          </a:p>
          <a:p>
            <a:pPr fontAlgn="base">
              <a:spcBef>
                <a:spcPct val="0"/>
              </a:spcBef>
              <a:spcAft>
                <a:spcPct val="0"/>
              </a:spcAft>
            </a:pPr>
            <a:endParaRPr lang="en-GB" sz="1200" dirty="0">
              <a:cs typeface="Arial" panose="020B0604020202020204" pitchFamily="34" charset="0"/>
            </a:endParaRPr>
          </a:p>
          <a:p>
            <a:pPr marL="0" indent="0" fontAlgn="base">
              <a:spcBef>
                <a:spcPct val="0"/>
              </a:spcBef>
              <a:spcAft>
                <a:spcPct val="0"/>
              </a:spcAft>
              <a:buNone/>
            </a:pPr>
            <a:r>
              <a:rPr lang="en-GB" sz="1200" dirty="0">
                <a:cs typeface="Arial" panose="020B0604020202020204" pitchFamily="34" charset="0"/>
              </a:rPr>
              <a:t>All three department agreed to install a new railing on the main stairs to improve accessibility </a:t>
            </a:r>
            <a:r>
              <a:rPr lang="en-GB" sz="1200" dirty="0">
                <a:solidFill>
                  <a:srgbClr val="0070C0"/>
                </a:solidFill>
                <a:cs typeface="Arial" panose="020B0604020202020204" pitchFamily="34" charset="0"/>
              </a:rPr>
              <a:t>(Update June 2022, proposed railing has been agreed by Estates, the proposal now needs to go to National Heritage for approval, and then railing installation will go to tender).</a:t>
            </a:r>
          </a:p>
          <a:p>
            <a:pPr marL="0" indent="0">
              <a:buNone/>
            </a:pPr>
            <a:endParaRPr lang="en-GB" dirty="0"/>
          </a:p>
        </p:txBody>
      </p:sp>
      <p:sp>
        <p:nvSpPr>
          <p:cNvPr id="4" name="Text Placeholder 3">
            <a:extLst>
              <a:ext uri="{FF2B5EF4-FFF2-40B4-BE49-F238E27FC236}">
                <a16:creationId xmlns:a16="http://schemas.microsoft.com/office/drawing/2014/main" id="{DA65A021-FDB8-4032-96CA-772B2741BA2A}"/>
              </a:ext>
            </a:extLst>
          </p:cNvPr>
          <p:cNvSpPr>
            <a:spLocks noGrp="1"/>
          </p:cNvSpPr>
          <p:nvPr>
            <p:ph type="body" sz="quarter" idx="10"/>
          </p:nvPr>
        </p:nvSpPr>
        <p:spPr/>
        <p:txBody>
          <a:bodyPr/>
          <a:lstStyle/>
          <a:p>
            <a:r>
              <a:rPr lang="en-US" dirty="0"/>
              <a:t>EDIC Actions Update 2021-22</a:t>
            </a:r>
          </a:p>
          <a:p>
            <a:endParaRPr lang="en-GB" dirty="0"/>
          </a:p>
        </p:txBody>
      </p:sp>
      <p:sp>
        <p:nvSpPr>
          <p:cNvPr id="5" name="Text Placeholder 4">
            <a:extLst>
              <a:ext uri="{FF2B5EF4-FFF2-40B4-BE49-F238E27FC236}">
                <a16:creationId xmlns:a16="http://schemas.microsoft.com/office/drawing/2014/main" id="{A75F33AB-72BD-436D-931E-A2DEFC3E056B}"/>
              </a:ext>
            </a:extLst>
          </p:cNvPr>
          <p:cNvSpPr>
            <a:spLocks noGrp="1"/>
          </p:cNvSpPr>
          <p:nvPr>
            <p:ph type="body" sz="quarter" idx="12"/>
          </p:nvPr>
        </p:nvSpPr>
        <p:spPr/>
        <p:txBody>
          <a:bodyPr/>
          <a:lstStyle/>
          <a:p>
            <a:r>
              <a:rPr lang="en-GB" dirty="0"/>
              <a:t>Slide 8</a:t>
            </a:r>
          </a:p>
        </p:txBody>
      </p:sp>
    </p:spTree>
    <p:extLst>
      <p:ext uri="{BB962C8B-B14F-4D97-AF65-F5344CB8AC3E}">
        <p14:creationId xmlns:p14="http://schemas.microsoft.com/office/powerpoint/2010/main" val="1695699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B0AD0-E2BF-4BD1-8B53-A7E6DF05F8FB}"/>
              </a:ext>
            </a:extLst>
          </p:cNvPr>
          <p:cNvSpPr>
            <a:spLocks noGrp="1"/>
          </p:cNvSpPr>
          <p:nvPr>
            <p:ph type="title"/>
          </p:nvPr>
        </p:nvSpPr>
        <p:spPr>
          <a:xfrm>
            <a:off x="457201" y="1310608"/>
            <a:ext cx="8229600" cy="507556"/>
          </a:xfrm>
        </p:spPr>
        <p:txBody>
          <a:bodyPr/>
          <a:lstStyle/>
          <a:p>
            <a:r>
              <a:rPr lang="en-GB" sz="1600" dirty="0"/>
              <a:t>Code of Conduct, Field trips</a:t>
            </a:r>
          </a:p>
        </p:txBody>
      </p:sp>
      <p:sp>
        <p:nvSpPr>
          <p:cNvPr id="3" name="Content Placeholder 2">
            <a:extLst>
              <a:ext uri="{FF2B5EF4-FFF2-40B4-BE49-F238E27FC236}">
                <a16:creationId xmlns:a16="http://schemas.microsoft.com/office/drawing/2014/main" id="{33F51FF2-1EA3-4DD7-BEA7-F207E2458639}"/>
              </a:ext>
            </a:extLst>
          </p:cNvPr>
          <p:cNvSpPr>
            <a:spLocks noGrp="1"/>
          </p:cNvSpPr>
          <p:nvPr>
            <p:ph idx="1"/>
          </p:nvPr>
        </p:nvSpPr>
        <p:spPr>
          <a:xfrm>
            <a:off x="457200" y="2006353"/>
            <a:ext cx="8229600" cy="3984332"/>
          </a:xfrm>
        </p:spPr>
        <p:txBody>
          <a:bodyPr/>
          <a:lstStyle/>
          <a:p>
            <a:pPr marL="0" indent="0" fontAlgn="base">
              <a:buNone/>
            </a:pPr>
            <a:r>
              <a:rPr lang="en-GB" sz="1400" kern="0" dirty="0">
                <a:solidFill>
                  <a:schemeClr val="accent2"/>
                </a:solidFill>
                <a:cs typeface="Arial" panose="020B0604020202020204" pitchFamily="34" charset="0"/>
              </a:rPr>
              <a:t>Code of conduct is part of all pre-field trip briefings</a:t>
            </a:r>
          </a:p>
          <a:p>
            <a:pPr marL="0" indent="0" fontAlgn="base">
              <a:buNone/>
            </a:pPr>
            <a:r>
              <a:rPr lang="en-GB" sz="1400" kern="0" dirty="0">
                <a:solidFill>
                  <a:schemeClr val="accent2"/>
                </a:solidFill>
                <a:effectLst/>
                <a:cs typeface="Arial" panose="020B0604020202020204" pitchFamily="34" charset="0"/>
              </a:rPr>
              <a:t>Author</a:t>
            </a:r>
            <a:r>
              <a:rPr lang="en-GB" sz="1400" kern="0" dirty="0">
                <a:solidFill>
                  <a:schemeClr val="accent2"/>
                </a:solidFill>
                <a:cs typeface="Arial" panose="020B0604020202020204" pitchFamily="34" charset="0"/>
              </a:rPr>
              <a:t>s: Emma Passmore, </a:t>
            </a:r>
            <a:r>
              <a:rPr lang="en-GB" sz="1400" dirty="0">
                <a:solidFill>
                  <a:schemeClr val="accent2"/>
                </a:solidFill>
                <a:effectLst/>
              </a:rPr>
              <a:t>Lizzie Day, Peter Fitch and Peter Allison</a:t>
            </a:r>
          </a:p>
          <a:p>
            <a:pPr marL="0" indent="0">
              <a:buNone/>
            </a:pPr>
            <a:endParaRPr lang="en-GB" dirty="0"/>
          </a:p>
        </p:txBody>
      </p:sp>
      <p:sp>
        <p:nvSpPr>
          <p:cNvPr id="4" name="Text Placeholder 3">
            <a:extLst>
              <a:ext uri="{FF2B5EF4-FFF2-40B4-BE49-F238E27FC236}">
                <a16:creationId xmlns:a16="http://schemas.microsoft.com/office/drawing/2014/main" id="{DA65A021-FDB8-4032-96CA-772B2741BA2A}"/>
              </a:ext>
            </a:extLst>
          </p:cNvPr>
          <p:cNvSpPr>
            <a:spLocks noGrp="1"/>
          </p:cNvSpPr>
          <p:nvPr>
            <p:ph type="body" sz="quarter" idx="10"/>
          </p:nvPr>
        </p:nvSpPr>
        <p:spPr/>
        <p:txBody>
          <a:bodyPr/>
          <a:lstStyle/>
          <a:p>
            <a:r>
              <a:rPr lang="en-US" dirty="0"/>
              <a:t>EDIC Actions Update 2021-22</a:t>
            </a:r>
          </a:p>
          <a:p>
            <a:endParaRPr lang="en-GB" dirty="0"/>
          </a:p>
        </p:txBody>
      </p:sp>
      <p:sp>
        <p:nvSpPr>
          <p:cNvPr id="5" name="Text Placeholder 4">
            <a:extLst>
              <a:ext uri="{FF2B5EF4-FFF2-40B4-BE49-F238E27FC236}">
                <a16:creationId xmlns:a16="http://schemas.microsoft.com/office/drawing/2014/main" id="{A75F33AB-72BD-436D-931E-A2DEFC3E056B}"/>
              </a:ext>
            </a:extLst>
          </p:cNvPr>
          <p:cNvSpPr>
            <a:spLocks noGrp="1"/>
          </p:cNvSpPr>
          <p:nvPr>
            <p:ph type="body" sz="quarter" idx="12"/>
          </p:nvPr>
        </p:nvSpPr>
        <p:spPr/>
        <p:txBody>
          <a:bodyPr/>
          <a:lstStyle/>
          <a:p>
            <a:r>
              <a:rPr lang="en-GB" dirty="0"/>
              <a:t>Slide 9</a:t>
            </a:r>
          </a:p>
        </p:txBody>
      </p:sp>
      <p:pic>
        <p:nvPicPr>
          <p:cNvPr id="6" name="Picture 5" descr="Graphical user interface&#10;&#10;Description automatically generated with medium confidence">
            <a:extLst>
              <a:ext uri="{FF2B5EF4-FFF2-40B4-BE49-F238E27FC236}">
                <a16:creationId xmlns:a16="http://schemas.microsoft.com/office/drawing/2014/main" id="{812ABB94-3C18-49A7-98FE-45E3D4B4A4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298" y="2770526"/>
            <a:ext cx="8445404" cy="2876454"/>
          </a:xfrm>
          <a:prstGeom prst="rect">
            <a:avLst/>
          </a:prstGeom>
        </p:spPr>
      </p:pic>
    </p:spTree>
    <p:extLst>
      <p:ext uri="{BB962C8B-B14F-4D97-AF65-F5344CB8AC3E}">
        <p14:creationId xmlns:p14="http://schemas.microsoft.com/office/powerpoint/2010/main" val="686771951"/>
      </p:ext>
    </p:extLst>
  </p:cSld>
  <p:clrMapOvr>
    <a:masterClrMapping/>
  </p:clrMapOvr>
</p:sld>
</file>

<file path=ppt/theme/theme1.xml><?xml version="1.0" encoding="utf-8"?>
<a:theme xmlns:a="http://schemas.openxmlformats.org/drawingml/2006/main" name="Imperial College London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270</TotalTime>
  <Words>2784</Words>
  <Application>Microsoft Office PowerPoint</Application>
  <PresentationFormat>On-screen Show (4:3)</PresentationFormat>
  <Paragraphs>94</Paragraphs>
  <Slides>12</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Imperial College London Theme</vt:lpstr>
      <vt:lpstr>Equality, Diversity, Inclusion and Culture Committee Update</vt:lpstr>
      <vt:lpstr>PowerPoint Presentation</vt:lpstr>
      <vt:lpstr>Slide 3 – Progress on EDI issues identified at EDIC meeting on 8 Dec 2021 </vt:lpstr>
      <vt:lpstr>Progress on EDI issues identified at EDIC meeting on 8 Dec 2021</vt:lpstr>
      <vt:lpstr>Progress on EDI issues identified at EDIC meeting on 8 Dec 2021</vt:lpstr>
      <vt:lpstr>EDIC related actions introduced in ESE</vt:lpstr>
      <vt:lpstr>EDIC related actions introduced in College</vt:lpstr>
      <vt:lpstr>EDIC related actions in progress with updates</vt:lpstr>
      <vt:lpstr>Code of Conduct, Field trips</vt:lpstr>
      <vt:lpstr>Other EDIC actions and actions in progress 2021-22</vt:lpstr>
      <vt:lpstr>Other EDIC actions and proposed actions, 2021-22</vt:lpstr>
      <vt:lpstr>Other EDIC actions and proposed actions, 2021-22 - continued</vt:lpstr>
    </vt:vector>
  </TitlesOfParts>
  <Company>Imperial College London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Abby Bolt</dc:creator>
  <cp:lastModifiedBy>Quazi, Sophia</cp:lastModifiedBy>
  <cp:revision>17</cp:revision>
  <dcterms:created xsi:type="dcterms:W3CDTF">2017-02-16T14:49:58Z</dcterms:created>
  <dcterms:modified xsi:type="dcterms:W3CDTF">2022-07-11T13:22:36Z</dcterms:modified>
</cp:coreProperties>
</file>