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ink/ink5.xml" ContentType="application/inkml+xml"/>
  <Override PartName="/ppt/notesSlides/notesSlide3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handoutMasterIdLst>
    <p:handoutMasterId r:id="rId47"/>
  </p:handoutMasterIdLst>
  <p:sldIdLst>
    <p:sldId id="256" r:id="rId5"/>
    <p:sldId id="265" r:id="rId6"/>
    <p:sldId id="293" r:id="rId7"/>
    <p:sldId id="294" r:id="rId8"/>
    <p:sldId id="295" r:id="rId9"/>
    <p:sldId id="257" r:id="rId10"/>
    <p:sldId id="266" r:id="rId11"/>
    <p:sldId id="258" r:id="rId12"/>
    <p:sldId id="282" r:id="rId13"/>
    <p:sldId id="277" r:id="rId14"/>
    <p:sldId id="279" r:id="rId15"/>
    <p:sldId id="304" r:id="rId16"/>
    <p:sldId id="273" r:id="rId17"/>
    <p:sldId id="264" r:id="rId18"/>
    <p:sldId id="280" r:id="rId19"/>
    <p:sldId id="281" r:id="rId20"/>
    <p:sldId id="289" r:id="rId21"/>
    <p:sldId id="290" r:id="rId22"/>
    <p:sldId id="292" r:id="rId23"/>
    <p:sldId id="298" r:id="rId24"/>
    <p:sldId id="299" r:id="rId25"/>
    <p:sldId id="283" r:id="rId26"/>
    <p:sldId id="261" r:id="rId27"/>
    <p:sldId id="267" r:id="rId28"/>
    <p:sldId id="262" r:id="rId29"/>
    <p:sldId id="268" r:id="rId30"/>
    <p:sldId id="270" r:id="rId31"/>
    <p:sldId id="272" r:id="rId32"/>
    <p:sldId id="284" r:id="rId33"/>
    <p:sldId id="285" r:id="rId34"/>
    <p:sldId id="291" r:id="rId35"/>
    <p:sldId id="286" r:id="rId36"/>
    <p:sldId id="275" r:id="rId37"/>
    <p:sldId id="297" r:id="rId38"/>
    <p:sldId id="271" r:id="rId39"/>
    <p:sldId id="300" r:id="rId40"/>
    <p:sldId id="303" r:id="rId41"/>
    <p:sldId id="269" r:id="rId42"/>
    <p:sldId id="288" r:id="rId43"/>
    <p:sldId id="302" r:id="rId44"/>
    <p:sldId id="301" r:id="rId45"/>
  </p:sldIdLst>
  <p:sldSz cx="9144000" cy="6858000" type="screen4x3"/>
  <p:notesSz cx="9874250"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27" autoAdjust="0"/>
    <p:restoredTop sz="44029" autoAdjust="0"/>
  </p:normalViewPr>
  <p:slideViewPr>
    <p:cSldViewPr>
      <p:cViewPr varScale="1">
        <p:scale>
          <a:sx n="42" d="100"/>
          <a:sy n="42" d="100"/>
        </p:scale>
        <p:origin x="-2040" y="-104"/>
      </p:cViewPr>
      <p:guideLst>
        <p:guide orient="horz" pos="2160"/>
        <p:guide pos="2880"/>
      </p:guideLst>
    </p:cSldViewPr>
  </p:slideViewPr>
  <p:outlineViewPr>
    <p:cViewPr>
      <p:scale>
        <a:sx n="33" d="100"/>
        <a:sy n="33" d="100"/>
      </p:scale>
      <p:origin x="0" y="1050"/>
    </p:cViewPr>
  </p:outlineViewPr>
  <p:notesTextViewPr>
    <p:cViewPr>
      <p:scale>
        <a:sx n="150" d="100"/>
        <a:sy n="150" d="100"/>
      </p:scale>
      <p:origin x="0" y="0"/>
    </p:cViewPr>
  </p:notesTextViewPr>
  <p:sorterViewPr>
    <p:cViewPr>
      <p:scale>
        <a:sx n="150" d="100"/>
        <a:sy n="150" d="100"/>
      </p:scale>
      <p:origin x="0" y="9403"/>
    </p:cViewPr>
  </p:sorterViewPr>
  <p:notesViewPr>
    <p:cSldViewPr>
      <p:cViewPr varScale="1">
        <p:scale>
          <a:sx n="70" d="100"/>
          <a:sy n="70" d="100"/>
        </p:scale>
        <p:origin x="-1968" y="-90"/>
      </p:cViewPr>
      <p:guideLst>
        <p:guide orient="horz" pos="2141"/>
        <p:guide pos="3110"/>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s>
</file>

<file path=ppt/diagrams/_rels/data1.xml.rels><?xml version="1.0" encoding="UTF-8" standalone="yes"?>
<Relationships xmlns="http://schemas.openxmlformats.org/package/2006/relationships"><Relationship Id="rId1" Type="http://schemas.openxmlformats.org/officeDocument/2006/relationships/image" Target="../media/image53.jpeg"/></Relationships>
</file>

<file path=ppt/diagrams/_rels/data2.xml.rels><?xml version="1.0" encoding="UTF-8" standalone="yes"?>
<Relationships xmlns="http://schemas.openxmlformats.org/package/2006/relationships"><Relationship Id="rId1" Type="http://schemas.openxmlformats.org/officeDocument/2006/relationships/image" Target="../media/image54.jpeg"/></Relationships>
</file>

<file path=ppt/diagrams/_rels/data3.xml.rels><?xml version="1.0" encoding="UTF-8" standalone="yes"?>
<Relationships xmlns="http://schemas.openxmlformats.org/package/2006/relationships"><Relationship Id="rId1" Type="http://schemas.openxmlformats.org/officeDocument/2006/relationships/image" Target="../media/image66.png"/></Relationships>
</file>

<file path=ppt/diagrams/_rels/data4.xml.rels><?xml version="1.0" encoding="UTF-8" standalone="yes"?>
<Relationships xmlns="http://schemas.openxmlformats.org/package/2006/relationships"><Relationship Id="rId1" Type="http://schemas.openxmlformats.org/officeDocument/2006/relationships/image" Target="../media/image67.jpeg"/><Relationship Id="rId2" Type="http://schemas.microsoft.com/office/2007/relationships/hdphoto" Target="../media/hdphoto1.wdp"/></Relationships>
</file>

<file path=ppt/diagrams/_rels/drawing1.xml.rels><?xml version="1.0" encoding="UTF-8" standalone="yes"?>
<Relationships xmlns="http://schemas.openxmlformats.org/package/2006/relationships"><Relationship Id="rId1" Type="http://schemas.openxmlformats.org/officeDocument/2006/relationships/image" Target="../media/image53.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54.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66.png"/></Relationships>
</file>

<file path=ppt/diagrams/_rels/drawing4.xml.rels><?xml version="1.0" encoding="UTF-8" standalone="yes"?>
<Relationships xmlns="http://schemas.openxmlformats.org/package/2006/relationships"><Relationship Id="rId1" Type="http://schemas.openxmlformats.org/officeDocument/2006/relationships/image" Target="../media/image67.jpeg"/><Relationship Id="rId2" Type="http://schemas.microsoft.com/office/2007/relationships/hdphoto" Target="../media/hdphoto1.wdp"/></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4326B3-DC71-4D04-85A0-6F90441ACF75}" type="doc">
      <dgm:prSet loTypeId="urn:microsoft.com/office/officeart/2008/layout/TitledPictureBlocks" loCatId="picture" qsTypeId="urn:microsoft.com/office/officeart/2005/8/quickstyle/simple1" qsCatId="simple" csTypeId="urn:microsoft.com/office/officeart/2005/8/colors/accent1_2" csCatId="accent1" phldr="1"/>
      <dgm:spPr/>
    </dgm:pt>
    <dgm:pt modelId="{1F6444F3-EFA6-4E50-A365-E2B0127850F0}">
      <dgm:prSet phldrT="[Text]"/>
      <dgm:spPr/>
      <dgm:t>
        <a:bodyPr/>
        <a:lstStyle/>
        <a:p>
          <a:r>
            <a:rPr lang="en-GB" dirty="0" smtClean="0"/>
            <a:t>A</a:t>
          </a:r>
          <a:endParaRPr lang="en-GB" dirty="0"/>
        </a:p>
      </dgm:t>
    </dgm:pt>
    <dgm:pt modelId="{43380DCD-5158-495A-9F5D-0D2240168F4F}" type="parTrans" cxnId="{93BCBE1F-406A-4CB9-B715-187AB8D1F166}">
      <dgm:prSet/>
      <dgm:spPr/>
      <dgm:t>
        <a:bodyPr/>
        <a:lstStyle/>
        <a:p>
          <a:endParaRPr lang="en-GB"/>
        </a:p>
      </dgm:t>
    </dgm:pt>
    <dgm:pt modelId="{449FB4DA-EB69-44D0-A518-22AE5DABAC97}" type="sibTrans" cxnId="{93BCBE1F-406A-4CB9-B715-187AB8D1F166}">
      <dgm:prSet/>
      <dgm:spPr/>
      <dgm:t>
        <a:bodyPr/>
        <a:lstStyle/>
        <a:p>
          <a:endParaRPr lang="en-GB"/>
        </a:p>
      </dgm:t>
    </dgm:pt>
    <dgm:pt modelId="{D8085D77-4A3C-4F0B-A217-AE9204D9C61A}" type="pres">
      <dgm:prSet presAssocID="{5A4326B3-DC71-4D04-85A0-6F90441ACF75}" presName="rootNode" presStyleCnt="0">
        <dgm:presLayoutVars>
          <dgm:chMax/>
          <dgm:chPref/>
          <dgm:dir/>
          <dgm:animLvl val="lvl"/>
        </dgm:presLayoutVars>
      </dgm:prSet>
      <dgm:spPr/>
    </dgm:pt>
    <dgm:pt modelId="{205CD8DD-5870-48D8-8D02-3A1301430E8D}" type="pres">
      <dgm:prSet presAssocID="{1F6444F3-EFA6-4E50-A365-E2B0127850F0}" presName="composite" presStyleCnt="0"/>
      <dgm:spPr/>
    </dgm:pt>
    <dgm:pt modelId="{DC300E22-3467-4F75-A64E-804849EBC7A1}" type="pres">
      <dgm:prSet presAssocID="{1F6444F3-EFA6-4E50-A365-E2B0127850F0}" presName="ParentText" presStyleLbl="node1" presStyleIdx="0" presStyleCnt="1" custScaleX="118126" custScaleY="110731" custLinFactY="-17809" custLinFactNeighborX="11969" custLinFactNeighborY="-100000">
        <dgm:presLayoutVars>
          <dgm:chMax val="1"/>
          <dgm:chPref val="1"/>
          <dgm:bulletEnabled val="1"/>
        </dgm:presLayoutVars>
      </dgm:prSet>
      <dgm:spPr/>
      <dgm:t>
        <a:bodyPr/>
        <a:lstStyle/>
        <a:p>
          <a:endParaRPr lang="en-GB"/>
        </a:p>
      </dgm:t>
    </dgm:pt>
    <dgm:pt modelId="{5A3FD9AA-41C1-4C34-B666-48F890CE81A7}" type="pres">
      <dgm:prSet presAssocID="{1F6444F3-EFA6-4E50-A365-E2B0127850F0}" presName="Image" presStyleLbl="bgImgPlace1" presStyleIdx="0" presStyleCnt="1" custScaleX="143191" custScaleY="174338" custLinFactNeighborX="8110" custLinFactNeighborY="13012"/>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Users\sbekou\Desktop\cleanroom layout\IMG_3106.JPG"/>
        </a:ext>
      </dgm:extLst>
    </dgm:pt>
    <dgm:pt modelId="{C3A729DA-7C1F-4B66-9E0F-0703B73C1656}" type="pres">
      <dgm:prSet presAssocID="{1F6444F3-EFA6-4E50-A365-E2B0127850F0}" presName="ChildText" presStyleLbl="fgAcc1" presStyleIdx="0" presStyleCnt="0">
        <dgm:presLayoutVars>
          <dgm:chMax val="0"/>
          <dgm:chPref val="0"/>
          <dgm:bulletEnabled val="1"/>
        </dgm:presLayoutVars>
      </dgm:prSet>
      <dgm:spPr/>
    </dgm:pt>
  </dgm:ptLst>
  <dgm:cxnLst>
    <dgm:cxn modelId="{559EC947-0DA2-4973-AE32-EABCF297CD4C}" type="presOf" srcId="{5A4326B3-DC71-4D04-85A0-6F90441ACF75}" destId="{D8085D77-4A3C-4F0B-A217-AE9204D9C61A}" srcOrd="0" destOrd="0" presId="urn:microsoft.com/office/officeart/2008/layout/TitledPictureBlocks"/>
    <dgm:cxn modelId="{93BCBE1F-406A-4CB9-B715-187AB8D1F166}" srcId="{5A4326B3-DC71-4D04-85A0-6F90441ACF75}" destId="{1F6444F3-EFA6-4E50-A365-E2B0127850F0}" srcOrd="0" destOrd="0" parTransId="{43380DCD-5158-495A-9F5D-0D2240168F4F}" sibTransId="{449FB4DA-EB69-44D0-A518-22AE5DABAC97}"/>
    <dgm:cxn modelId="{F77D202D-1BF1-451E-8218-198C51A0A73C}" type="presOf" srcId="{1F6444F3-EFA6-4E50-A365-E2B0127850F0}" destId="{DC300E22-3467-4F75-A64E-804849EBC7A1}" srcOrd="0" destOrd="0" presId="urn:microsoft.com/office/officeart/2008/layout/TitledPictureBlocks"/>
    <dgm:cxn modelId="{718E666F-3F6B-4D19-B457-67EADD4EF801}" type="presParOf" srcId="{D8085D77-4A3C-4F0B-A217-AE9204D9C61A}" destId="{205CD8DD-5870-48D8-8D02-3A1301430E8D}" srcOrd="0" destOrd="0" presId="urn:microsoft.com/office/officeart/2008/layout/TitledPictureBlocks"/>
    <dgm:cxn modelId="{940B26FA-6692-4092-8018-3DCC97E88535}" type="presParOf" srcId="{205CD8DD-5870-48D8-8D02-3A1301430E8D}" destId="{DC300E22-3467-4F75-A64E-804849EBC7A1}" srcOrd="0" destOrd="0" presId="urn:microsoft.com/office/officeart/2008/layout/TitledPictureBlocks"/>
    <dgm:cxn modelId="{A6A23483-D186-4B83-B685-31FEECB87747}" type="presParOf" srcId="{205CD8DD-5870-48D8-8D02-3A1301430E8D}" destId="{5A3FD9AA-41C1-4C34-B666-48F890CE81A7}" srcOrd="1" destOrd="0" presId="urn:microsoft.com/office/officeart/2008/layout/TitledPictureBlocks"/>
    <dgm:cxn modelId="{4DEFD386-F91F-429E-9269-DB0007642AFE}" type="presParOf" srcId="{205CD8DD-5870-48D8-8D02-3A1301430E8D}" destId="{C3A729DA-7C1F-4B66-9E0F-0703B73C1656}"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C447D0-C005-4EC1-964C-FF14F6757CBA}" type="doc">
      <dgm:prSet loTypeId="urn:microsoft.com/office/officeart/2008/layout/TitledPictureBlocks" loCatId="picture" qsTypeId="urn:microsoft.com/office/officeart/2005/8/quickstyle/simple1" qsCatId="simple" csTypeId="urn:microsoft.com/office/officeart/2005/8/colors/accent1_2" csCatId="accent1" phldr="1"/>
      <dgm:spPr/>
    </dgm:pt>
    <dgm:pt modelId="{2663B404-D607-42E5-8CCC-31CD88972A50}">
      <dgm:prSet phldrT="[Text]"/>
      <dgm:spPr/>
      <dgm:t>
        <a:bodyPr/>
        <a:lstStyle/>
        <a:p>
          <a:r>
            <a:rPr lang="en-GB" dirty="0" smtClean="0"/>
            <a:t>B</a:t>
          </a:r>
          <a:endParaRPr lang="en-GB" dirty="0"/>
        </a:p>
      </dgm:t>
    </dgm:pt>
    <dgm:pt modelId="{514E610C-A734-4CF0-A0C9-1651235933C8}" type="parTrans" cxnId="{5A62C985-283D-4E11-93AC-11D509E546FF}">
      <dgm:prSet/>
      <dgm:spPr/>
      <dgm:t>
        <a:bodyPr/>
        <a:lstStyle/>
        <a:p>
          <a:endParaRPr lang="en-GB"/>
        </a:p>
      </dgm:t>
    </dgm:pt>
    <dgm:pt modelId="{59327C56-0F38-4220-8A9A-29736141226D}" type="sibTrans" cxnId="{5A62C985-283D-4E11-93AC-11D509E546FF}">
      <dgm:prSet/>
      <dgm:spPr/>
      <dgm:t>
        <a:bodyPr/>
        <a:lstStyle/>
        <a:p>
          <a:endParaRPr lang="en-GB"/>
        </a:p>
      </dgm:t>
    </dgm:pt>
    <dgm:pt modelId="{4EB66FFA-31A3-4299-AE30-639332E62762}" type="pres">
      <dgm:prSet presAssocID="{3DC447D0-C005-4EC1-964C-FF14F6757CBA}" presName="rootNode" presStyleCnt="0">
        <dgm:presLayoutVars>
          <dgm:chMax/>
          <dgm:chPref/>
          <dgm:dir/>
          <dgm:animLvl val="lvl"/>
        </dgm:presLayoutVars>
      </dgm:prSet>
      <dgm:spPr/>
    </dgm:pt>
    <dgm:pt modelId="{32F40A69-3172-4F00-B340-B8F6D3025F8E}" type="pres">
      <dgm:prSet presAssocID="{2663B404-D607-42E5-8CCC-31CD88972A50}" presName="composite" presStyleCnt="0"/>
      <dgm:spPr/>
    </dgm:pt>
    <dgm:pt modelId="{1CBCB3CA-B622-4508-84D8-EBF3D1BCD612}" type="pres">
      <dgm:prSet presAssocID="{2663B404-D607-42E5-8CCC-31CD88972A50}" presName="ParentText" presStyleLbl="node1" presStyleIdx="0" presStyleCnt="1" custLinFactNeighborX="6644" custLinFactNeighborY="-37783">
        <dgm:presLayoutVars>
          <dgm:chMax val="1"/>
          <dgm:chPref val="1"/>
          <dgm:bulletEnabled val="1"/>
        </dgm:presLayoutVars>
      </dgm:prSet>
      <dgm:spPr/>
      <dgm:t>
        <a:bodyPr/>
        <a:lstStyle/>
        <a:p>
          <a:endParaRPr lang="en-GB"/>
        </a:p>
      </dgm:t>
    </dgm:pt>
    <dgm:pt modelId="{81A6B21F-9BA2-494A-90D5-60EA5EF1AB13}" type="pres">
      <dgm:prSet presAssocID="{2663B404-D607-42E5-8CCC-31CD88972A50}" presName="Image" presStyleLbl="bgImgPlace1" presStyleIdx="0" presStyleCnt="1" custScaleX="114923" custScaleY="140856" custLinFactNeighborX="7021" custLinFactNeighborY="5971"/>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Users\sbekou\Desktop\cleanroom layout\IMG_3105.JPG"/>
        </a:ext>
      </dgm:extLst>
    </dgm:pt>
    <dgm:pt modelId="{39DED3F6-0EBC-4146-B532-EC472DA9BB58}" type="pres">
      <dgm:prSet presAssocID="{2663B404-D607-42E5-8CCC-31CD88972A50}" presName="ChildText" presStyleLbl="fgAcc1" presStyleIdx="0" presStyleCnt="0">
        <dgm:presLayoutVars>
          <dgm:chMax val="0"/>
          <dgm:chPref val="0"/>
          <dgm:bulletEnabled val="1"/>
        </dgm:presLayoutVars>
      </dgm:prSet>
      <dgm:spPr/>
    </dgm:pt>
  </dgm:ptLst>
  <dgm:cxnLst>
    <dgm:cxn modelId="{C678C7D1-D9E0-4957-AA0F-D10880D372C1}" type="presOf" srcId="{2663B404-D607-42E5-8CCC-31CD88972A50}" destId="{1CBCB3CA-B622-4508-84D8-EBF3D1BCD612}" srcOrd="0" destOrd="0" presId="urn:microsoft.com/office/officeart/2008/layout/TitledPictureBlocks"/>
    <dgm:cxn modelId="{03E3D4A9-50B6-41A0-BB85-FDD1029DAADB}" type="presOf" srcId="{3DC447D0-C005-4EC1-964C-FF14F6757CBA}" destId="{4EB66FFA-31A3-4299-AE30-639332E62762}" srcOrd="0" destOrd="0" presId="urn:microsoft.com/office/officeart/2008/layout/TitledPictureBlocks"/>
    <dgm:cxn modelId="{5A62C985-283D-4E11-93AC-11D509E546FF}" srcId="{3DC447D0-C005-4EC1-964C-FF14F6757CBA}" destId="{2663B404-D607-42E5-8CCC-31CD88972A50}" srcOrd="0" destOrd="0" parTransId="{514E610C-A734-4CF0-A0C9-1651235933C8}" sibTransId="{59327C56-0F38-4220-8A9A-29736141226D}"/>
    <dgm:cxn modelId="{0620DF10-5743-4936-A473-54D20EA76A8D}" type="presParOf" srcId="{4EB66FFA-31A3-4299-AE30-639332E62762}" destId="{32F40A69-3172-4F00-B340-B8F6D3025F8E}" srcOrd="0" destOrd="0" presId="urn:microsoft.com/office/officeart/2008/layout/TitledPictureBlocks"/>
    <dgm:cxn modelId="{4C4B6189-B6AC-4F32-8007-55313B2D622D}" type="presParOf" srcId="{32F40A69-3172-4F00-B340-B8F6D3025F8E}" destId="{1CBCB3CA-B622-4508-84D8-EBF3D1BCD612}" srcOrd="0" destOrd="0" presId="urn:microsoft.com/office/officeart/2008/layout/TitledPictureBlocks"/>
    <dgm:cxn modelId="{561BF7C6-E096-4A66-A571-3E3975EC8859}" type="presParOf" srcId="{32F40A69-3172-4F00-B340-B8F6D3025F8E}" destId="{81A6B21F-9BA2-494A-90D5-60EA5EF1AB13}" srcOrd="1" destOrd="0" presId="urn:microsoft.com/office/officeart/2008/layout/TitledPictureBlocks"/>
    <dgm:cxn modelId="{8C7C75EE-F16B-4436-BE3E-AA5AB255F724}" type="presParOf" srcId="{32F40A69-3172-4F00-B340-B8F6D3025F8E}" destId="{39DED3F6-0EBC-4146-B532-EC472DA9BB58}" srcOrd="2" destOrd="0" presId="urn:microsoft.com/office/officeart/2008/layout/TitledPictureBlock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B7D05C-C982-46FC-9B72-E9CB0300476F}" type="doc">
      <dgm:prSet loTypeId="urn:microsoft.com/office/officeart/2008/layout/TitledPictureBlocks" loCatId="picture" qsTypeId="urn:microsoft.com/office/officeart/2005/8/quickstyle/simple1" qsCatId="simple" csTypeId="urn:microsoft.com/office/officeart/2005/8/colors/accent1_2" csCatId="accent1" phldr="1"/>
      <dgm:spPr/>
    </dgm:pt>
    <dgm:pt modelId="{8BB09259-3156-4D90-943D-C5B2EF6FD453}">
      <dgm:prSet phldrT="[Text]" custT="1"/>
      <dgm:spPr/>
      <dgm:t>
        <a:bodyPr/>
        <a:lstStyle/>
        <a:p>
          <a:r>
            <a:rPr lang="en-GB" sz="4000" b="1" dirty="0" smtClean="0"/>
            <a:t>A</a:t>
          </a:r>
          <a:endParaRPr lang="en-GB" sz="1700" b="1" dirty="0"/>
        </a:p>
      </dgm:t>
    </dgm:pt>
    <dgm:pt modelId="{15080522-61E9-4869-B180-950758078747}" type="parTrans" cxnId="{80A0EB5C-10CB-4C71-A71C-56BD19A85C9A}">
      <dgm:prSet/>
      <dgm:spPr/>
      <dgm:t>
        <a:bodyPr/>
        <a:lstStyle/>
        <a:p>
          <a:endParaRPr lang="en-GB"/>
        </a:p>
      </dgm:t>
    </dgm:pt>
    <dgm:pt modelId="{AADDAE45-ADC4-4A83-B6C1-901E4B059BA7}" type="sibTrans" cxnId="{80A0EB5C-10CB-4C71-A71C-56BD19A85C9A}">
      <dgm:prSet/>
      <dgm:spPr/>
      <dgm:t>
        <a:bodyPr/>
        <a:lstStyle/>
        <a:p>
          <a:endParaRPr lang="en-GB"/>
        </a:p>
      </dgm:t>
    </dgm:pt>
    <dgm:pt modelId="{E990996D-E017-40C8-BB0D-CA743BCD31F1}" type="pres">
      <dgm:prSet presAssocID="{33B7D05C-C982-46FC-9B72-E9CB0300476F}" presName="rootNode" presStyleCnt="0">
        <dgm:presLayoutVars>
          <dgm:chMax/>
          <dgm:chPref/>
          <dgm:dir/>
          <dgm:animLvl val="lvl"/>
        </dgm:presLayoutVars>
      </dgm:prSet>
      <dgm:spPr/>
    </dgm:pt>
    <dgm:pt modelId="{D589C845-947B-414F-A116-9D6BADB45716}" type="pres">
      <dgm:prSet presAssocID="{8BB09259-3156-4D90-943D-C5B2EF6FD453}" presName="composite" presStyleCnt="0"/>
      <dgm:spPr/>
    </dgm:pt>
    <dgm:pt modelId="{7CCA90EA-17AC-4FDF-B9F2-90D63C4BA7E8}" type="pres">
      <dgm:prSet presAssocID="{8BB09259-3156-4D90-943D-C5B2EF6FD453}" presName="ParentText" presStyleLbl="node1" presStyleIdx="0" presStyleCnt="1" custScaleX="84331" custLinFactNeighborX="17703" custLinFactNeighborY="-47627">
        <dgm:presLayoutVars>
          <dgm:chMax val="1"/>
          <dgm:chPref val="1"/>
          <dgm:bulletEnabled val="1"/>
        </dgm:presLayoutVars>
      </dgm:prSet>
      <dgm:spPr/>
      <dgm:t>
        <a:bodyPr/>
        <a:lstStyle/>
        <a:p>
          <a:endParaRPr lang="en-GB"/>
        </a:p>
      </dgm:t>
    </dgm:pt>
    <dgm:pt modelId="{0E6A0695-4C5C-4CB1-A63C-55D19446E63F}" type="pres">
      <dgm:prSet presAssocID="{8BB09259-3156-4D90-943D-C5B2EF6FD453}" presName="Image" presStyleLbl="bgImgPlace1" presStyleIdx="0" presStyleCnt="1" custScaleX="114801" custScaleY="134299" custLinFactNeighborX="16725" custLinFactNeighborY="1689"/>
      <dgm:spPr>
        <a:blipFill>
          <a:blip xmlns:r="http://schemas.openxmlformats.org/officeDocument/2006/relationships" r:embed="rId1" cstate="email">
            <a:extLst>
              <a:ext uri="{28A0092B-C50C-407E-A947-70E740481C1C}">
                <a14:useLocalDpi xmlns:a14="http://schemas.microsoft.com/office/drawing/2010/main"/>
              </a:ext>
            </a:extLst>
          </a:blip>
          <a:srcRect/>
          <a:stretch>
            <a:fillRect t="-2000" b="-2000"/>
          </a:stretch>
        </a:blipFill>
      </dgm:spPr>
    </dgm:pt>
    <dgm:pt modelId="{229671E1-1E2C-4BB7-9FD6-821EAE3D39A4}" type="pres">
      <dgm:prSet presAssocID="{8BB09259-3156-4D90-943D-C5B2EF6FD453}" presName="ChildText" presStyleLbl="fgAcc1" presStyleIdx="0" presStyleCnt="0">
        <dgm:presLayoutVars>
          <dgm:chMax val="0"/>
          <dgm:chPref val="0"/>
          <dgm:bulletEnabled val="1"/>
        </dgm:presLayoutVars>
      </dgm:prSet>
      <dgm:spPr/>
    </dgm:pt>
  </dgm:ptLst>
  <dgm:cxnLst>
    <dgm:cxn modelId="{80A0EB5C-10CB-4C71-A71C-56BD19A85C9A}" srcId="{33B7D05C-C982-46FC-9B72-E9CB0300476F}" destId="{8BB09259-3156-4D90-943D-C5B2EF6FD453}" srcOrd="0" destOrd="0" parTransId="{15080522-61E9-4869-B180-950758078747}" sibTransId="{AADDAE45-ADC4-4A83-B6C1-901E4B059BA7}"/>
    <dgm:cxn modelId="{AD917C20-B90B-4142-9A92-4095F74962BB}" type="presOf" srcId="{33B7D05C-C982-46FC-9B72-E9CB0300476F}" destId="{E990996D-E017-40C8-BB0D-CA743BCD31F1}" srcOrd="0" destOrd="0" presId="urn:microsoft.com/office/officeart/2008/layout/TitledPictureBlocks"/>
    <dgm:cxn modelId="{778A8D53-4819-4176-AF1D-2A333A5BF708}" type="presOf" srcId="{8BB09259-3156-4D90-943D-C5B2EF6FD453}" destId="{7CCA90EA-17AC-4FDF-B9F2-90D63C4BA7E8}" srcOrd="0" destOrd="0" presId="urn:microsoft.com/office/officeart/2008/layout/TitledPictureBlocks"/>
    <dgm:cxn modelId="{C7BBFDD7-21AA-41C2-ADB2-261C1DEBF5FD}" type="presParOf" srcId="{E990996D-E017-40C8-BB0D-CA743BCD31F1}" destId="{D589C845-947B-414F-A116-9D6BADB45716}" srcOrd="0" destOrd="0" presId="urn:microsoft.com/office/officeart/2008/layout/TitledPictureBlocks"/>
    <dgm:cxn modelId="{10173476-0294-455C-9B4E-6B65AFD1E89C}" type="presParOf" srcId="{D589C845-947B-414F-A116-9D6BADB45716}" destId="{7CCA90EA-17AC-4FDF-B9F2-90D63C4BA7E8}" srcOrd="0" destOrd="0" presId="urn:microsoft.com/office/officeart/2008/layout/TitledPictureBlocks"/>
    <dgm:cxn modelId="{5F04AEA8-2625-4561-A1EF-05E700A47F91}" type="presParOf" srcId="{D589C845-947B-414F-A116-9D6BADB45716}" destId="{0E6A0695-4C5C-4CB1-A63C-55D19446E63F}" srcOrd="1" destOrd="0" presId="urn:microsoft.com/office/officeart/2008/layout/TitledPictureBlocks"/>
    <dgm:cxn modelId="{3063B6A5-29CC-4C19-BE7B-B9647AAAE74E}" type="presParOf" srcId="{D589C845-947B-414F-A116-9D6BADB45716}" destId="{229671E1-1E2C-4BB7-9FD6-821EAE3D39A4}"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CCB079-15E3-4B3B-8BE9-420B5C3593C5}" type="doc">
      <dgm:prSet loTypeId="urn:microsoft.com/office/officeart/2008/layout/TitledPictureBlocks" loCatId="picture" qsTypeId="urn:microsoft.com/office/officeart/2005/8/quickstyle/simple1" qsCatId="simple" csTypeId="urn:microsoft.com/office/officeart/2005/8/colors/accent1_2" csCatId="accent1" phldr="1"/>
      <dgm:spPr/>
    </dgm:pt>
    <dgm:pt modelId="{94BB234F-5393-4374-94A5-972DE0EAA634}">
      <dgm:prSet phldrT="[Text]" custT="1"/>
      <dgm:spPr/>
      <dgm:t>
        <a:bodyPr/>
        <a:lstStyle/>
        <a:p>
          <a:r>
            <a:rPr lang="en-GB" sz="3200" b="1" dirty="0" smtClean="0"/>
            <a:t>B</a:t>
          </a:r>
          <a:endParaRPr lang="en-GB" sz="1500" b="1" dirty="0"/>
        </a:p>
      </dgm:t>
    </dgm:pt>
    <dgm:pt modelId="{2A28F4F6-D378-4166-ADBF-C5BC2F4A1720}" type="parTrans" cxnId="{B514D261-8F97-4D28-984A-A780D13B176E}">
      <dgm:prSet/>
      <dgm:spPr/>
      <dgm:t>
        <a:bodyPr/>
        <a:lstStyle/>
        <a:p>
          <a:endParaRPr lang="en-GB"/>
        </a:p>
      </dgm:t>
    </dgm:pt>
    <dgm:pt modelId="{43F4AD05-8C5C-47FE-962A-B620F5FEF5AF}" type="sibTrans" cxnId="{B514D261-8F97-4D28-984A-A780D13B176E}">
      <dgm:prSet/>
      <dgm:spPr/>
      <dgm:t>
        <a:bodyPr/>
        <a:lstStyle/>
        <a:p>
          <a:endParaRPr lang="en-GB"/>
        </a:p>
      </dgm:t>
    </dgm:pt>
    <dgm:pt modelId="{4EC862AE-718D-4DC6-8847-A3F2D0B81EFA}" type="pres">
      <dgm:prSet presAssocID="{1ECCB079-15E3-4B3B-8BE9-420B5C3593C5}" presName="rootNode" presStyleCnt="0">
        <dgm:presLayoutVars>
          <dgm:chMax/>
          <dgm:chPref/>
          <dgm:dir/>
          <dgm:animLvl val="lvl"/>
        </dgm:presLayoutVars>
      </dgm:prSet>
      <dgm:spPr/>
    </dgm:pt>
    <dgm:pt modelId="{D92BDCE9-55CC-4678-8F7B-197A4498AE19}" type="pres">
      <dgm:prSet presAssocID="{94BB234F-5393-4374-94A5-972DE0EAA634}" presName="composite" presStyleCnt="0"/>
      <dgm:spPr/>
    </dgm:pt>
    <dgm:pt modelId="{786FEA3C-7E81-4B46-910D-3C030BCB3F41}" type="pres">
      <dgm:prSet presAssocID="{94BB234F-5393-4374-94A5-972DE0EAA634}" presName="ParentText" presStyleLbl="node1" presStyleIdx="0" presStyleCnt="1" custScaleY="144438" custLinFactNeighborX="12084" custLinFactNeighborY="64610">
        <dgm:presLayoutVars>
          <dgm:chMax val="1"/>
          <dgm:chPref val="1"/>
          <dgm:bulletEnabled val="1"/>
        </dgm:presLayoutVars>
      </dgm:prSet>
      <dgm:spPr/>
      <dgm:t>
        <a:bodyPr/>
        <a:lstStyle/>
        <a:p>
          <a:endParaRPr lang="en-GB"/>
        </a:p>
      </dgm:t>
    </dgm:pt>
    <dgm:pt modelId="{8E2517F0-9DC8-471A-9D2A-2565481FD358}" type="pres">
      <dgm:prSet presAssocID="{94BB234F-5393-4374-94A5-972DE0EAA634}" presName="Image" presStyleLbl="bgImgPlace1" presStyleIdx="0" presStyleCnt="1" custScaleX="134102" custScaleY="149582" custLinFactNeighborX="12927" custLinFactNeighborY="32545"/>
      <dgm:spPr>
        <a:blipFill>
          <a:blip xmlns:r="http://schemas.openxmlformats.org/officeDocument/2006/relationships" r:embed="rId1" cstate="screen">
            <a:clrChange>
              <a:clrFrom>
                <a:srgbClr val="FFFDDB"/>
              </a:clrFrom>
              <a:clrTo>
                <a:srgbClr val="FFFDDB">
                  <a:alpha val="0"/>
                </a:srgbClr>
              </a:clrTo>
            </a:clrChange>
            <a:duotone>
              <a:prstClr val="black"/>
              <a:srgbClr val="FFFF00">
                <a:tint val="45000"/>
                <a:satMod val="400000"/>
              </a:srgbClr>
            </a:duotone>
            <a:extLst>
              <a:ext uri="{BEBA8EAE-BF5A-486C-A8C5-ECC9F3942E4B}">
                <a14:imgProps xmlns:a14="http://schemas.microsoft.com/office/drawing/2010/main">
                  <a14:imgLayer r:embed="rId2">
                    <a14:imgEffect>
                      <a14:colorTemperature colorTemp="11200"/>
                    </a14:imgEffect>
                  </a14:imgLayer>
                </a14:imgProps>
              </a:ext>
              <a:ext uri="{28A0092B-C50C-407E-A947-70E740481C1C}">
                <a14:useLocalDpi xmlns:a14="http://schemas.microsoft.com/office/drawing/2010/main"/>
              </a:ext>
            </a:extLst>
          </a:blip>
          <a:srcRect/>
          <a:stretch>
            <a:fillRect t="-24000" b="-24000"/>
          </a:stretch>
        </a:blipFill>
      </dgm:spPr>
      <dgm:extLst>
        <a:ext uri="{E40237B7-FDA0-4F09-8148-C483321AD2D9}">
          <dgm14:cNvPr xmlns:dgm14="http://schemas.microsoft.com/office/drawing/2010/diagram" id="0" name="" descr="http://www.criticalenvironmentsolutions.co.uk/catimages/Clothing%20&amp;%20Acces/Face%20Masks.jpg"/>
        </a:ext>
      </dgm:extLst>
    </dgm:pt>
    <dgm:pt modelId="{F50F154D-4ECB-42F8-8DA9-E461D3F3646E}" type="pres">
      <dgm:prSet presAssocID="{94BB234F-5393-4374-94A5-972DE0EAA634}" presName="ChildText" presStyleLbl="fgAcc1" presStyleIdx="0" presStyleCnt="0">
        <dgm:presLayoutVars>
          <dgm:chMax val="0"/>
          <dgm:chPref val="0"/>
          <dgm:bulletEnabled val="1"/>
        </dgm:presLayoutVars>
      </dgm:prSet>
      <dgm:spPr/>
    </dgm:pt>
  </dgm:ptLst>
  <dgm:cxnLst>
    <dgm:cxn modelId="{46D0F981-33C3-449D-860E-16DA16BDA08D}" type="presOf" srcId="{94BB234F-5393-4374-94A5-972DE0EAA634}" destId="{786FEA3C-7E81-4B46-910D-3C030BCB3F41}" srcOrd="0" destOrd="0" presId="urn:microsoft.com/office/officeart/2008/layout/TitledPictureBlocks"/>
    <dgm:cxn modelId="{B514D261-8F97-4D28-984A-A780D13B176E}" srcId="{1ECCB079-15E3-4B3B-8BE9-420B5C3593C5}" destId="{94BB234F-5393-4374-94A5-972DE0EAA634}" srcOrd="0" destOrd="0" parTransId="{2A28F4F6-D378-4166-ADBF-C5BC2F4A1720}" sibTransId="{43F4AD05-8C5C-47FE-962A-B620F5FEF5AF}"/>
    <dgm:cxn modelId="{C961E9B1-C28A-4498-B5D2-D19298EC7C3F}" type="presOf" srcId="{1ECCB079-15E3-4B3B-8BE9-420B5C3593C5}" destId="{4EC862AE-718D-4DC6-8847-A3F2D0B81EFA}" srcOrd="0" destOrd="0" presId="urn:microsoft.com/office/officeart/2008/layout/TitledPictureBlocks"/>
    <dgm:cxn modelId="{4FD0B20A-F4D3-467E-8F13-7A2118C0EC4C}" type="presParOf" srcId="{4EC862AE-718D-4DC6-8847-A3F2D0B81EFA}" destId="{D92BDCE9-55CC-4678-8F7B-197A4498AE19}" srcOrd="0" destOrd="0" presId="urn:microsoft.com/office/officeart/2008/layout/TitledPictureBlocks"/>
    <dgm:cxn modelId="{8D425D9B-3D59-4F10-9709-59DDE01BC9CD}" type="presParOf" srcId="{D92BDCE9-55CC-4678-8F7B-197A4498AE19}" destId="{786FEA3C-7E81-4B46-910D-3C030BCB3F41}" srcOrd="0" destOrd="0" presId="urn:microsoft.com/office/officeart/2008/layout/TitledPictureBlocks"/>
    <dgm:cxn modelId="{F7F52927-966B-42C1-92E1-9416B5440E97}" type="presParOf" srcId="{D92BDCE9-55CC-4678-8F7B-197A4498AE19}" destId="{8E2517F0-9DC8-471A-9D2A-2565481FD358}" srcOrd="1" destOrd="0" presId="urn:microsoft.com/office/officeart/2008/layout/TitledPictureBlocks"/>
    <dgm:cxn modelId="{52FB91C1-8F4C-4180-950A-553A9E6FA353}" type="presParOf" srcId="{D92BDCE9-55CC-4678-8F7B-197A4498AE19}" destId="{F50F154D-4ECB-42F8-8DA9-E461D3F3646E}" srcOrd="2" destOrd="0" presId="urn:microsoft.com/office/officeart/2008/layout/TitledPictureBlock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FD9AA-41C1-4C34-B666-48F890CE81A7}">
      <dsp:nvSpPr>
        <dsp:cNvPr id="0" name=""/>
        <dsp:cNvSpPr/>
      </dsp:nvSpPr>
      <dsp:spPr>
        <a:xfrm>
          <a:off x="216026" y="426901"/>
          <a:ext cx="3774317" cy="3893578"/>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300E22-3467-4F75-A64E-804849EBC7A1}">
      <dsp:nvSpPr>
        <dsp:cNvPr id="0" name=""/>
        <dsp:cNvSpPr/>
      </dsp:nvSpPr>
      <dsp:spPr>
        <a:xfrm>
          <a:off x="648084" y="144015"/>
          <a:ext cx="3113638" cy="4258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A</a:t>
          </a:r>
          <a:endParaRPr lang="en-GB" sz="1900" kern="1200" dirty="0"/>
        </a:p>
      </dsp:txBody>
      <dsp:txXfrm>
        <a:off x="648084" y="144015"/>
        <a:ext cx="3113638" cy="4258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6B21F-9BA2-494A-90D5-60EA5EF1AB13}">
      <dsp:nvSpPr>
        <dsp:cNvPr id="0" name=""/>
        <dsp:cNvSpPr/>
      </dsp:nvSpPr>
      <dsp:spPr>
        <a:xfrm>
          <a:off x="225039" y="380706"/>
          <a:ext cx="3682512" cy="3824254"/>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BCB3CA-B622-4508-84D8-EBF3D1BCD612}">
      <dsp:nvSpPr>
        <dsp:cNvPr id="0" name=""/>
        <dsp:cNvSpPr/>
      </dsp:nvSpPr>
      <dsp:spPr>
        <a:xfrm>
          <a:off x="452050" y="78880"/>
          <a:ext cx="3204330" cy="4675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B</a:t>
          </a:r>
          <a:endParaRPr lang="en-GB" sz="2100" kern="1200" dirty="0"/>
        </a:p>
      </dsp:txBody>
      <dsp:txXfrm>
        <a:off x="452050" y="78880"/>
        <a:ext cx="3204330" cy="4675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6A0695-4C5C-4CB1-A63C-55D19446E63F}">
      <dsp:nvSpPr>
        <dsp:cNvPr id="0" name=""/>
        <dsp:cNvSpPr/>
      </dsp:nvSpPr>
      <dsp:spPr>
        <a:xfrm>
          <a:off x="432051" y="194951"/>
          <a:ext cx="2959866" cy="2933818"/>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CA90EA-17AC-4FDF-B9F2-90D63C4BA7E8}">
      <dsp:nvSpPr>
        <dsp:cNvPr id="0" name=""/>
        <dsp:cNvSpPr/>
      </dsp:nvSpPr>
      <dsp:spPr>
        <a:xfrm>
          <a:off x="850064" y="0"/>
          <a:ext cx="2174270" cy="3761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GB" sz="4000" b="1" kern="1200" dirty="0" smtClean="0"/>
            <a:t>A</a:t>
          </a:r>
          <a:endParaRPr lang="en-GB" sz="1700" b="1" kern="1200" dirty="0"/>
        </a:p>
      </dsp:txBody>
      <dsp:txXfrm>
        <a:off x="850064" y="0"/>
        <a:ext cx="2174270" cy="3761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517F0-9DC8-471A-9D2A-2565481FD358}">
      <dsp:nvSpPr>
        <dsp:cNvPr id="0" name=""/>
        <dsp:cNvSpPr/>
      </dsp:nvSpPr>
      <dsp:spPr>
        <a:xfrm>
          <a:off x="288043" y="1313411"/>
          <a:ext cx="2978767" cy="2815236"/>
        </a:xfrm>
        <a:prstGeom prst="rect">
          <a:avLst/>
        </a:prstGeom>
        <a:blipFill>
          <a:blip xmlns:r="http://schemas.openxmlformats.org/officeDocument/2006/relationships" r:embed="rId1" cstate="screen">
            <a:clrChange>
              <a:clrFrom>
                <a:srgbClr val="FFFDDB"/>
              </a:clrFrom>
              <a:clrTo>
                <a:srgbClr val="FFFDDB">
                  <a:alpha val="0"/>
                </a:srgbClr>
              </a:clrTo>
            </a:clrChange>
            <a:duotone>
              <a:prstClr val="black"/>
              <a:srgbClr val="FFFF00">
                <a:tint val="45000"/>
                <a:satMod val="400000"/>
              </a:srgbClr>
            </a:duotone>
            <a:extLst>
              <a:ext uri="{BEBA8EAE-BF5A-486C-A8C5-ECC9F3942E4B}">
                <a14:imgProps xmlns:a14="http://schemas.microsoft.com/office/drawing/2010/main">
                  <a14:imgLayer r:embed="rId2">
                    <a14:imgEffect>
                      <a14:colorTemperature colorTemp="11200"/>
                    </a14:imgEffect>
                  </a14:imgLayer>
                </a14:imgProps>
              </a:ext>
              <a:ext uri="{28A0092B-C50C-407E-A947-70E740481C1C}">
                <a14:useLocalDpi xmlns:a14="http://schemas.microsoft.com/office/drawing/2010/main"/>
              </a:ext>
            </a:extLst>
          </a:blip>
          <a:srcRect/>
          <a:stretch>
            <a:fillRect t="-24000" b="-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6FEA3C-7E81-4B46-910D-3C030BCB3F41}">
      <dsp:nvSpPr>
        <dsp:cNvPr id="0" name=""/>
        <dsp:cNvSpPr/>
      </dsp:nvSpPr>
      <dsp:spPr>
        <a:xfrm>
          <a:off x="648066" y="945988"/>
          <a:ext cx="2221270" cy="4681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b="1" kern="1200" dirty="0" smtClean="0"/>
            <a:t>B</a:t>
          </a:r>
          <a:endParaRPr lang="en-GB" sz="1500" b="1" kern="1200" dirty="0"/>
        </a:p>
      </dsp:txBody>
      <dsp:txXfrm>
        <a:off x="648066" y="945988"/>
        <a:ext cx="2221270" cy="468101"/>
      </dsp:txXfrm>
    </dsp:sp>
  </dsp:spTree>
</dsp:drawing>
</file>

<file path=ppt/diagrams/layout1.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842" cy="339884"/>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5593123" y="0"/>
            <a:ext cx="4278842" cy="339884"/>
          </a:xfrm>
          <a:prstGeom prst="rect">
            <a:avLst/>
          </a:prstGeom>
        </p:spPr>
        <p:txBody>
          <a:bodyPr vert="horz" lIns="91440" tIns="45720" rIns="91440" bIns="45720" rtlCol="0"/>
          <a:lstStyle>
            <a:lvl1pPr algn="r">
              <a:defRPr sz="1200"/>
            </a:lvl1pPr>
          </a:lstStyle>
          <a:p>
            <a:fld id="{02952336-DF78-4BC6-A146-3B85DB0B8DC6}" type="datetimeFigureOut">
              <a:rPr lang="en-GB" smtClean="0"/>
              <a:t>10/10/2016</a:t>
            </a:fld>
            <a:endParaRPr lang="en-GB"/>
          </a:p>
        </p:txBody>
      </p:sp>
      <p:sp>
        <p:nvSpPr>
          <p:cNvPr id="4" name="Footer Placeholder 3"/>
          <p:cNvSpPr>
            <a:spLocks noGrp="1"/>
          </p:cNvSpPr>
          <p:nvPr>
            <p:ph type="ftr" sz="quarter" idx="2"/>
          </p:nvPr>
        </p:nvSpPr>
        <p:spPr>
          <a:xfrm>
            <a:off x="0" y="6456612"/>
            <a:ext cx="4278842" cy="3398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593123" y="6456612"/>
            <a:ext cx="4278842" cy="339884"/>
          </a:xfrm>
          <a:prstGeom prst="rect">
            <a:avLst/>
          </a:prstGeom>
        </p:spPr>
        <p:txBody>
          <a:bodyPr vert="horz" lIns="91440" tIns="45720" rIns="91440" bIns="45720" rtlCol="0" anchor="b"/>
          <a:lstStyle>
            <a:lvl1pPr algn="r">
              <a:defRPr sz="1200"/>
            </a:lvl1pPr>
          </a:lstStyle>
          <a:p>
            <a:fld id="{54F7D620-EF48-45D9-B68B-62CD1659A5BA}" type="slidenum">
              <a:rPr lang="en-GB" smtClean="0"/>
              <a:t>‹#›</a:t>
            </a:fld>
            <a:endParaRPr lang="en-GB"/>
          </a:p>
        </p:txBody>
      </p:sp>
    </p:spTree>
    <p:extLst>
      <p:ext uri="{BB962C8B-B14F-4D97-AF65-F5344CB8AC3E}">
        <p14:creationId xmlns:p14="http://schemas.microsoft.com/office/powerpoint/2010/main" val="161429456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00" units="cm"/>
          <inkml:channel name="Y" type="integer" max="1592" units="cm"/>
        </inkml:traceFormat>
        <inkml:channelProperties>
          <inkml:channelProperty channel="X" name="resolution" value="47.26736" units="1/cm"/>
          <inkml:channelProperty channel="Y" name="resolution" value="37.63593" units="1/cm"/>
        </inkml:channelProperties>
      </inkml:inkSource>
      <inkml:timestamp xml:id="ts0" timeString="2014-11-13T18:33:58.45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8334 14827,'16'0,"32"0,-32 0,15 0,17 0,-16 0,-16 0,31 0,-15 0,-16 0,-16 0,47 0,-15 0,0 0,16 0,-17 0,-31 0,16 0,32 0,-1 0,-31 0,32 0,-48 0,16 0,0 0,0 0,-1 0,17 0,-16 0,16 0,31 0,-47 0,32 0,-1 0,-15 0,-16 0,16 0,15-16,1 16,16 0,-1-15,32 15,-63-16,0 16,-16 0,0 0,15 0,49 0,-1 0,32 0,-31 0,15 0,-48 0,-31 0,16 0,-16-16,16 16,31 0,-47 0,48 0,-49-16,17 16,-16 0,0 0,0 0,16 0,15 0,1 0,-32 0,15 0,-15 0,-16 0,16 0,16 0,-16 0,16 0,-17 0,1 0,16 0,-32 0,48 0,-1 0,-47 0,16 0,0 0,0 0,0 0,16 0,-17 0,-15 0,32 0,-16 0,16 0,31 0,-31 16,-32-16</inkml:trace>
</inkml:ink>
</file>

<file path=ppt/ink/ink2.xml><?xml version="1.0" encoding="utf-8"?>
<inkml:ink xmlns:inkml="http://www.w3.org/2003/InkML">
  <inkml:definitions>
    <inkml:context xml:id="ctx0">
      <inkml:inkSource xml:id="inkSrc0">
        <inkml:traceFormat>
          <inkml:channel name="X" type="integer" max="3200" units="cm"/>
          <inkml:channel name="Y" type="integer" max="1592" units="cm"/>
        </inkml:traceFormat>
        <inkml:channelProperties>
          <inkml:channelProperty channel="X" name="resolution" value="47.26736" units="1/cm"/>
          <inkml:channelProperty channel="Y" name="resolution" value="37.63593" units="1/cm"/>
        </inkml:channelProperties>
      </inkml:inkSource>
      <inkml:timestamp xml:id="ts0" timeString="2014-11-13T18:34:01.78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14303 14970,'111'0,"-15"0,-1 0,48 0,15 0,33-16,-48 16,-32 0,-48 0,1 0,-1-16,-31 16,0 0,47 0,-15 0,-17 0,1 0,0 0,15 0,-31 0,-32 0,16 0,31 0,-31 0,32 0,31 0,32 0,-31 0,-17 0,17 0,-49 0,17 0,-32 0,0 0,0 0,15 0,17 0,0 0,-1 0,49 0,-49 0,17 0,-1-16,1 16,-17 0,-15 0,-16 0,32 0,-17-15,33 15,-1 0,1 0,-1-16,17 16,-33 0,17 0,-32 0,15-16,1 16,15 0,-47 0,32 0,15 0,-47 0,32 0,-16 0,-1 0,17 0,-32-16,0 16,31 0,-31 0,0 0,48 0,-17 0,64 0,-63 0,31 0,17 0,-49 0,1 0,-32 0,31 0,-15 0,16 16,-1-16,-31 0,0 0,0 0,32 0,-1 0,-31 0,-16 0,16 0,0 0,79 16,-31-16,-33 16,1-1,-16-15,32 0,-17 16,33-16,-48 0,0 0,31 0,-47 0,16 0,0 0,47 0,-31 0,0 0,-16 0,0 0,0 0,-16 0,31 0,-15 0,-16 0,32 0,-16 0,-16 0,16 0</inkml:trace>
</inkml:ink>
</file>

<file path=ppt/ink/ink3.xml><?xml version="1.0" encoding="utf-8"?>
<inkml:ink xmlns:inkml="http://www.w3.org/2003/InkML">
  <inkml:definitions>
    <inkml:context xml:id="ctx0">
      <inkml:inkSource xml:id="inkSrc0">
        <inkml:traceFormat>
          <inkml:channel name="X" type="integer" max="3200" units="cm"/>
          <inkml:channel name="Y" type="integer" max="1592" units="cm"/>
        </inkml:traceFormat>
        <inkml:channelProperties>
          <inkml:channelProperty channel="X" name="resolution" value="47.26736" units="1/cm"/>
          <inkml:channelProperty channel="Y" name="resolution" value="37.63593" units="1/cm"/>
        </inkml:channelProperties>
      </inkml:inkSource>
      <inkml:timestamp xml:id="ts0" timeString="2014-11-13T18:35:07.26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13716 2429,'32'0,"-1"0,-15 0,0-16,0 16,16 0,-1 0,-31 0,16 0,0 0,0-16,-16 16,32 0,-16 0,-16 0,16 0,15 0,-31 0,32 0,-16 0,-16 0,16 0,0 0,0 0,-1 0,1 0,0-16,16 16,-16 0,0 0,0 0,15 0,-15 0,16 0,-16 0,-16-16,32 16,-1 0,-31 0,16 0,0 0,0 0,0-15,0 15,0 0,-16 0,31 0,-15 0,-16 0,16 0,0 0,0 0,0 0,15 0,-31 0,16 0,0 0,0 0,0 0,0 0,0 0,-16 0,16 0,-1 0,1 0,16 0,-16-16,-16 16,48 0,-33 0,1 0,0 0,0 0,-16 0,32 0,-16 0,-16 0,16 0,15 0,-15 0,16 0,-16 0,-16 0,32 0,-17 0,-15 0,64 0,-48 0,0 0,15 0,-31 0,16 0,-16 0,32 0,-16 0,16 16,-16-16,-1 0,49 0,-16 0,-33 0,-15 0,32 0</inkml:trace>
</inkml:ink>
</file>

<file path=ppt/ink/ink4.xml><?xml version="1.0" encoding="utf-8"?>
<inkml:ink xmlns:inkml="http://www.w3.org/2003/InkML">
  <inkml:definitions>
    <inkml:context xml:id="ctx0">
      <inkml:inkSource xml:id="inkSrc0">
        <inkml:traceFormat>
          <inkml:channel name="X" type="integer" max="3200" units="cm"/>
          <inkml:channel name="Y" type="integer" max="1592" units="cm"/>
        </inkml:traceFormat>
        <inkml:channelProperties>
          <inkml:channelProperty channel="X" name="resolution" value="47.26736" units="1/cm"/>
          <inkml:channelProperty channel="Y" name="resolution" value="37.63593" units="1/cm"/>
        </inkml:channelProperties>
      </inkml:inkSource>
      <inkml:timestamp xml:id="ts0" timeString="2014-11-13T18:35:23.27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11779 2445,'64'0,"-17"0,-15 0,16 0,-17 0,-15 0,0 0,0 0,0 0,-16 0,32 0,-17 0,17 0,-16 0,0 0,0 0,16 0,-32 0,15 0,17 0,-16 0,0 0,0 0,-16 0,16 0,0 0,-1 0,1 0,0 0,0 0,-16 0,32 0,-16 0,-16 0,16 0,-1 0,1 0,-16 0,32 0,-16 0,-16-16,32 16,-16 0,-1 0,1 0,0 0,0 0,16 0,-16 0,0 0,-1 0,1 0,-16 0,16 0,32 0,-48 0,32 0,15 0,-47 0,16 0,16 0,-16 0,15 0,-15 0,0 0,16 0,0 0,-16 0,-1 0,1 0,0 0,0 0,0 0,0 0,0 0,0 0,-16 0,15 0,1 0,0 0,0 0,0 0,0 0,-16 0</inkml:trace>
</inkml:ink>
</file>

<file path=ppt/ink/ink5.xml><?xml version="1.0" encoding="utf-8"?>
<inkml:ink xmlns:inkml="http://www.w3.org/2003/InkML">
  <inkml:definitions>
    <inkml:context xml:id="ctx0">
      <inkml:inkSource xml:id="inkSrc0">
        <inkml:traceFormat>
          <inkml:channel name="X" type="integer" max="3200" units="cm"/>
          <inkml:channel name="Y" type="integer" max="1592" units="cm"/>
        </inkml:traceFormat>
        <inkml:channelProperties>
          <inkml:channelProperty channel="X" name="resolution" value="47.26736" units="1/cm"/>
          <inkml:channelProperty channel="Y" name="resolution" value="37.63593" units="1/cm"/>
        </inkml:channelProperties>
      </inkml:inkSource>
      <inkml:timestamp xml:id="ts0" timeString="2014-11-11T16:28:39.016"/>
    </inkml:context>
    <inkml:brush xml:id="br0">
      <inkml:brushProperty name="width" value="0.05292" units="cm"/>
      <inkml:brushProperty name="height" value="0.05292" units="cm"/>
      <inkml:brushProperty name="color" value="#FF0000"/>
    </inkml:brush>
  </inkml:definitions>
  <inkml:trace contextRef="#ctx0" brushRef="#br0">23527 18764,'0'-16,"-16"0,16 1,-16-17,0 32,16-16,0 0,-16 0,16 0,-16 1,16-17,0 32,0-16,0 0,-16 0,16 16,0-16,0 0,0 16,0-16,0 1,-16 15,16-16,0 16,0-48,-15 32,15 16,0-16,0 1,0 15,0-32,-16 0,16 16,0 16,0-16,0 0,0 16,0-31,-16-1,16 32,0-16,-16 16,16-16,0 0,0 16,0-16,0 1,0-1,0 0,-16 0,16 0,0 16,0-16,0 0,0 16,0-16,-16-15,16 15,0 0,-16 0,16 0,0 16,0-16,0 0,0 16,-16-15,16-1,0 0,0 16,0-16,0 0,0 0,0 16,0-32,-15-15,15 15,0 16,0-16,0 32,0-15,0-1,-16 0,16 16,0-16,0-16,-16 32,16 0,0-16,0-16,0 32,0-15,0-1,0 16,0-32,0 16,0 16,0 0,0-16,0-15,0 31,0-16,0 0,0 0,0 16,0-16,0-16,0 32,0-16,0 0,0 1,0 15,0-16,0-16,0 16,0-16,-16 17,16 15,0-16,0 0,0 48,0-17,-16 17,0 0,0 0,0-17,16 1,0 16,-15-32,-1 32,16-16,0-16,0 16,-16 0,16-16,0 15,-16 1,0 0,16 0,-16-16,16 16,0-16,0 16,0-16,-16 16,16-1,0 1,0-16,0 16,0 0,-16 0,16-16,0 0,0-16,0 0,0 16,0-32,0 1,0 31,16-32,-16 16,0 16,16-16,-16 0,16 1,0 15,-16-16,0 0,0 16,0-16,16 16,-16-16,16 16,-16-16,16 16,-16-16,0 0,0 0,15 16,-15 0,0-15,16 15,-16-16,0 16,0-16,0 0,0 0,0 16,16-16,-16 0,16 1,-16 15,0-16,16 16,-16-16,0 16,32 0,-32 0,16 16,-16-16,0 16,15-1,33 1,-48-16,16 16,0 0,-16 0,16-16,-16 0,16 16,15 0,-15-1,-16 1,0 0,16-16,-16 16,16 0,-16-16,16 16,-16 0,16 0,0 0,-16-1,0 1,15 0,-15 0,16 0,0-16,-16 0,16 32,0-17,-16-15,16 0,-16 16,0 0,0 0,16-16,0 16,-16 0,15-16,-15 16</inkml:trace>
  <inkml:trace contextRef="#ctx0" brushRef="#br0" timeOffset="79522.9515">16113 13605,'0'0,"32"0,-32 0,31 0,-15 0,-16 0,0 0,16 0,16-16,-32 16,16 0,0-16,0 16,-16 0,15 0,17 0,-32-16,0 16,16 0,-16-16,16 16,-16 0,32 0,-16 0,-16 0,31-15,-15 15,0 0,-16 0,16-16,0 16,-16 0,16 0,0-16,-1 16,-15-16,32 16,0 0,-16-16,-16 16,16-16,0 0,-16 16,31-16,-15 0,0 16,-16 0,32-31,-16 31,15-16,-15 0,0 0,-16 16,16 0,16 0,-32-16,16 16,0-16,-1 16,1-15,0 15,0 0,-16-16,16 0,16 16,-1-16,-31 16,48-16,-16 16,-16 0,-16-16,16 16,-1-16,-15 16,32-16,-16 16,-16 0,0 0,16 0,0-16,0 16,0 0,15 0,-15-15,0-1,0 16,0-16,0 16,0-16,-1 16,1-16,16 16,-32 0,32 0,0-16,-32 16,15 0,1 0,0 0,-16 0,16 0,16-16,-32 16,32 0,-1-15,-31-1,0 16,-16 0,1 0,15 0,-16 0,0 0,16 0,-16 0,0 0,0 0,0-16,-15 16,15-16,16 16,-16 0,16-16,-16 16,0 0,0-16,0 0,0 16,16 0,-15-16,-1 16,0 0,16 0,-16 0,0 0,0 0</inkml:trace>
  <inkml:trace contextRef="#ctx0" brushRef="#br0" timeOffset="83259.3251">17700 13049,'-15'0,"15"16,0-16,-16 16,16-16,-16 0,16 16,-16 0,16-16,0 16,-16 15,0-15,16-16,-16 16,16 0,0-16,0 16,0 0,0-16,0 16,0-16,-16 0,16 16,0-1,0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842"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593123" y="0"/>
            <a:ext cx="4278842" cy="339884"/>
          </a:xfrm>
          <a:prstGeom prst="rect">
            <a:avLst/>
          </a:prstGeom>
        </p:spPr>
        <p:txBody>
          <a:bodyPr vert="horz" lIns="91440" tIns="45720" rIns="91440" bIns="45720" rtlCol="0"/>
          <a:lstStyle>
            <a:lvl1pPr algn="r">
              <a:defRPr sz="1200"/>
            </a:lvl1pPr>
          </a:lstStyle>
          <a:p>
            <a:fld id="{F0232587-0C91-47E0-877D-D7112E8B5CDA}" type="datetimeFigureOut">
              <a:rPr lang="en-GB" smtClean="0"/>
              <a:t>10/10/2016</a:t>
            </a:fld>
            <a:endParaRPr lang="en-GB"/>
          </a:p>
        </p:txBody>
      </p:sp>
      <p:sp>
        <p:nvSpPr>
          <p:cNvPr id="4" name="Slide Image Placeholder 3"/>
          <p:cNvSpPr>
            <a:spLocks noGrp="1" noRot="1" noChangeAspect="1"/>
          </p:cNvSpPr>
          <p:nvPr>
            <p:ph type="sldImg" idx="2"/>
          </p:nvPr>
        </p:nvSpPr>
        <p:spPr>
          <a:xfrm>
            <a:off x="3236913" y="509588"/>
            <a:ext cx="3400425" cy="25495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87425" y="3228896"/>
            <a:ext cx="7899400" cy="305895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56612"/>
            <a:ext cx="4278842" cy="3398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593123" y="6456612"/>
            <a:ext cx="4278842" cy="339884"/>
          </a:xfrm>
          <a:prstGeom prst="rect">
            <a:avLst/>
          </a:prstGeom>
        </p:spPr>
        <p:txBody>
          <a:bodyPr vert="horz" lIns="91440" tIns="45720" rIns="91440" bIns="45720" rtlCol="0" anchor="b"/>
          <a:lstStyle>
            <a:lvl1pPr algn="r">
              <a:defRPr sz="1200"/>
            </a:lvl1pPr>
          </a:lstStyle>
          <a:p>
            <a:fld id="{25AF565D-315B-4808-9686-ECEB0273A3A9}" type="slidenum">
              <a:rPr lang="en-GB" smtClean="0"/>
              <a:t>‹#›</a:t>
            </a:fld>
            <a:endParaRPr lang="en-GB"/>
          </a:p>
        </p:txBody>
      </p:sp>
    </p:spTree>
    <p:extLst>
      <p:ext uri="{BB962C8B-B14F-4D97-AF65-F5344CB8AC3E}">
        <p14:creationId xmlns:p14="http://schemas.microsoft.com/office/powerpoint/2010/main" val="914760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www.hse.gov.uk/pubns/indg136.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AF565D-315B-4808-9686-ECEB0273A3A9}" type="slidenum">
              <a:rPr lang="en-GB" smtClean="0"/>
              <a:t>1</a:t>
            </a:fld>
            <a:endParaRPr lang="en-GB"/>
          </a:p>
        </p:txBody>
      </p:sp>
    </p:spTree>
    <p:extLst>
      <p:ext uri="{BB962C8B-B14F-4D97-AF65-F5344CB8AC3E}">
        <p14:creationId xmlns:p14="http://schemas.microsoft.com/office/powerpoint/2010/main" val="1915141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 and S phrases disappearing</a:t>
            </a:r>
            <a:r>
              <a:rPr lang="en-GB" baseline="0" dirty="0" smtClean="0"/>
              <a:t> – replaced by hazard and precaution statements – and a SIGNAL word </a:t>
            </a:r>
            <a:r>
              <a:rPr lang="en-GB" baseline="0" dirty="0" err="1" smtClean="0"/>
              <a:t>eg</a:t>
            </a:r>
            <a:r>
              <a:rPr lang="en-GB" baseline="0" dirty="0" smtClean="0"/>
              <a:t> DANGER</a:t>
            </a:r>
          </a:p>
          <a:p>
            <a:r>
              <a:rPr lang="en-GB" baseline="0" dirty="0" smtClean="0"/>
              <a:t>Pictograms are changing and some new ones.</a:t>
            </a:r>
            <a:endParaRPr lang="en-GB" dirty="0"/>
          </a:p>
        </p:txBody>
      </p:sp>
      <p:sp>
        <p:nvSpPr>
          <p:cNvPr id="4" name="Slide Number Placeholder 3"/>
          <p:cNvSpPr>
            <a:spLocks noGrp="1"/>
          </p:cNvSpPr>
          <p:nvPr>
            <p:ph type="sldNum" sz="quarter" idx="10"/>
          </p:nvPr>
        </p:nvSpPr>
        <p:spPr/>
        <p:txBody>
          <a:bodyPr/>
          <a:lstStyle/>
          <a:p>
            <a:fld id="{25AF565D-315B-4808-9686-ECEB0273A3A9}" type="slidenum">
              <a:rPr lang="en-GB" smtClean="0"/>
              <a:t>10</a:t>
            </a:fld>
            <a:endParaRPr lang="en-GB"/>
          </a:p>
        </p:txBody>
      </p:sp>
    </p:spTree>
    <p:extLst>
      <p:ext uri="{BB962C8B-B14F-4D97-AF65-F5344CB8AC3E}">
        <p14:creationId xmlns:p14="http://schemas.microsoft.com/office/powerpoint/2010/main" val="2365432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t>Why</a:t>
            </a:r>
            <a:r>
              <a:rPr lang="en-GB" sz="1000" baseline="0" dirty="0" smtClean="0"/>
              <a:t> plural MSDS(s)?</a:t>
            </a:r>
          </a:p>
          <a:p>
            <a:r>
              <a:rPr lang="en-GB" sz="1000" baseline="0" dirty="0" smtClean="0"/>
              <a:t>More than one chemical, manufacturer’s give different emphasis and interpretations.  May wish to consult other sources for unknown or very toxic chemicals.  </a:t>
            </a:r>
          </a:p>
          <a:p>
            <a:r>
              <a:rPr lang="en-GB" sz="1000" baseline="0" dirty="0" smtClean="0"/>
              <a:t>Lets look at the MSDS for acetone (UK supplier), and a US state site’s info: HANDOUT MSDS</a:t>
            </a:r>
          </a:p>
          <a:p>
            <a:endParaRPr lang="en-GB" sz="1000" baseline="0" dirty="0" smtClean="0"/>
          </a:p>
          <a:p>
            <a:pPr lvl="0"/>
            <a:r>
              <a:rPr lang="en-GB" sz="1000" b="1" kern="1200" dirty="0" smtClean="0">
                <a:solidFill>
                  <a:schemeClr val="tx1"/>
                </a:solidFill>
                <a:effectLst/>
                <a:latin typeface="+mn-lt"/>
                <a:ea typeface="+mn-ea"/>
                <a:cs typeface="+mn-cs"/>
              </a:rPr>
              <a:t>Read labels and Safety data sheet</a:t>
            </a:r>
            <a:endParaRPr lang="en-GB" sz="1000" kern="1200" dirty="0" smtClean="0">
              <a:solidFill>
                <a:schemeClr val="tx1"/>
              </a:solidFill>
              <a:effectLst/>
              <a:latin typeface="+mn-lt"/>
              <a:ea typeface="+mn-ea"/>
              <a:cs typeface="+mn-cs"/>
            </a:endParaRPr>
          </a:p>
          <a:p>
            <a:pPr lvl="1"/>
            <a:r>
              <a:rPr lang="en-GB" sz="1000" kern="1200" dirty="0" smtClean="0">
                <a:solidFill>
                  <a:schemeClr val="tx1"/>
                </a:solidFill>
                <a:effectLst/>
                <a:latin typeface="+mn-lt"/>
                <a:ea typeface="+mn-ea"/>
                <a:cs typeface="+mn-cs"/>
              </a:rPr>
              <a:t>Sections 2 and 16 of the sheet, which tell you what the dangers are; </a:t>
            </a:r>
          </a:p>
          <a:p>
            <a:pPr lvl="1"/>
            <a:r>
              <a:rPr lang="en-GB" sz="1000" kern="1200" dirty="0" smtClean="0">
                <a:solidFill>
                  <a:schemeClr val="tx1"/>
                </a:solidFill>
                <a:effectLst/>
                <a:latin typeface="+mn-lt"/>
                <a:ea typeface="+mn-ea"/>
                <a:cs typeface="+mn-cs"/>
              </a:rPr>
              <a:t>Sections 4-8, which tell you about emergencies, storage and handling.</a:t>
            </a:r>
          </a:p>
          <a:p>
            <a:endParaRPr lang="en-GB" sz="1000" dirty="0" smtClean="0"/>
          </a:p>
          <a:p>
            <a:r>
              <a:rPr lang="en-GB" sz="1000" b="1" dirty="0" smtClean="0"/>
              <a:t>Explain Short term exposure limit</a:t>
            </a:r>
            <a:r>
              <a:rPr lang="en-GB" sz="1000" b="1" baseline="0" dirty="0" smtClean="0"/>
              <a:t> </a:t>
            </a:r>
            <a:r>
              <a:rPr lang="en-GB" sz="1000" baseline="0" dirty="0" smtClean="0"/>
              <a:t>– something with an acute effect (eg ammonia or acetone)</a:t>
            </a:r>
          </a:p>
          <a:p>
            <a:pPr marL="228600" indent="-228600">
              <a:buFont typeface="+mj-lt"/>
              <a:buAutoNum type="arabicPeriod"/>
            </a:pPr>
            <a:r>
              <a:rPr lang="en-GB" sz="1000" baseline="0" dirty="0" smtClean="0"/>
              <a:t>Providing you work in a fume hood – or a correctly used, correctly functioning wet bench, you should not be exposed.</a:t>
            </a:r>
          </a:p>
          <a:p>
            <a:pPr marL="228600" indent="-228600">
              <a:buFont typeface="+mj-lt"/>
              <a:buAutoNum type="arabicPeriod"/>
            </a:pPr>
            <a:r>
              <a:rPr lang="en-GB" sz="1000" baseline="0" dirty="0" smtClean="0"/>
              <a:t>But these values give you an indication of just how immediately harmful a substance can be by inhalation – or over a longer period.</a:t>
            </a:r>
          </a:p>
          <a:p>
            <a:pPr marL="228600" indent="-228600">
              <a:buFont typeface="+mj-lt"/>
              <a:buAutoNum type="arabicPeriod"/>
            </a:pPr>
            <a:r>
              <a:rPr lang="en-GB" sz="1000" baseline="0" dirty="0" smtClean="0"/>
              <a:t>A corrosive, fuming substance like an acid may have an immediate STEL; </a:t>
            </a:r>
          </a:p>
          <a:p>
            <a:pPr marL="228600" indent="-228600">
              <a:buFont typeface="+mj-lt"/>
              <a:buAutoNum type="arabicPeriod"/>
            </a:pPr>
            <a:r>
              <a:rPr lang="en-GB" sz="1000" baseline="0" dirty="0" smtClean="0"/>
              <a:t>For solvents, there may be a 15 minute STL – after this limit is exceeded, you may feel narcosis effects as it gets into the blood stream; then you may get CNS, kidney or liver problems. Or if exposed to a lower concentration for an averaged 8 hour period.  </a:t>
            </a:r>
          </a:p>
          <a:p>
            <a:pPr marL="228600" indent="-228600">
              <a:buFont typeface="+mj-lt"/>
              <a:buAutoNum type="arabicPeriod"/>
            </a:pPr>
            <a:r>
              <a:rPr lang="en-GB" sz="1000" baseline="0" dirty="0" smtClean="0"/>
              <a:t>Some substances may have a weekly or annual exposure limit (eg heavy metals).</a:t>
            </a:r>
          </a:p>
          <a:p>
            <a:pPr marL="228600" indent="-228600">
              <a:buFont typeface="+mj-lt"/>
              <a:buAutoNum type="arabicPeriod"/>
            </a:pPr>
            <a:r>
              <a:rPr lang="en-GB" sz="1000" baseline="0" dirty="0" smtClean="0"/>
              <a:t>If you get it onto your skin as well, your exposure will obviously be increased.</a:t>
            </a:r>
          </a:p>
          <a:p>
            <a:pPr marL="228600" indent="-228600">
              <a:buFont typeface="+mj-lt"/>
              <a:buAutoNum type="arabicPeriod"/>
            </a:pPr>
            <a:r>
              <a:rPr lang="en-GB" sz="1000" baseline="0" dirty="0" smtClean="0"/>
              <a:t>What about the effects of daily, very low exposure for a year, or 10 years?</a:t>
            </a:r>
          </a:p>
          <a:p>
            <a:pPr marL="228600" indent="-228600">
              <a:buFont typeface="+mj-lt"/>
              <a:buAutoNum type="arabicPeriod"/>
            </a:pPr>
            <a:r>
              <a:rPr lang="en-GB" sz="1000" baseline="0" dirty="0" smtClean="0"/>
              <a:t>I am using acetone as an example because I know you use it .. .  But why is acetone unlikely to be a problem for you?</a:t>
            </a:r>
          </a:p>
          <a:p>
            <a:pPr marL="228600" indent="-228600">
              <a:buFont typeface="+mj-lt"/>
              <a:buAutoNum type="arabicPeriod"/>
            </a:pPr>
            <a:r>
              <a:rPr lang="en-GB" sz="1000" i="1" baseline="0" dirty="0" smtClean="0"/>
              <a:t>Answer: use small quantities, using a squeeze dispenser, using the </a:t>
            </a:r>
            <a:r>
              <a:rPr lang="en-GB" sz="1000" i="1" baseline="0" dirty="0" err="1" smtClean="0"/>
              <a:t>wetbench</a:t>
            </a:r>
            <a:r>
              <a:rPr lang="en-GB" sz="1000" i="1" baseline="0" dirty="0" smtClean="0"/>
              <a:t> in operator protection mode (no laminar flow)</a:t>
            </a:r>
          </a:p>
          <a:p>
            <a:pPr marL="228600" indent="-228600">
              <a:buFont typeface="+mj-lt"/>
              <a:buAutoNum type="arabicPeriod"/>
            </a:pPr>
            <a:r>
              <a:rPr lang="en-GB" sz="1000" i="0" baseline="0" dirty="0" smtClean="0"/>
              <a:t>Look at section 10: because you use a lot of other chemicals, you should know about chemical incompatibilities (mixing acetone with an acid); it also gives off toxic fumes.</a:t>
            </a:r>
          </a:p>
          <a:p>
            <a:pPr marL="228600" indent="-228600">
              <a:buFont typeface="+mj-lt"/>
              <a:buAutoNum type="arabicPeriod"/>
            </a:pPr>
            <a:r>
              <a:rPr lang="en-GB" sz="1000" i="0" baseline="0" dirty="0" smtClean="0"/>
              <a:t>Section 11: “low order of acute toxicity” –still nasty but need a fair amount if you are a rat (research done on animals, not humans).</a:t>
            </a:r>
          </a:p>
          <a:p>
            <a:pPr marL="228600" indent="-228600">
              <a:buFont typeface="+mj-lt"/>
              <a:buAutoNum type="arabicPeriod"/>
            </a:pPr>
            <a:r>
              <a:rPr lang="en-GB" sz="1000" i="0" baseline="0" dirty="0" smtClean="0"/>
              <a:t>Route of entry –very important as a clue as to the control measures needed.</a:t>
            </a:r>
          </a:p>
          <a:p>
            <a:pPr marL="228600" indent="-228600">
              <a:buFont typeface="+mj-lt"/>
              <a:buAutoNum type="arabicPeriod"/>
            </a:pPr>
            <a:r>
              <a:rPr lang="en-GB" sz="1000" i="0" baseline="0" dirty="0" smtClean="0"/>
              <a:t>Who can tell me what sort of gloves are needed for open, wet work with acetone?</a:t>
            </a:r>
          </a:p>
          <a:p>
            <a:pPr marL="228600" indent="-228600">
              <a:buFont typeface="+mj-lt"/>
              <a:buAutoNum type="arabicPeriod"/>
            </a:pPr>
            <a:endParaRPr lang="en-GB" sz="1000" dirty="0" smtClean="0"/>
          </a:p>
          <a:p>
            <a:pPr marL="228600" indent="-228600">
              <a:buFont typeface="+mj-lt"/>
              <a:buAutoNum type="arabicPeriod"/>
            </a:pPr>
            <a:r>
              <a:rPr lang="en-GB" sz="1000" dirty="0" smtClean="0"/>
              <a:t>Is</a:t>
            </a:r>
            <a:r>
              <a:rPr lang="en-GB" sz="1000" baseline="0" dirty="0" smtClean="0"/>
              <a:t> Wikipedia a good source of reliable information?</a:t>
            </a:r>
            <a:endParaRPr lang="en-GB" sz="1000" dirty="0"/>
          </a:p>
        </p:txBody>
      </p:sp>
      <p:sp>
        <p:nvSpPr>
          <p:cNvPr id="4" name="Slide Number Placeholder 3"/>
          <p:cNvSpPr>
            <a:spLocks noGrp="1"/>
          </p:cNvSpPr>
          <p:nvPr>
            <p:ph type="sldNum" sz="quarter" idx="10"/>
          </p:nvPr>
        </p:nvSpPr>
        <p:spPr/>
        <p:txBody>
          <a:bodyPr/>
          <a:lstStyle/>
          <a:p>
            <a:fld id="{25AF565D-315B-4808-9686-ECEB0273A3A9}" type="slidenum">
              <a:rPr lang="en-GB" smtClean="0"/>
              <a:t>11</a:t>
            </a:fld>
            <a:endParaRPr lang="en-GB"/>
          </a:p>
        </p:txBody>
      </p:sp>
    </p:spTree>
    <p:extLst>
      <p:ext uri="{BB962C8B-B14F-4D97-AF65-F5344CB8AC3E}">
        <p14:creationId xmlns:p14="http://schemas.microsoft.com/office/powerpoint/2010/main" val="1960441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AF565D-315B-4808-9686-ECEB0273A3A9}" type="slidenum">
              <a:rPr lang="en-GB" smtClean="0"/>
              <a:t>12</a:t>
            </a:fld>
            <a:endParaRPr lang="en-GB"/>
          </a:p>
        </p:txBody>
      </p:sp>
    </p:spTree>
    <p:extLst>
      <p:ext uri="{BB962C8B-B14F-4D97-AF65-F5344CB8AC3E}">
        <p14:creationId xmlns:p14="http://schemas.microsoft.com/office/powerpoint/2010/main" val="795524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smtClean="0"/>
              <a:t>Is it a hazardous</a:t>
            </a:r>
            <a:r>
              <a:rPr lang="en-GB" baseline="0" dirty="0" smtClean="0"/>
              <a:t> chemical – check the label!</a:t>
            </a:r>
            <a:endParaRPr lang="en-GB"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smtClean="0"/>
              <a:t>How does it get into</a:t>
            </a:r>
            <a:r>
              <a:rPr lang="en-GB" baseline="0" dirty="0" smtClean="0"/>
              <a:t> the body (route of exposure)</a:t>
            </a:r>
            <a:endParaRPr lang="en-GB"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smtClean="0"/>
              <a:t>You also need to consider </a:t>
            </a:r>
            <a:r>
              <a:rPr lang="en-GB" i="1" dirty="0" smtClean="0"/>
              <a:t>how much</a:t>
            </a:r>
            <a:r>
              <a:rPr lang="en-GB" i="0" dirty="0" smtClean="0"/>
              <a:t> is needed to cause harm,</a:t>
            </a:r>
            <a:r>
              <a:rPr lang="en-GB" i="0" baseline="0" dirty="0" smtClean="0"/>
              <a:t> and immediate and long term effects.</a:t>
            </a:r>
            <a:r>
              <a:rPr lang="en-GB" i="0" dirty="0" smtClean="0"/>
              <a:t> </a:t>
            </a:r>
            <a:endParaRPr lang="en-GB"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i="0" baseline="0" dirty="0" smtClean="0"/>
              <a:t>You and anyone else who may be exposed should also be aware of the immediate and long term effects of exposure, and of the symptoms of exposure, AND any adverse chemical reactions – and </a:t>
            </a:r>
            <a:r>
              <a:rPr lang="en-GB" dirty="0" smtClean="0"/>
              <a:t>emergency procedures.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smtClean="0"/>
              <a:t>As soon as you know this, you will know what type of controls (and</a:t>
            </a:r>
            <a:r>
              <a:rPr lang="en-GB" baseline="0" dirty="0" smtClean="0"/>
              <a:t> emergency procedures),</a:t>
            </a:r>
            <a:r>
              <a:rPr lang="en-GB" dirty="0" smtClean="0"/>
              <a:t> are needed.</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i="0" baseline="0" dirty="0" smtClean="0"/>
              <a:t>All this information is available from the </a:t>
            </a:r>
            <a:r>
              <a:rPr lang="en-GB" i="0" baseline="0" dirty="0" smtClean="0">
                <a:solidFill>
                  <a:srgbClr val="FF0000"/>
                </a:solidFill>
              </a:rPr>
              <a:t>MSDS</a:t>
            </a:r>
            <a:r>
              <a:rPr lang="en-GB" i="0" baseline="0" dirty="0" smtClean="0"/>
              <a:t> (if it is a good one).</a:t>
            </a:r>
            <a:endParaRPr lang="en-GB"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smtClean="0"/>
              <a:t>Then: </a:t>
            </a:r>
            <a:r>
              <a:rPr lang="en-GB" b="1" dirty="0" smtClean="0"/>
              <a:t>What</a:t>
            </a:r>
            <a:r>
              <a:rPr lang="en-GB" b="1" baseline="0" dirty="0" smtClean="0"/>
              <a:t> are you doing with your chemical? </a:t>
            </a:r>
            <a:r>
              <a:rPr lang="en-GB" baseline="0" dirty="0" smtClean="0"/>
              <a:t>How in your process, might you inhale it or get it onto your skin or into your eyes, or get fumes into your eyes?  Transporting into the lab, between benches and stores, could you drop or spill it?   Will you generate aerosols or fumes when pipetting or </a:t>
            </a:r>
            <a:r>
              <a:rPr lang="en-GB" baseline="0" dirty="0" err="1" smtClean="0"/>
              <a:t>aliquotting</a:t>
            </a:r>
            <a:r>
              <a:rPr lang="en-GB" baseline="0" dirty="0" smtClean="0"/>
              <a:t> or transferring into spin coaters or waste containers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i="0" dirty="0" smtClean="0"/>
              <a:t>How often do</a:t>
            </a:r>
            <a:r>
              <a:rPr lang="en-GB" i="0" baseline="0" dirty="0" smtClean="0"/>
              <a:t> you do it and for long?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smtClean="0"/>
              <a:t>Do any other people</a:t>
            </a:r>
            <a:r>
              <a:rPr lang="en-GB" baseline="0" dirty="0" smtClean="0"/>
              <a:t> enter the clean room. </a:t>
            </a:r>
            <a:endParaRPr lang="en-GB" dirty="0" smtClean="0"/>
          </a:p>
          <a:p>
            <a:endParaRPr lang="en-GB" dirty="0"/>
          </a:p>
        </p:txBody>
      </p:sp>
      <p:sp>
        <p:nvSpPr>
          <p:cNvPr id="4" name="Slide Number Placeholder 3"/>
          <p:cNvSpPr>
            <a:spLocks noGrp="1"/>
          </p:cNvSpPr>
          <p:nvPr>
            <p:ph type="sldNum" sz="quarter" idx="10"/>
          </p:nvPr>
        </p:nvSpPr>
        <p:spPr/>
        <p:txBody>
          <a:bodyPr/>
          <a:lstStyle/>
          <a:p>
            <a:fld id="{A3851302-E5BB-4D5C-93E7-0AD03F6E4F61}" type="slidenum">
              <a:rPr lang="en-GB" smtClean="0"/>
              <a:t>13</a:t>
            </a:fld>
            <a:endParaRPr lang="en-GB"/>
          </a:p>
        </p:txBody>
      </p:sp>
    </p:spTree>
    <p:extLst>
      <p:ext uri="{BB962C8B-B14F-4D97-AF65-F5344CB8AC3E}">
        <p14:creationId xmlns:p14="http://schemas.microsoft.com/office/powerpoint/2010/main" val="2694446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How do substances get into you – and your colleagues</a:t>
            </a:r>
          </a:p>
          <a:p>
            <a:pPr marL="0" indent="0">
              <a:buNone/>
            </a:pPr>
            <a:endParaRPr lang="en-GB" dirty="0" smtClean="0"/>
          </a:p>
          <a:p>
            <a:pPr marL="0" indent="0">
              <a:buNone/>
            </a:pPr>
            <a:r>
              <a:rPr lang="en-GB" dirty="0" smtClean="0"/>
              <a:t>4 routes of exposure</a:t>
            </a:r>
          </a:p>
          <a:p>
            <a:pPr marL="0" indent="0">
              <a:buNone/>
            </a:pPr>
            <a:r>
              <a:rPr lang="en-GB" b="1" dirty="0" smtClean="0"/>
              <a:t>Question: Why do you need to know the route of exposure? </a:t>
            </a:r>
          </a:p>
          <a:p>
            <a:r>
              <a:rPr lang="en-GB" dirty="0" smtClean="0"/>
              <a:t>To understand what control measure(s) are needed</a:t>
            </a:r>
          </a:p>
          <a:p>
            <a:pPr marL="0" indent="0">
              <a:buNone/>
            </a:pPr>
            <a:r>
              <a:rPr lang="en-GB" b="1" dirty="0" smtClean="0"/>
              <a:t>Question: why do you need to know what a chemical will do to you (or your colleague)?</a:t>
            </a:r>
          </a:p>
          <a:p>
            <a:r>
              <a:rPr lang="en-GB" dirty="0" smtClean="0"/>
              <a:t>You need to know what it might do to you in order to understand the emergency procedure</a:t>
            </a:r>
            <a:endParaRPr lang="en-GB" dirty="0"/>
          </a:p>
        </p:txBody>
      </p:sp>
      <p:sp>
        <p:nvSpPr>
          <p:cNvPr id="4" name="Slide Number Placeholder 3"/>
          <p:cNvSpPr>
            <a:spLocks noGrp="1"/>
          </p:cNvSpPr>
          <p:nvPr>
            <p:ph type="sldNum" sz="quarter" idx="10"/>
          </p:nvPr>
        </p:nvSpPr>
        <p:spPr/>
        <p:txBody>
          <a:bodyPr/>
          <a:lstStyle/>
          <a:p>
            <a:fld id="{41EC9EE6-25F5-4F80-AC80-9C6A0AA138AE}" type="slidenum">
              <a:rPr lang="en-GB" smtClean="0"/>
              <a:t>14</a:t>
            </a:fld>
            <a:endParaRPr lang="en-GB"/>
          </a:p>
        </p:txBody>
      </p:sp>
    </p:spTree>
    <p:extLst>
      <p:ext uri="{BB962C8B-B14F-4D97-AF65-F5344CB8AC3E}">
        <p14:creationId xmlns:p14="http://schemas.microsoft.com/office/powerpoint/2010/main" val="2611722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Spend 10 minutes</a:t>
            </a:r>
            <a:r>
              <a:rPr lang="en-GB" baseline="0" dirty="0" smtClean="0"/>
              <a:t> working together in small groups to determine this.</a:t>
            </a:r>
          </a:p>
          <a:p>
            <a:endParaRPr lang="en-GB" baseline="0" dirty="0" smtClean="0"/>
          </a:p>
          <a:p>
            <a:pPr marL="514350" indent="-514350">
              <a:buFont typeface="+mj-lt"/>
              <a:buAutoNum type="arabicPeriod"/>
            </a:pPr>
            <a:r>
              <a:rPr lang="en-GB" dirty="0" smtClean="0"/>
              <a:t>How much are you using and how are you using it?</a:t>
            </a:r>
          </a:p>
          <a:p>
            <a:pPr marL="514350" indent="-514350">
              <a:buFont typeface="+mj-lt"/>
              <a:buAutoNum type="arabicPeriod"/>
            </a:pPr>
            <a:r>
              <a:rPr lang="en-GB" dirty="0" smtClean="0"/>
              <a:t>Is the process open or sealed?</a:t>
            </a:r>
          </a:p>
          <a:p>
            <a:pPr marL="514350" indent="-514350">
              <a:buFont typeface="+mj-lt"/>
              <a:buAutoNum type="arabicPeriod"/>
            </a:pPr>
            <a:r>
              <a:rPr lang="en-GB" dirty="0" smtClean="0"/>
              <a:t>If open, for how long?</a:t>
            </a:r>
          </a:p>
          <a:p>
            <a:pPr marL="514350" indent="-514350">
              <a:buFont typeface="+mj-lt"/>
              <a:buAutoNum type="arabicPeriod"/>
            </a:pPr>
            <a:r>
              <a:rPr lang="en-GB" dirty="0" smtClean="0"/>
              <a:t>Do you generate aerosols?</a:t>
            </a:r>
          </a:p>
          <a:p>
            <a:pPr marL="514350" indent="-514350">
              <a:buFont typeface="+mj-lt"/>
              <a:buAutoNum type="arabicPeriod"/>
            </a:pPr>
            <a:r>
              <a:rPr lang="en-GB" dirty="0" smtClean="0"/>
              <a:t>Is the air extracted effectively (local exhaust ventilation), or do you rely on respiratory protective equipment (face mask)</a:t>
            </a:r>
          </a:p>
          <a:p>
            <a:pPr marL="514350" indent="-514350">
              <a:buFont typeface="+mj-lt"/>
              <a:buAutoNum type="arabicPeriod"/>
            </a:pPr>
            <a:r>
              <a:rPr lang="en-GB" dirty="0" smtClean="0"/>
              <a:t>Will you get it on your hands – a splash or immersion? </a:t>
            </a:r>
          </a:p>
          <a:p>
            <a:pPr marL="514350" indent="-514350">
              <a:buFont typeface="+mj-lt"/>
              <a:buAutoNum type="arabicPeriod"/>
            </a:pPr>
            <a:r>
              <a:rPr lang="en-GB" dirty="0" smtClean="0"/>
              <a:t>If yes, what type of gloves are you wearing?</a:t>
            </a:r>
          </a:p>
          <a:p>
            <a:pPr marL="514350" indent="-514350">
              <a:buFont typeface="+mj-lt"/>
              <a:buAutoNum type="arabicPeriod"/>
            </a:pPr>
            <a:r>
              <a:rPr lang="en-GB" dirty="0" smtClean="0"/>
              <a:t>Could you get it onto your eyes or face?</a:t>
            </a:r>
          </a:p>
          <a:p>
            <a:pPr marL="514350" indent="-514350">
              <a:buFont typeface="+mj-lt"/>
              <a:buAutoNum type="arabicPeriod"/>
            </a:pPr>
            <a:r>
              <a:rPr lang="en-GB" dirty="0" smtClean="0"/>
              <a:t>If yes, what protection are you using?</a:t>
            </a:r>
          </a:p>
          <a:p>
            <a:pPr marL="514350" indent="-514350">
              <a:buFont typeface="+mj-lt"/>
              <a:buAutoNum type="arabicPeriod"/>
            </a:pPr>
            <a:r>
              <a:rPr lang="en-GB" dirty="0" smtClean="0"/>
              <a:t>Acetone dissolves plastic – do you wear contact lenses?</a:t>
            </a:r>
          </a:p>
          <a:p>
            <a:endParaRPr lang="en-GB" dirty="0"/>
          </a:p>
        </p:txBody>
      </p:sp>
      <p:sp>
        <p:nvSpPr>
          <p:cNvPr id="4" name="Slide Number Placeholder 3"/>
          <p:cNvSpPr>
            <a:spLocks noGrp="1"/>
          </p:cNvSpPr>
          <p:nvPr>
            <p:ph type="sldNum" sz="quarter" idx="10"/>
          </p:nvPr>
        </p:nvSpPr>
        <p:spPr/>
        <p:txBody>
          <a:bodyPr/>
          <a:lstStyle/>
          <a:p>
            <a:fld id="{25AF565D-315B-4808-9686-ECEB0273A3A9}" type="slidenum">
              <a:rPr lang="en-GB" smtClean="0"/>
              <a:t>15</a:t>
            </a:fld>
            <a:endParaRPr lang="en-GB"/>
          </a:p>
        </p:txBody>
      </p:sp>
    </p:spTree>
    <p:extLst>
      <p:ext uri="{BB962C8B-B14F-4D97-AF65-F5344CB8AC3E}">
        <p14:creationId xmlns:p14="http://schemas.microsoft.com/office/powerpoint/2010/main" val="2733064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none</a:t>
            </a:r>
            <a:r>
              <a:rPr lang="en-GB" baseline="0" dirty="0" smtClean="0"/>
              <a:t> of the boxes are ticked. .. .then is the substance hazardous?</a:t>
            </a:r>
          </a:p>
          <a:p>
            <a:r>
              <a:rPr lang="en-GB" baseline="0" dirty="0" smtClean="0"/>
              <a:t>If sure, you don’t need to do a COSHH risk assessment (eg not needed for a bottle of water)</a:t>
            </a:r>
          </a:p>
          <a:p>
            <a:r>
              <a:rPr lang="en-GB" baseline="0" dirty="0" smtClean="0"/>
              <a:t>But beware of old bottles or unlabelled reagent bottles (disposal of HF by Michael Keith-Lucas and failure of fc, no eye protection and tap failed to work)</a:t>
            </a:r>
            <a:endParaRPr lang="en-GB" dirty="0"/>
          </a:p>
        </p:txBody>
      </p:sp>
      <p:sp>
        <p:nvSpPr>
          <p:cNvPr id="4" name="Slide Number Placeholder 3"/>
          <p:cNvSpPr>
            <a:spLocks noGrp="1"/>
          </p:cNvSpPr>
          <p:nvPr>
            <p:ph type="sldNum" sz="quarter" idx="10"/>
          </p:nvPr>
        </p:nvSpPr>
        <p:spPr/>
        <p:txBody>
          <a:bodyPr/>
          <a:lstStyle/>
          <a:p>
            <a:fld id="{25AF565D-315B-4808-9686-ECEB0273A3A9}" type="slidenum">
              <a:rPr lang="en-GB" smtClean="0"/>
              <a:t>16</a:t>
            </a:fld>
            <a:endParaRPr lang="en-GB"/>
          </a:p>
        </p:txBody>
      </p:sp>
    </p:spTree>
    <p:extLst>
      <p:ext uri="{BB962C8B-B14F-4D97-AF65-F5344CB8AC3E}">
        <p14:creationId xmlns:p14="http://schemas.microsoft.com/office/powerpoint/2010/main" val="215646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happens if you get your COSHH or</a:t>
            </a:r>
            <a:r>
              <a:rPr lang="en-GB" baseline="0" dirty="0" smtClean="0"/>
              <a:t> any other </a:t>
            </a:r>
            <a:r>
              <a:rPr lang="en-GB" dirty="0" smtClean="0"/>
              <a:t>risk assessment wrong?</a:t>
            </a:r>
          </a:p>
          <a:p>
            <a:endParaRPr lang="en-GB" dirty="0" smtClean="0"/>
          </a:p>
          <a:p>
            <a:r>
              <a:rPr lang="en-GB" dirty="0" smtClean="0"/>
              <a:t>Who should</a:t>
            </a:r>
            <a:r>
              <a:rPr lang="en-GB" baseline="0" dirty="0" smtClean="0"/>
              <a:t> check your risk assessment?</a:t>
            </a:r>
            <a:endParaRPr lang="en-GB" dirty="0"/>
          </a:p>
        </p:txBody>
      </p:sp>
      <p:sp>
        <p:nvSpPr>
          <p:cNvPr id="4" name="Slide Number Placeholder 3"/>
          <p:cNvSpPr>
            <a:spLocks noGrp="1"/>
          </p:cNvSpPr>
          <p:nvPr>
            <p:ph type="sldNum" sz="quarter" idx="10"/>
          </p:nvPr>
        </p:nvSpPr>
        <p:spPr/>
        <p:txBody>
          <a:bodyPr/>
          <a:lstStyle/>
          <a:p>
            <a:fld id="{25AF565D-315B-4808-9686-ECEB0273A3A9}" type="slidenum">
              <a:rPr lang="en-GB" smtClean="0"/>
              <a:t>17</a:t>
            </a:fld>
            <a:endParaRPr lang="en-GB"/>
          </a:p>
        </p:txBody>
      </p:sp>
    </p:spTree>
    <p:extLst>
      <p:ext uri="{BB962C8B-B14F-4D97-AF65-F5344CB8AC3E}">
        <p14:creationId xmlns:p14="http://schemas.microsoft.com/office/powerpoint/2010/main" val="717521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smtClean="0">
                <a:solidFill>
                  <a:schemeClr val="tx1"/>
                </a:solidFill>
                <a:effectLst/>
                <a:latin typeface="+mn-lt"/>
                <a:ea typeface="+mn-ea"/>
                <a:cs typeface="+mn-cs"/>
              </a:rPr>
              <a:t>Choosing control measures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order of priority: </a:t>
            </a:r>
            <a:endParaRPr lang="en-GB" sz="18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1 Eliminate the use of a harmful product or substance and use a safer one. </a:t>
            </a:r>
            <a:endParaRPr lang="en-GB" sz="18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2 Use a safer form of the product, eg paste rather than powder. </a:t>
            </a:r>
            <a:endParaRPr lang="en-GB" sz="18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3 Change the process to emit less of the substance. </a:t>
            </a:r>
            <a:endParaRPr lang="en-GB" sz="18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4 Enclose the process so that the product does not escape. </a:t>
            </a:r>
            <a:endParaRPr lang="en-GB" sz="18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5 Extract emissions of the substance near the source. </a:t>
            </a:r>
            <a:endParaRPr lang="en-GB" sz="18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6 Have as few workers in harm’s way as possible. </a:t>
            </a:r>
            <a:endParaRPr lang="en-GB" sz="18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7 Provide personal protective equipment (PPE) such as gloves, coveralls and a </a:t>
            </a:r>
            <a:endParaRPr lang="en-GB" sz="18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respirator. PPE must fit the wearer and they must be trained to use it correctly. </a:t>
            </a:r>
            <a:endParaRPr lang="en-GB" sz="18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GB" sz="16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If your control measures include 5, 6 and 7, make sure they all work together.</a:t>
            </a:r>
            <a:r>
              <a:rPr lang="en-GB" sz="1800" b="1" kern="1200" dirty="0" smtClean="0">
                <a:solidFill>
                  <a:schemeClr val="tx1"/>
                </a:solidFill>
                <a:effectLst/>
                <a:latin typeface="+mn-lt"/>
                <a:ea typeface="+mn-ea"/>
                <a:cs typeface="+mn-cs"/>
              </a:rPr>
              <a:t> </a:t>
            </a:r>
            <a:endParaRPr lang="en-GB" sz="16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5AF565D-315B-4808-9686-ECEB0273A3A9}" type="slidenum">
              <a:rPr lang="en-GB" smtClean="0"/>
              <a:t>18</a:t>
            </a:fld>
            <a:endParaRPr lang="en-GB"/>
          </a:p>
        </p:txBody>
      </p:sp>
    </p:spTree>
    <p:extLst>
      <p:ext uri="{BB962C8B-B14F-4D97-AF65-F5344CB8AC3E}">
        <p14:creationId xmlns:p14="http://schemas.microsoft.com/office/powerpoint/2010/main" val="2227323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AF565D-315B-4808-9686-ECEB0273A3A9}" type="slidenum">
              <a:rPr lang="en-GB" smtClean="0"/>
              <a:t>19</a:t>
            </a:fld>
            <a:endParaRPr lang="en-GB"/>
          </a:p>
        </p:txBody>
      </p:sp>
    </p:spTree>
    <p:extLst>
      <p:ext uri="{BB962C8B-B14F-4D97-AF65-F5344CB8AC3E}">
        <p14:creationId xmlns:p14="http://schemas.microsoft.com/office/powerpoint/2010/main" val="1349560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b="1" dirty="0" smtClean="0">
                <a:solidFill>
                  <a:srgbClr val="FF0000"/>
                </a:solidFill>
              </a:rPr>
              <a:t>Clean room code of practice</a:t>
            </a:r>
            <a:r>
              <a:rPr lang="en-GB" b="1" baseline="0" dirty="0" smtClean="0">
                <a:solidFill>
                  <a:srgbClr val="FF0000"/>
                </a:solidFill>
              </a:rPr>
              <a:t> – </a:t>
            </a:r>
            <a:r>
              <a:rPr lang="en-GB" b="1" u="sng" baseline="0" dirty="0" smtClean="0">
                <a:solidFill>
                  <a:srgbClr val="FF0000"/>
                </a:solidFill>
              </a:rPr>
              <a:t>Establish</a:t>
            </a:r>
            <a:r>
              <a:rPr lang="en-GB" b="1" u="none" baseline="0" dirty="0" smtClean="0">
                <a:solidFill>
                  <a:srgbClr val="FF0000"/>
                </a:solidFill>
              </a:rPr>
              <a:t> </a:t>
            </a:r>
            <a:r>
              <a:rPr lang="en-GB" b="1" baseline="0" dirty="0" smtClean="0">
                <a:solidFill>
                  <a:srgbClr val="FF0000"/>
                </a:solidFill>
              </a:rPr>
              <a:t>how many have read and understood this cover to cover?  </a:t>
            </a:r>
          </a:p>
          <a:p>
            <a:pPr marL="685800" lvl="1" indent="-228600">
              <a:buFont typeface="+mj-lt"/>
              <a:buAutoNum type="arabicPeriod"/>
            </a:pPr>
            <a:r>
              <a:rPr lang="en-GB" baseline="0" dirty="0" smtClean="0">
                <a:solidFill>
                  <a:srgbClr val="FF0000"/>
                </a:solidFill>
              </a:rPr>
              <a:t>Training should put this into perspective, and make it relevant. </a:t>
            </a:r>
          </a:p>
          <a:p>
            <a:pPr marL="685800" lvl="1" indent="-228600">
              <a:buFont typeface="+mj-lt"/>
              <a:buAutoNum type="arabicPeriod"/>
            </a:pPr>
            <a:r>
              <a:rPr lang="en-GB" baseline="0" dirty="0" smtClean="0">
                <a:solidFill>
                  <a:srgbClr val="FF0000"/>
                </a:solidFill>
              </a:rPr>
              <a:t>One of its main requirements is that you provide COSHH risk assessments.  </a:t>
            </a:r>
            <a:r>
              <a:rPr lang="en-GB" u="sng" baseline="0" dirty="0" smtClean="0">
                <a:solidFill>
                  <a:srgbClr val="FF0000"/>
                </a:solidFill>
              </a:rPr>
              <a:t>Establish how many have done these before or had training – or know what one is.</a:t>
            </a:r>
          </a:p>
          <a:p>
            <a:pPr marL="685800" lvl="1" indent="-228600">
              <a:buFont typeface="+mj-lt"/>
              <a:buAutoNum type="arabicPeriod"/>
            </a:pPr>
            <a:r>
              <a:rPr lang="en-GB" u="sng" baseline="0" dirty="0" smtClean="0">
                <a:solidFill>
                  <a:srgbClr val="FF0000"/>
                </a:solidFill>
              </a:rPr>
              <a:t>Why</a:t>
            </a:r>
            <a:r>
              <a:rPr lang="en-GB" u="none" baseline="0" dirty="0" smtClean="0">
                <a:solidFill>
                  <a:srgbClr val="FF0000"/>
                </a:solidFill>
              </a:rPr>
              <a:t> make COSHH assessments?  Lot of users, wide range of skills, many different toxic and carcinogenic chemicals.  So need to understand how to control risks from these –and what to do if it all goes wrong.  So this training is about teaching you how to control substances hazardous to your health – and your colleagues. It will also train you how to complete the legally required COSHH risk assessment – if you become employers, or line managers in UK and Europe, you MUST know how to do this. </a:t>
            </a:r>
            <a:endParaRPr lang="en-GB" u="sng" dirty="0" smtClean="0">
              <a:solidFill>
                <a:srgbClr val="FF0000"/>
              </a:solidFill>
            </a:endParaRPr>
          </a:p>
          <a:p>
            <a:pPr marL="228600" lvl="0" indent="-228600">
              <a:buFont typeface="+mj-lt"/>
              <a:buAutoNum type="arabicPeriod"/>
            </a:pPr>
            <a:r>
              <a:rPr lang="en-GB" dirty="0" smtClean="0">
                <a:solidFill>
                  <a:srgbClr val="FF0000"/>
                </a:solidFill>
              </a:rPr>
              <a:t>In order to make a risk assessment, you</a:t>
            </a:r>
            <a:r>
              <a:rPr lang="en-GB" baseline="0" dirty="0" smtClean="0">
                <a:solidFill>
                  <a:srgbClr val="FF0000"/>
                </a:solidFill>
              </a:rPr>
              <a:t> </a:t>
            </a:r>
            <a:r>
              <a:rPr lang="en-GB" dirty="0" smtClean="0">
                <a:solidFill>
                  <a:srgbClr val="FF0000"/>
                </a:solidFill>
              </a:rPr>
              <a:t>need to understand the hazards and risks</a:t>
            </a:r>
            <a:r>
              <a:rPr lang="en-GB" baseline="0" dirty="0" smtClean="0">
                <a:solidFill>
                  <a:srgbClr val="FF0000"/>
                </a:solidFill>
              </a:rPr>
              <a:t> associated with your chemicals and your processes - </a:t>
            </a:r>
            <a:r>
              <a:rPr lang="en-GB" dirty="0" smtClean="0">
                <a:solidFill>
                  <a:srgbClr val="FF0000"/>
                </a:solidFill>
              </a:rPr>
              <a:t>AND others going on in same room</a:t>
            </a:r>
          </a:p>
          <a:p>
            <a:pPr marL="228600" indent="-228600">
              <a:buFont typeface="+mj-lt"/>
              <a:buAutoNum type="arabicPeriod"/>
            </a:pPr>
            <a:r>
              <a:rPr lang="en-GB" baseline="0" dirty="0" smtClean="0"/>
              <a:t>W</a:t>
            </a:r>
            <a:r>
              <a:rPr lang="en-GB" dirty="0" smtClean="0"/>
              <a:t>hat are risk increasing factors?  lone work, illness, lack of training, lack of caring, different departments = different standards</a:t>
            </a:r>
          </a:p>
          <a:p>
            <a:pPr marL="228600" indent="-228600">
              <a:buFont typeface="+mj-lt"/>
              <a:buAutoNum type="arabicPeriod"/>
            </a:pPr>
            <a:r>
              <a:rPr lang="en-GB" dirty="0" smtClean="0"/>
              <a:t>What are the controls?</a:t>
            </a:r>
            <a:r>
              <a:rPr lang="en-GB" baseline="0" dirty="0" smtClean="0"/>
              <a:t> </a:t>
            </a:r>
            <a:r>
              <a:rPr lang="en-GB" dirty="0" smtClean="0"/>
              <a:t>LEV, gloves, overall, safety specs, why is a mask not a good control measure? </a:t>
            </a:r>
          </a:p>
          <a:p>
            <a:pPr marL="228600" indent="-228600">
              <a:buFont typeface="+mj-lt"/>
              <a:buAutoNum type="arabicPeriod"/>
            </a:pPr>
            <a:r>
              <a:rPr lang="en-GB" dirty="0" smtClean="0"/>
              <a:t>What happens if they fail – fail to raw risk? </a:t>
            </a:r>
            <a:r>
              <a:rPr lang="en-GB" baseline="0" dirty="0" smtClean="0"/>
              <a:t> Slow and fast accidents.  </a:t>
            </a:r>
            <a:r>
              <a:rPr lang="en-GB" dirty="0" smtClean="0"/>
              <a:t>How could they fail? Do they worked properly (not properly specified - gloves, fan, filter), not commissioned, not maintained, not used correctly, power or mechanical failure. How do you know if they were ineffective or failed completely? What do you need to do if they fail</a:t>
            </a:r>
          </a:p>
          <a:p>
            <a:pPr marL="228600" indent="-228600">
              <a:buFont typeface="+mj-lt"/>
              <a:buAutoNum type="arabicPeriod"/>
            </a:pPr>
            <a:r>
              <a:rPr lang="en-GB" dirty="0" smtClean="0"/>
              <a:t>Emergency</a:t>
            </a:r>
            <a:r>
              <a:rPr lang="en-GB" baseline="0" dirty="0" smtClean="0"/>
              <a:t> - </a:t>
            </a:r>
            <a:r>
              <a:rPr lang="en-GB" dirty="0" smtClean="0"/>
              <a:t>fire first aid, spillage outside containment, failure of a control</a:t>
            </a:r>
          </a:p>
          <a:p>
            <a:pPr marL="228600" indent="-228600">
              <a:buFont typeface="+mj-lt"/>
              <a:buAutoNum type="arabicPeriod"/>
            </a:pPr>
            <a:r>
              <a:rPr lang="en-GB" dirty="0" smtClean="0"/>
              <a:t>Why is compliance important?  </a:t>
            </a:r>
          </a:p>
          <a:p>
            <a:pPr marL="228600" indent="-228600">
              <a:buFont typeface="+mj-lt"/>
              <a:buAutoNum type="arabicPeriod"/>
            </a:pPr>
            <a:r>
              <a:rPr lang="en-GB" dirty="0" smtClean="0"/>
              <a:t>Why your access may be rescinded - clean room code of practice</a:t>
            </a:r>
          </a:p>
          <a:p>
            <a:endParaRPr lang="en-GB" dirty="0"/>
          </a:p>
        </p:txBody>
      </p:sp>
      <p:sp>
        <p:nvSpPr>
          <p:cNvPr id="4" name="Slide Number Placeholder 3"/>
          <p:cNvSpPr>
            <a:spLocks noGrp="1"/>
          </p:cNvSpPr>
          <p:nvPr>
            <p:ph type="sldNum" sz="quarter" idx="10"/>
          </p:nvPr>
        </p:nvSpPr>
        <p:spPr/>
        <p:txBody>
          <a:bodyPr/>
          <a:lstStyle/>
          <a:p>
            <a:fld id="{25AF565D-315B-4808-9686-ECEB0273A3A9}" type="slidenum">
              <a:rPr lang="en-GB" smtClean="0"/>
              <a:t>2</a:t>
            </a:fld>
            <a:endParaRPr lang="en-GB"/>
          </a:p>
        </p:txBody>
      </p:sp>
    </p:spTree>
    <p:extLst>
      <p:ext uri="{BB962C8B-B14F-4D97-AF65-F5344CB8AC3E}">
        <p14:creationId xmlns:p14="http://schemas.microsoft.com/office/powerpoint/2010/main" val="3368652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AF565D-315B-4808-9686-ECEB0273A3A9}" type="slidenum">
              <a:rPr lang="en-GB" smtClean="0"/>
              <a:t>20</a:t>
            </a:fld>
            <a:endParaRPr lang="en-GB"/>
          </a:p>
        </p:txBody>
      </p:sp>
    </p:spTree>
    <p:extLst>
      <p:ext uri="{BB962C8B-B14F-4D97-AF65-F5344CB8AC3E}">
        <p14:creationId xmlns:p14="http://schemas.microsoft.com/office/powerpoint/2010/main" val="1362482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AF565D-315B-4808-9686-ECEB0273A3A9}" type="slidenum">
              <a:rPr lang="en-GB" smtClean="0"/>
              <a:t>21</a:t>
            </a:fld>
            <a:endParaRPr lang="en-GB"/>
          </a:p>
        </p:txBody>
      </p:sp>
    </p:spTree>
    <p:extLst>
      <p:ext uri="{BB962C8B-B14F-4D97-AF65-F5344CB8AC3E}">
        <p14:creationId xmlns:p14="http://schemas.microsoft.com/office/powerpoint/2010/main" val="1288754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AF565D-315B-4808-9686-ECEB0273A3A9}" type="slidenum">
              <a:rPr lang="en-GB" smtClean="0"/>
              <a:t>22</a:t>
            </a:fld>
            <a:endParaRPr lang="en-GB"/>
          </a:p>
        </p:txBody>
      </p:sp>
    </p:spTree>
    <p:extLst>
      <p:ext uri="{BB962C8B-B14F-4D97-AF65-F5344CB8AC3E}">
        <p14:creationId xmlns:p14="http://schemas.microsoft.com/office/powerpoint/2010/main" val="918664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AF565D-315B-4808-9686-ECEB0273A3A9}" type="slidenum">
              <a:rPr lang="en-GB" smtClean="0"/>
              <a:t>23</a:t>
            </a:fld>
            <a:endParaRPr lang="en-GB"/>
          </a:p>
        </p:txBody>
      </p:sp>
    </p:spTree>
    <p:extLst>
      <p:ext uri="{BB962C8B-B14F-4D97-AF65-F5344CB8AC3E}">
        <p14:creationId xmlns:p14="http://schemas.microsoft.com/office/powerpoint/2010/main" val="2976809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AF565D-315B-4808-9686-ECEB0273A3A9}" type="slidenum">
              <a:rPr lang="en-GB" smtClean="0"/>
              <a:t>24</a:t>
            </a:fld>
            <a:endParaRPr lang="en-GB"/>
          </a:p>
        </p:txBody>
      </p:sp>
    </p:spTree>
    <p:extLst>
      <p:ext uri="{BB962C8B-B14F-4D97-AF65-F5344CB8AC3E}">
        <p14:creationId xmlns:p14="http://schemas.microsoft.com/office/powerpoint/2010/main" val="558400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AF565D-315B-4808-9686-ECEB0273A3A9}" type="slidenum">
              <a:rPr lang="en-GB" smtClean="0"/>
              <a:t>25</a:t>
            </a:fld>
            <a:endParaRPr lang="en-GB"/>
          </a:p>
        </p:txBody>
      </p:sp>
    </p:spTree>
    <p:extLst>
      <p:ext uri="{BB962C8B-B14F-4D97-AF65-F5344CB8AC3E}">
        <p14:creationId xmlns:p14="http://schemas.microsoft.com/office/powerpoint/2010/main" val="17333474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AF565D-315B-4808-9686-ECEB0273A3A9}" type="slidenum">
              <a:rPr lang="en-GB" smtClean="0"/>
              <a:t>26</a:t>
            </a:fld>
            <a:endParaRPr lang="en-GB"/>
          </a:p>
        </p:txBody>
      </p:sp>
    </p:spTree>
    <p:extLst>
      <p:ext uri="{BB962C8B-B14F-4D97-AF65-F5344CB8AC3E}">
        <p14:creationId xmlns:p14="http://schemas.microsoft.com/office/powerpoint/2010/main" val="668593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AF565D-315B-4808-9686-ECEB0273A3A9}" type="slidenum">
              <a:rPr lang="en-GB" smtClean="0"/>
              <a:t>27</a:t>
            </a:fld>
            <a:endParaRPr lang="en-GB"/>
          </a:p>
        </p:txBody>
      </p:sp>
    </p:spTree>
    <p:extLst>
      <p:ext uri="{BB962C8B-B14F-4D97-AF65-F5344CB8AC3E}">
        <p14:creationId xmlns:p14="http://schemas.microsoft.com/office/powerpoint/2010/main" val="13406166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AF565D-315B-4808-9686-ECEB0273A3A9}" type="slidenum">
              <a:rPr lang="en-GB" smtClean="0"/>
              <a:t>28</a:t>
            </a:fld>
            <a:endParaRPr lang="en-GB"/>
          </a:p>
        </p:txBody>
      </p:sp>
    </p:spTree>
    <p:extLst>
      <p:ext uri="{BB962C8B-B14F-4D97-AF65-F5344CB8AC3E}">
        <p14:creationId xmlns:p14="http://schemas.microsoft.com/office/powerpoint/2010/main" val="7203614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Avoid filter use in applications involving very toxic substances, very high volumes of contaminants, and unknown or highly volatile chemical reactions. Always make sure that filters are </a:t>
            </a:r>
            <a:r>
              <a:rPr lang="en-GB" sz="1200" b="0" i="0" kern="1200" dirty="0" err="1" smtClean="0">
                <a:solidFill>
                  <a:schemeClr val="tx1"/>
                </a:solidFill>
                <a:effectLst/>
                <a:latin typeface="+mn-lt"/>
                <a:ea typeface="+mn-ea"/>
                <a:cs typeface="+mn-cs"/>
              </a:rPr>
              <a:t>pr</a:t>
            </a:r>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pPr marL="342900" indent="-342900">
              <a:buFont typeface="+mj-lt"/>
              <a:buAutoNum type="arabicPeriod"/>
            </a:pPr>
            <a:r>
              <a:rPr lang="en-GB" b="1" dirty="0" smtClean="0"/>
              <a:t>Unsuitable for:</a:t>
            </a:r>
            <a:r>
              <a:rPr lang="en-GB" dirty="0" smtClean="0"/>
              <a:t> very toxic substances, very high volumes of contaminants and unknown or highly volatile reactions</a:t>
            </a:r>
          </a:p>
          <a:p>
            <a:pPr marL="342900" indent="-342900">
              <a:buFont typeface="+mj-lt"/>
              <a:buAutoNum type="arabicPeriod"/>
            </a:pPr>
            <a:r>
              <a:rPr lang="en-GB" dirty="0" smtClean="0"/>
              <a:t>Filters must be changed promptly if this ever this type of misuse occurs or when blocked by particulates</a:t>
            </a:r>
          </a:p>
          <a:p>
            <a:pPr marL="342900" indent="-342900">
              <a:buFont typeface="+mj-lt"/>
              <a:buAutoNum type="arabicPeriod"/>
            </a:pPr>
            <a:r>
              <a:rPr lang="en-GB" dirty="0" smtClean="0"/>
              <a:t>Otherwise toxic substances will not be absorbed by the charcoal but instead pass straight through the filter into the room!!!!</a:t>
            </a:r>
          </a:p>
          <a:p>
            <a:r>
              <a:rPr lang="en-GB" sz="1200" b="0" i="0" kern="1200" dirty="0" err="1" smtClean="0">
                <a:solidFill>
                  <a:schemeClr val="tx1"/>
                </a:solidFill>
                <a:effectLst/>
                <a:latin typeface="+mn-lt"/>
                <a:ea typeface="+mn-ea"/>
                <a:cs typeface="+mn-cs"/>
              </a:rPr>
              <a:t>omptly</a:t>
            </a:r>
            <a:r>
              <a:rPr lang="en-GB" sz="1200" b="0" i="0" kern="1200" dirty="0" smtClean="0">
                <a:solidFill>
                  <a:schemeClr val="tx1"/>
                </a:solidFill>
                <a:effectLst/>
                <a:latin typeface="+mn-lt"/>
                <a:ea typeface="+mn-ea"/>
                <a:cs typeface="+mn-cs"/>
              </a:rPr>
              <a:t> changed when the Threshold Limit Value (TLV) has been reached for any contaminant gases present.</a:t>
            </a:r>
            <a:endParaRPr lang="en-GB" dirty="0"/>
          </a:p>
        </p:txBody>
      </p:sp>
      <p:sp>
        <p:nvSpPr>
          <p:cNvPr id="4" name="Slide Number Placeholder 3"/>
          <p:cNvSpPr>
            <a:spLocks noGrp="1"/>
          </p:cNvSpPr>
          <p:nvPr>
            <p:ph type="sldNum" sz="quarter" idx="10"/>
          </p:nvPr>
        </p:nvSpPr>
        <p:spPr/>
        <p:txBody>
          <a:bodyPr/>
          <a:lstStyle/>
          <a:p>
            <a:fld id="{25AF565D-315B-4808-9686-ECEB0273A3A9}" type="slidenum">
              <a:rPr lang="en-GB" smtClean="0"/>
              <a:t>29</a:t>
            </a:fld>
            <a:endParaRPr lang="en-GB"/>
          </a:p>
        </p:txBody>
      </p:sp>
    </p:spTree>
    <p:extLst>
      <p:ext uri="{BB962C8B-B14F-4D97-AF65-F5344CB8AC3E}">
        <p14:creationId xmlns:p14="http://schemas.microsoft.com/office/powerpoint/2010/main" val="627696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pPr eaLnBrk="1" hangingPunct="1"/>
            <a:r>
              <a:rPr lang="en-GB" altLang="en-US" dirty="0" smtClean="0"/>
              <a:t>Chemical Engineering lab, October 2012.  </a:t>
            </a:r>
          </a:p>
        </p:txBody>
      </p:sp>
      <p:sp>
        <p:nvSpPr>
          <p:cNvPr id="5222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EB6081E-426E-4A9B-BBBD-F626C8282B4A}" type="slidenum">
              <a:rPr lang="en-GB" altLang="en-US" smtClean="0"/>
              <a:pPr eaLnBrk="1" hangingPunct="1">
                <a:spcBef>
                  <a:spcPct val="0"/>
                </a:spcBef>
              </a:pPr>
              <a:t>3</a:t>
            </a:fld>
            <a:endParaRPr lang="en-GB"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AF565D-315B-4808-9686-ECEB0273A3A9}" type="slidenum">
              <a:rPr lang="en-GB" smtClean="0"/>
              <a:t>30</a:t>
            </a:fld>
            <a:endParaRPr lang="en-GB"/>
          </a:p>
        </p:txBody>
      </p:sp>
    </p:spTree>
    <p:extLst>
      <p:ext uri="{BB962C8B-B14F-4D97-AF65-F5344CB8AC3E}">
        <p14:creationId xmlns:p14="http://schemas.microsoft.com/office/powerpoint/2010/main" val="12028422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AF565D-315B-4808-9686-ECEB0273A3A9}" type="slidenum">
              <a:rPr lang="en-GB" smtClean="0"/>
              <a:t>31</a:t>
            </a:fld>
            <a:endParaRPr lang="en-GB"/>
          </a:p>
        </p:txBody>
      </p:sp>
    </p:spTree>
    <p:extLst>
      <p:ext uri="{BB962C8B-B14F-4D97-AF65-F5344CB8AC3E}">
        <p14:creationId xmlns:p14="http://schemas.microsoft.com/office/powerpoint/2010/main" val="4083991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AF565D-315B-4808-9686-ECEB0273A3A9}" type="slidenum">
              <a:rPr lang="en-GB" smtClean="0"/>
              <a:t>32</a:t>
            </a:fld>
            <a:endParaRPr lang="en-GB"/>
          </a:p>
        </p:txBody>
      </p:sp>
    </p:spTree>
    <p:extLst>
      <p:ext uri="{BB962C8B-B14F-4D97-AF65-F5344CB8AC3E}">
        <p14:creationId xmlns:p14="http://schemas.microsoft.com/office/powerpoint/2010/main" val="12846107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Who knows which are the best type of</a:t>
            </a:r>
            <a:r>
              <a:rPr lang="en-GB" baseline="0" dirty="0" smtClean="0"/>
              <a:t> </a:t>
            </a:r>
            <a:r>
              <a:rPr lang="en-GB" dirty="0" smtClean="0"/>
              <a:t>gloves to wear when working with acetone?</a:t>
            </a:r>
          </a:p>
          <a:p>
            <a:r>
              <a:rPr lang="en-GB" dirty="0" smtClean="0"/>
              <a:t>What</a:t>
            </a:r>
            <a:r>
              <a:rPr lang="en-GB" baseline="0" dirty="0" smtClean="0"/>
              <a:t> goes wrong with gloves?</a:t>
            </a:r>
          </a:p>
          <a:p>
            <a:r>
              <a:rPr lang="en-GB" baseline="0" dirty="0" smtClean="0"/>
              <a:t>How could a chemical from the chemistry lab be spread into the corridor or lifts?</a:t>
            </a:r>
            <a:endParaRPr lang="en-GB" dirty="0"/>
          </a:p>
        </p:txBody>
      </p:sp>
      <p:sp>
        <p:nvSpPr>
          <p:cNvPr id="4" name="Slide Number Placeholder 3"/>
          <p:cNvSpPr>
            <a:spLocks noGrp="1"/>
          </p:cNvSpPr>
          <p:nvPr>
            <p:ph type="sldNum" sz="quarter" idx="10"/>
          </p:nvPr>
        </p:nvSpPr>
        <p:spPr/>
        <p:txBody>
          <a:bodyPr/>
          <a:lstStyle/>
          <a:p>
            <a:fld id="{25AF565D-315B-4808-9686-ECEB0273A3A9}" type="slidenum">
              <a:rPr lang="en-GB" smtClean="0"/>
              <a:t>33</a:t>
            </a:fld>
            <a:endParaRPr lang="en-GB"/>
          </a:p>
        </p:txBody>
      </p:sp>
    </p:spTree>
    <p:extLst>
      <p:ext uri="{BB962C8B-B14F-4D97-AF65-F5344CB8AC3E}">
        <p14:creationId xmlns:p14="http://schemas.microsoft.com/office/powerpoint/2010/main" val="42646547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AF565D-315B-4808-9686-ECEB0273A3A9}" type="slidenum">
              <a:rPr lang="en-GB" smtClean="0"/>
              <a:t>34</a:t>
            </a:fld>
            <a:endParaRPr lang="en-GB"/>
          </a:p>
        </p:txBody>
      </p:sp>
    </p:spTree>
    <p:extLst>
      <p:ext uri="{BB962C8B-B14F-4D97-AF65-F5344CB8AC3E}">
        <p14:creationId xmlns:p14="http://schemas.microsoft.com/office/powerpoint/2010/main" val="41640265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Picture</a:t>
            </a:r>
            <a:r>
              <a:rPr lang="en-GB" baseline="0" dirty="0" smtClean="0"/>
              <a:t> A:</a:t>
            </a:r>
          </a:p>
          <a:p>
            <a:pPr marL="228600" indent="-228600">
              <a:buFont typeface="+mj-lt"/>
              <a:buAutoNum type="arabicPeriod"/>
            </a:pPr>
            <a:r>
              <a:rPr lang="en-GB" baseline="0" dirty="0" smtClean="0"/>
              <a:t>Knock over chlorinated waste solvent while filling it – should this go into the drain?  What other chemicals might also be in the drain?</a:t>
            </a:r>
          </a:p>
          <a:p>
            <a:pPr marL="228600" indent="-228600">
              <a:buFont typeface="+mj-lt"/>
              <a:buAutoNum type="arabicPeriod"/>
            </a:pPr>
            <a:r>
              <a:rPr lang="en-GB" baseline="0" dirty="0" smtClean="0"/>
              <a:t>Lose power to extract fan – and therefore operator protection</a:t>
            </a:r>
          </a:p>
          <a:p>
            <a:pPr marL="228600" indent="-228600">
              <a:buFont typeface="+mj-lt"/>
              <a:buAutoNum type="arabicPeriod"/>
            </a:pPr>
            <a:r>
              <a:rPr lang="en-GB" baseline="0" dirty="0" smtClean="0"/>
              <a:t>The spin coater is quite close to the outside edge of the cabinet – so how effective is the in-flow?</a:t>
            </a:r>
          </a:p>
          <a:p>
            <a:pPr marL="228600" indent="-228600">
              <a:buFont typeface="+mj-lt"/>
              <a:buAutoNum type="arabicPeriod"/>
            </a:pPr>
            <a:endParaRPr lang="en-GB" baseline="0" dirty="0" smtClean="0"/>
          </a:p>
          <a:p>
            <a:pPr marL="0" indent="0">
              <a:buFont typeface="+mj-lt"/>
              <a:buNone/>
            </a:pPr>
            <a:r>
              <a:rPr lang="en-GB" baseline="0" dirty="0" smtClean="0"/>
              <a:t>Picture B:</a:t>
            </a:r>
          </a:p>
          <a:p>
            <a:pPr marL="228600" indent="-228600">
              <a:buFont typeface="+mj-lt"/>
              <a:buAutoNum type="arabicPeriod"/>
            </a:pPr>
            <a:r>
              <a:rPr lang="en-GB" baseline="0" dirty="0" smtClean="0"/>
              <a:t>Knock over and break or lose samples</a:t>
            </a:r>
          </a:p>
          <a:p>
            <a:pPr marL="228600" indent="-228600">
              <a:buFont typeface="+mj-lt"/>
              <a:buAutoNum type="arabicPeriod"/>
            </a:pPr>
            <a:r>
              <a:rPr lang="en-GB" baseline="0" dirty="0" smtClean="0"/>
              <a:t>Some of the chemicals are flammable – the fridge could catch fire if vapours built up</a:t>
            </a:r>
          </a:p>
          <a:p>
            <a:pPr marL="228600" indent="-228600">
              <a:buFont typeface="+mj-lt"/>
              <a:buAutoNum type="arabicPeriod"/>
            </a:pPr>
            <a:r>
              <a:rPr lang="en-GB" baseline="0" dirty="0" smtClean="0"/>
              <a:t>Might have unlabelled chemicals with unknown toxic properties – if the label not present or falls off.</a:t>
            </a:r>
            <a:endParaRPr lang="en-GB" dirty="0"/>
          </a:p>
        </p:txBody>
      </p:sp>
      <p:sp>
        <p:nvSpPr>
          <p:cNvPr id="4" name="Slide Number Placeholder 3"/>
          <p:cNvSpPr>
            <a:spLocks noGrp="1"/>
          </p:cNvSpPr>
          <p:nvPr>
            <p:ph type="sldNum" sz="quarter" idx="10"/>
          </p:nvPr>
        </p:nvSpPr>
        <p:spPr/>
        <p:txBody>
          <a:bodyPr/>
          <a:lstStyle/>
          <a:p>
            <a:fld id="{25AF565D-315B-4808-9686-ECEB0273A3A9}" type="slidenum">
              <a:rPr lang="en-GB" smtClean="0"/>
              <a:t>35</a:t>
            </a:fld>
            <a:endParaRPr lang="en-GB"/>
          </a:p>
        </p:txBody>
      </p:sp>
    </p:spTree>
    <p:extLst>
      <p:ext uri="{BB962C8B-B14F-4D97-AF65-F5344CB8AC3E}">
        <p14:creationId xmlns:p14="http://schemas.microsoft.com/office/powerpoint/2010/main" val="33458421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Which eye protection you choose must depend on your risk assessment.</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Eye splash is common in College environment even when wearing safety glasses.  Goggles are safer if you are working with Caustic or corrosive substances. Particularly if you wear c</a:t>
            </a:r>
            <a:r>
              <a:rPr lang="en-GB" dirty="0" smtClean="0"/>
              <a:t>ontact</a:t>
            </a:r>
            <a:r>
              <a:rPr lang="en-GB" baseline="0" dirty="0" smtClean="0"/>
              <a:t> lenses.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How long do you have to apply </a:t>
            </a:r>
            <a:r>
              <a:rPr lang="en-GB" baseline="0" dirty="0" err="1" smtClean="0"/>
              <a:t>diphoterine</a:t>
            </a:r>
            <a:r>
              <a:rPr lang="en-GB" baseline="0" dirty="0" smtClean="0"/>
              <a:t> eye wash – to stop eye damage?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10 seconds.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Do you know where the container is, if it is full, and if you can reach it in ten seconds (half blinded?)</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5AF565D-315B-4808-9686-ECEB0273A3A9}" type="slidenum">
              <a:rPr lang="en-GB" smtClean="0"/>
              <a:t>36</a:t>
            </a:fld>
            <a:endParaRPr lang="en-GB"/>
          </a:p>
        </p:txBody>
      </p:sp>
    </p:spTree>
    <p:extLst>
      <p:ext uri="{BB962C8B-B14F-4D97-AF65-F5344CB8AC3E}">
        <p14:creationId xmlns:p14="http://schemas.microsoft.com/office/powerpoint/2010/main" val="37994110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AF565D-315B-4808-9686-ECEB0273A3A9}" type="slidenum">
              <a:rPr lang="en-GB" smtClean="0"/>
              <a:t>37</a:t>
            </a:fld>
            <a:endParaRPr lang="en-GB"/>
          </a:p>
        </p:txBody>
      </p:sp>
    </p:spTree>
    <p:extLst>
      <p:ext uri="{BB962C8B-B14F-4D97-AF65-F5344CB8AC3E}">
        <p14:creationId xmlns:p14="http://schemas.microsoft.com/office/powerpoint/2010/main" val="38206030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spcBef>
                <a:spcPts val="600"/>
              </a:spcBef>
              <a:buFont typeface="+mj-lt"/>
              <a:buAutoNum type="arabicPeriod"/>
            </a:pPr>
            <a:r>
              <a:rPr lang="en-GB" sz="1000" dirty="0" smtClean="0"/>
              <a:t>Errors of communication! Pay attention to signs and notices! </a:t>
            </a:r>
          </a:p>
          <a:p>
            <a:pPr marL="514350" indent="-514350">
              <a:spcBef>
                <a:spcPts val="600"/>
              </a:spcBef>
              <a:buFont typeface="+mj-lt"/>
              <a:buAutoNum type="arabicPeriod"/>
            </a:pPr>
            <a:r>
              <a:rPr lang="en-GB" sz="1000" dirty="0" smtClean="0"/>
              <a:t>Slow and fast accidents</a:t>
            </a:r>
          </a:p>
          <a:p>
            <a:pPr marL="514350" indent="-514350">
              <a:spcBef>
                <a:spcPts val="600"/>
              </a:spcBef>
              <a:buFont typeface="+mj-lt"/>
              <a:buAutoNum type="arabicPeriod"/>
            </a:pPr>
            <a:r>
              <a:rPr lang="en-GB" sz="1000" dirty="0" smtClean="0"/>
              <a:t>Power fail when working with toxic chemical</a:t>
            </a:r>
          </a:p>
          <a:p>
            <a:pPr marL="514350" indent="-514350">
              <a:spcBef>
                <a:spcPts val="600"/>
              </a:spcBef>
              <a:buFont typeface="+mj-lt"/>
              <a:buAutoNum type="arabicPeriod"/>
            </a:pPr>
            <a:r>
              <a:rPr lang="en-GB" sz="1000" dirty="0" smtClean="0"/>
              <a:t>Spill inside or outside containment</a:t>
            </a:r>
          </a:p>
          <a:p>
            <a:pPr marL="514350" indent="-514350">
              <a:spcBef>
                <a:spcPts val="600"/>
              </a:spcBef>
              <a:buFont typeface="+mj-lt"/>
              <a:buAutoNum type="arabicPeriod"/>
            </a:pPr>
            <a:r>
              <a:rPr lang="en-GB" sz="1000" dirty="0" smtClean="0"/>
              <a:t>Personal contamination (eye, face or through glove or skin)</a:t>
            </a:r>
          </a:p>
          <a:p>
            <a:pPr marL="514350" indent="-514350">
              <a:spcBef>
                <a:spcPts val="600"/>
              </a:spcBef>
              <a:buFont typeface="+mj-lt"/>
              <a:buAutoNum type="arabicPeriod"/>
            </a:pPr>
            <a:r>
              <a:rPr lang="en-GB" sz="1000" dirty="0" smtClean="0"/>
              <a:t>Sudden illness</a:t>
            </a:r>
          </a:p>
          <a:p>
            <a:pPr marL="514350" indent="-514350">
              <a:spcBef>
                <a:spcPts val="600"/>
              </a:spcBef>
              <a:buFont typeface="+mj-lt"/>
              <a:buAutoNum type="arabicPeriod"/>
            </a:pPr>
            <a:r>
              <a:rPr lang="en-GB" sz="1000" dirty="0" smtClean="0"/>
              <a:t>Fire</a:t>
            </a:r>
          </a:p>
          <a:p>
            <a:pPr marL="514350" indent="-514350">
              <a:spcBef>
                <a:spcPts val="600"/>
              </a:spcBef>
              <a:buFont typeface="+mj-lt"/>
              <a:buAutoNum type="arabicPeriod"/>
            </a:pPr>
            <a:r>
              <a:rPr lang="en-GB" sz="1000" dirty="0" smtClean="0"/>
              <a:t>Flood</a:t>
            </a:r>
          </a:p>
          <a:p>
            <a:pPr marL="514350" indent="-514350">
              <a:spcBef>
                <a:spcPts val="600"/>
              </a:spcBef>
              <a:buFont typeface="+mj-lt"/>
              <a:buAutoNum type="arabicPeriod"/>
            </a:pPr>
            <a:r>
              <a:rPr lang="en-GB" sz="1000" dirty="0" smtClean="0"/>
              <a:t>Equipment breakdowns or other event </a:t>
            </a:r>
          </a:p>
          <a:p>
            <a:pPr marL="914400" indent="-914400">
              <a:spcBef>
                <a:spcPts val="600"/>
              </a:spcBef>
              <a:buFont typeface="+mj-lt"/>
              <a:buAutoNum type="arabicPeriod"/>
            </a:pPr>
            <a:r>
              <a:rPr lang="en-GB" sz="1000" b="1" dirty="0" smtClean="0"/>
              <a:t>Ineffective control measures</a:t>
            </a:r>
          </a:p>
          <a:p>
            <a:pPr marL="914400" indent="-914400">
              <a:spcBef>
                <a:spcPts val="600"/>
              </a:spcBef>
              <a:buFont typeface="+mj-lt"/>
              <a:buAutoNum type="arabicPeriod"/>
            </a:pPr>
            <a:r>
              <a:rPr lang="en-GB" sz="1000" b="1" dirty="0" smtClean="0"/>
              <a:t>Ineffective emergency procedures</a:t>
            </a:r>
          </a:p>
          <a:p>
            <a:endParaRPr lang="en-GB" sz="1000" dirty="0"/>
          </a:p>
        </p:txBody>
      </p:sp>
      <p:sp>
        <p:nvSpPr>
          <p:cNvPr id="4" name="Slide Number Placeholder 3"/>
          <p:cNvSpPr>
            <a:spLocks noGrp="1"/>
          </p:cNvSpPr>
          <p:nvPr>
            <p:ph type="sldNum" sz="quarter" idx="10"/>
          </p:nvPr>
        </p:nvSpPr>
        <p:spPr/>
        <p:txBody>
          <a:bodyPr/>
          <a:lstStyle/>
          <a:p>
            <a:fld id="{25AF565D-315B-4808-9686-ECEB0273A3A9}" type="slidenum">
              <a:rPr lang="en-GB" smtClean="0"/>
              <a:t>38</a:t>
            </a:fld>
            <a:endParaRPr lang="en-GB"/>
          </a:p>
        </p:txBody>
      </p:sp>
    </p:spTree>
    <p:extLst>
      <p:ext uri="{BB962C8B-B14F-4D97-AF65-F5344CB8AC3E}">
        <p14:creationId xmlns:p14="http://schemas.microsoft.com/office/powerpoint/2010/main" val="6321601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AF565D-315B-4808-9686-ECEB0273A3A9}" type="slidenum">
              <a:rPr lang="en-GB" smtClean="0"/>
              <a:t>39</a:t>
            </a:fld>
            <a:endParaRPr lang="en-GB"/>
          </a:p>
        </p:txBody>
      </p:sp>
    </p:spTree>
    <p:extLst>
      <p:ext uri="{BB962C8B-B14F-4D97-AF65-F5344CB8AC3E}">
        <p14:creationId xmlns:p14="http://schemas.microsoft.com/office/powerpoint/2010/main" val="2951364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pPr eaLnBrk="1" hangingPunct="1"/>
            <a:r>
              <a:rPr lang="en-GB" altLang="en-US" smtClean="0"/>
              <a:t>Chemical Engineering Lab, down the corridor from the earlier one.  A general view of the entire lab – destroyed by smoke and water.</a:t>
            </a:r>
          </a:p>
        </p:txBody>
      </p:sp>
      <p:sp>
        <p:nvSpPr>
          <p:cNvPr id="5427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D72785B3-5986-4158-A3CB-F6163D1F07A0}" type="slidenum">
              <a:rPr lang="en-GB" altLang="en-US" smtClean="0"/>
              <a:pPr eaLnBrk="1" hangingPunct="1">
                <a:spcBef>
                  <a:spcPct val="0"/>
                </a:spcBef>
              </a:pPr>
              <a:t>4</a:t>
            </a:fld>
            <a:endParaRPr lang="en-GB"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AF565D-315B-4808-9686-ECEB0273A3A9}" type="slidenum">
              <a:rPr lang="en-GB" smtClean="0"/>
              <a:t>40</a:t>
            </a:fld>
            <a:endParaRPr lang="en-GB"/>
          </a:p>
        </p:txBody>
      </p:sp>
    </p:spTree>
    <p:extLst>
      <p:ext uri="{BB962C8B-B14F-4D97-AF65-F5344CB8AC3E}">
        <p14:creationId xmlns:p14="http://schemas.microsoft.com/office/powerpoint/2010/main" val="19268568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AF565D-315B-4808-9686-ECEB0273A3A9}" type="slidenum">
              <a:rPr lang="en-GB" smtClean="0"/>
              <a:t>41</a:t>
            </a:fld>
            <a:endParaRPr lang="en-GB"/>
          </a:p>
        </p:txBody>
      </p:sp>
    </p:spTree>
    <p:extLst>
      <p:ext uri="{BB962C8B-B14F-4D97-AF65-F5344CB8AC3E}">
        <p14:creationId xmlns:p14="http://schemas.microsoft.com/office/powerpoint/2010/main" val="2441316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pPr marL="168275" indent="-168275" eaLnBrk="1" hangingPunct="1">
              <a:buFontTx/>
              <a:buChar char="•"/>
            </a:pPr>
            <a:r>
              <a:rPr lang="en-GB" altLang="en-US" dirty="0" smtClean="0"/>
              <a:t>The culprit. Hydrogen gas - and human error.</a:t>
            </a:r>
          </a:p>
          <a:p>
            <a:pPr marL="168275" indent="-168275" eaLnBrk="1" hangingPunct="1">
              <a:buFontTx/>
              <a:buChar char="•"/>
            </a:pPr>
            <a:r>
              <a:rPr lang="en-GB" altLang="en-US" dirty="0" smtClean="0"/>
              <a:t>What time did this happen? </a:t>
            </a:r>
          </a:p>
          <a:p>
            <a:pPr marL="168275" indent="-168275" eaLnBrk="1" hangingPunct="1">
              <a:buFontTx/>
              <a:buChar char="•"/>
            </a:pPr>
            <a:r>
              <a:rPr lang="en-GB" altLang="en-US" dirty="0" smtClean="0"/>
              <a:t>Who was in the room – a student.  </a:t>
            </a:r>
          </a:p>
          <a:p>
            <a:pPr marL="168275" indent="-168275" eaLnBrk="1" hangingPunct="1">
              <a:buFontTx/>
              <a:buChar char="•"/>
            </a:pPr>
            <a:r>
              <a:rPr lang="en-GB" altLang="en-US" dirty="0" smtClean="0"/>
              <a:t>Earlier in the day, perhaps it may have been you.</a:t>
            </a:r>
          </a:p>
          <a:p>
            <a:pPr marL="168275" indent="-168275" eaLnBrk="1" hangingPunct="1">
              <a:buFontTx/>
              <a:buChar char="•"/>
            </a:pPr>
            <a:endParaRPr lang="en-GB" altLang="en-US" dirty="0" smtClean="0"/>
          </a:p>
          <a:p>
            <a:pPr marL="225765" indent="-225765" eaLnBrk="1" hangingPunct="1">
              <a:buFont typeface="+mj-lt"/>
              <a:buAutoNum type="arabicPeriod"/>
              <a:defRPr/>
            </a:pPr>
            <a:r>
              <a:rPr lang="en-GB" dirty="0" smtClean="0"/>
              <a:t>What was the route cause of what went wrong here? </a:t>
            </a:r>
          </a:p>
          <a:p>
            <a:pPr marL="225765" indent="-225765" eaLnBrk="1" hangingPunct="1">
              <a:buFont typeface="+mj-lt"/>
              <a:buAutoNum type="arabicPeriod"/>
              <a:defRPr/>
            </a:pPr>
            <a:r>
              <a:rPr lang="en-GB" dirty="0" smtClean="0"/>
              <a:t>3</a:t>
            </a:r>
            <a:r>
              <a:rPr lang="en-GB" baseline="30000" dirty="0" smtClean="0"/>
              <a:t>rd</a:t>
            </a:r>
            <a:r>
              <a:rPr lang="en-GB" dirty="0" smtClean="0"/>
              <a:t> year PhD student conducted the risk assessment.  </a:t>
            </a:r>
          </a:p>
          <a:p>
            <a:pPr marL="225765" indent="-225765" eaLnBrk="1" hangingPunct="1">
              <a:buFont typeface="+mj-lt"/>
              <a:buAutoNum type="arabicPeriod"/>
              <a:defRPr/>
            </a:pPr>
            <a:r>
              <a:rPr lang="en-GB" dirty="0" smtClean="0"/>
              <a:t>Not formally trained to undertake risk assessments or to change hydrogen cylinders. </a:t>
            </a:r>
          </a:p>
          <a:p>
            <a:pPr marL="225765" indent="-225765" eaLnBrk="1" hangingPunct="1">
              <a:buFont typeface="+mj-lt"/>
              <a:buAutoNum type="arabicPeriod"/>
              <a:defRPr/>
            </a:pPr>
            <a:r>
              <a:rPr lang="en-GB" dirty="0" smtClean="0"/>
              <a:t>The point here is that there are many labs like this and many people like this at the College.  </a:t>
            </a:r>
          </a:p>
          <a:p>
            <a:pPr marL="225765" indent="-225765" eaLnBrk="1" hangingPunct="1">
              <a:buFont typeface="+mj-lt"/>
              <a:buAutoNum type="arabicPeriod"/>
              <a:defRPr/>
            </a:pPr>
            <a:r>
              <a:rPr lang="en-GB" dirty="0" smtClean="0"/>
              <a:t>And there are lots of near misses and a few minor accidents.  </a:t>
            </a:r>
          </a:p>
          <a:p>
            <a:pPr marL="225765" indent="-225765" eaLnBrk="1" hangingPunct="1">
              <a:buFont typeface="+mj-lt"/>
              <a:buAutoNum type="arabicPeriod"/>
              <a:defRPr/>
            </a:pPr>
            <a:r>
              <a:rPr lang="en-GB" dirty="0" smtClean="0"/>
              <a:t>There are relatively few major accidents. But, the results may be very severe.</a:t>
            </a:r>
          </a:p>
          <a:p>
            <a:pPr marL="168275" indent="-168275" eaLnBrk="1" hangingPunct="1">
              <a:buFontTx/>
              <a:buChar char="•"/>
            </a:pPr>
            <a:endParaRPr lang="en-GB" altLang="en-US" dirty="0" smtClean="0"/>
          </a:p>
        </p:txBody>
      </p:sp>
      <p:sp>
        <p:nvSpPr>
          <p:cNvPr id="5530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299F470-07A8-4101-83C1-7F066C9414FF}" type="slidenum">
              <a:rPr lang="en-GB" altLang="en-US" smtClean="0"/>
              <a:pPr eaLnBrk="1" hangingPunct="1">
                <a:spcBef>
                  <a:spcPct val="0"/>
                </a:spcBef>
              </a:pPr>
              <a:t>5</a:t>
            </a:fld>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GB" dirty="0" smtClean="0"/>
              <a:t>Define a substance hazardous to health</a:t>
            </a:r>
          </a:p>
          <a:p>
            <a:pPr marL="514350" indent="-514350">
              <a:buFont typeface="+mj-lt"/>
              <a:buAutoNum type="arabicPeriod"/>
            </a:pPr>
            <a:r>
              <a:rPr lang="en-GB" dirty="0" smtClean="0"/>
              <a:t>Prevent yourselves and others from being exposed to hazardous chemicals </a:t>
            </a:r>
          </a:p>
          <a:p>
            <a:pPr marL="514350" indent="-514350">
              <a:buFont typeface="+mj-lt"/>
              <a:buAutoNum type="arabicPeriod"/>
            </a:pPr>
            <a:r>
              <a:rPr lang="en-GB" dirty="0" smtClean="0"/>
              <a:t>Interpret a manufacturer’s safety data sheet</a:t>
            </a:r>
          </a:p>
          <a:p>
            <a:pPr marL="514350" indent="-514350">
              <a:buFont typeface="+mj-lt"/>
              <a:buAutoNum type="arabicPeriod"/>
            </a:pPr>
            <a:r>
              <a:rPr lang="en-GB" dirty="0" smtClean="0"/>
              <a:t>Apply this to your COSHH assessment</a:t>
            </a:r>
          </a:p>
          <a:p>
            <a:pPr marL="514350" indent="-514350">
              <a:buFont typeface="+mj-lt"/>
              <a:buAutoNum type="arabicPeriod"/>
            </a:pPr>
            <a:r>
              <a:rPr lang="en-GB" dirty="0" smtClean="0"/>
              <a:t>Know the limits of control measures</a:t>
            </a:r>
          </a:p>
          <a:p>
            <a:pPr marL="514350" indent="-514350">
              <a:buFont typeface="+mj-lt"/>
              <a:buAutoNum type="arabicPeriod"/>
            </a:pPr>
            <a:r>
              <a:rPr lang="en-GB" dirty="0" smtClean="0"/>
              <a:t>Apply emergency procedures</a:t>
            </a:r>
          </a:p>
          <a:p>
            <a:endParaRPr lang="en-GB" dirty="0"/>
          </a:p>
        </p:txBody>
      </p:sp>
      <p:sp>
        <p:nvSpPr>
          <p:cNvPr id="4" name="Slide Number Placeholder 3"/>
          <p:cNvSpPr>
            <a:spLocks noGrp="1"/>
          </p:cNvSpPr>
          <p:nvPr>
            <p:ph type="sldNum" sz="quarter" idx="10"/>
          </p:nvPr>
        </p:nvSpPr>
        <p:spPr/>
        <p:txBody>
          <a:bodyPr/>
          <a:lstStyle/>
          <a:p>
            <a:fld id="{25AF565D-315B-4808-9686-ECEB0273A3A9}" type="slidenum">
              <a:rPr lang="en-GB" smtClean="0"/>
              <a:t>6</a:t>
            </a:fld>
            <a:endParaRPr lang="en-GB"/>
          </a:p>
        </p:txBody>
      </p:sp>
    </p:spTree>
    <p:extLst>
      <p:ext uri="{BB962C8B-B14F-4D97-AF65-F5344CB8AC3E}">
        <p14:creationId xmlns:p14="http://schemas.microsoft.com/office/powerpoint/2010/main" val="1926856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smtClean="0"/>
              <a:t>What chemicals do you take into it? What</a:t>
            </a:r>
            <a:r>
              <a:rPr lang="en-GB" baseline="0" dirty="0" smtClean="0"/>
              <a:t> are you doing? T</a:t>
            </a:r>
            <a:r>
              <a:rPr lang="en-GB" dirty="0" smtClean="0"/>
              <a:t>ransporting</a:t>
            </a:r>
            <a:r>
              <a:rPr lang="en-GB" baseline="0" dirty="0" smtClean="0"/>
              <a:t> chemicals, </a:t>
            </a:r>
            <a:r>
              <a:rPr lang="en-GB" baseline="0" dirty="0" err="1" smtClean="0"/>
              <a:t>aliquotting</a:t>
            </a:r>
            <a:r>
              <a:rPr lang="en-GB" baseline="0" dirty="0" smtClean="0"/>
              <a:t> them, using them, and transferring to waste containers.</a:t>
            </a:r>
            <a:endParaRPr lang="en-GB" dirty="0" smtClean="0"/>
          </a:p>
          <a:p>
            <a:pPr marL="228600" indent="-228600">
              <a:buFont typeface="+mj-lt"/>
              <a:buAutoNum type="arabicPeriod"/>
            </a:pPr>
            <a:r>
              <a:rPr lang="en-GB" dirty="0" smtClean="0"/>
              <a:t>What are</a:t>
            </a:r>
            <a:r>
              <a:rPr lang="en-GB" baseline="0" dirty="0" smtClean="0"/>
              <a:t> you trying to do? Etching plastic, silicone? Coating wafers by spraying, spin-coating and electro-deposition?  Creating aerosols, using solvents, highly flammable solvents and carcinogens.</a:t>
            </a:r>
          </a:p>
          <a:p>
            <a:pPr marL="228600" indent="-228600">
              <a:buFont typeface="+mj-lt"/>
              <a:buAutoNum type="arabicPeriod"/>
            </a:pPr>
            <a:r>
              <a:rPr lang="en-GB" dirty="0" smtClean="0"/>
              <a:t>What chemicals are already in there,</a:t>
            </a:r>
            <a:r>
              <a:rPr lang="en-GB" baseline="0" dirty="0" smtClean="0"/>
              <a:t> and w</a:t>
            </a:r>
            <a:r>
              <a:rPr lang="en-GB" dirty="0" smtClean="0"/>
              <a:t>hat chemicals are other people using – and why is this important?  Because it’s</a:t>
            </a:r>
            <a:r>
              <a:rPr lang="en-GB" baseline="0" dirty="0" smtClean="0"/>
              <a:t> a shared area, housekeeping may be poor, and you need to know about other people’s emergency procedures?</a:t>
            </a:r>
            <a:endParaRPr lang="en-GB" dirty="0" smtClean="0"/>
          </a:p>
          <a:p>
            <a:pPr marL="228600" indent="-228600">
              <a:buFont typeface="+mj-lt"/>
              <a:buAutoNum type="arabicPeriod"/>
            </a:pPr>
            <a:r>
              <a:rPr lang="en-GB" dirty="0" smtClean="0"/>
              <a:t>How</a:t>
            </a:r>
            <a:r>
              <a:rPr lang="en-GB" baseline="0" dirty="0" smtClean="0"/>
              <a:t> these chemicals harm you, your colleagues or the </a:t>
            </a:r>
            <a:r>
              <a:rPr lang="en-GB" dirty="0" smtClean="0"/>
              <a:t>environment,</a:t>
            </a:r>
            <a:r>
              <a:rPr lang="en-GB" baseline="0" dirty="0" smtClean="0"/>
              <a:t> will determine what you control measures are going to be.</a:t>
            </a:r>
            <a:endParaRPr lang="en-GB" dirty="0" smtClean="0"/>
          </a:p>
          <a:p>
            <a:pPr marL="228600" indent="-228600">
              <a:buFont typeface="+mj-lt"/>
              <a:buAutoNum type="arabicPeriod"/>
            </a:pPr>
            <a:r>
              <a:rPr lang="en-GB" dirty="0" smtClean="0"/>
              <a:t>But you should also consider</a:t>
            </a:r>
            <a:r>
              <a:rPr lang="en-GB" baseline="0" dirty="0" smtClean="0"/>
              <a:t> w</a:t>
            </a:r>
            <a:r>
              <a:rPr lang="en-GB" dirty="0" smtClean="0"/>
              <a:t>ho else</a:t>
            </a:r>
            <a:r>
              <a:rPr lang="en-GB" baseline="0" dirty="0" smtClean="0"/>
              <a:t> may go into the room and what they may be doing there - ICT, engineers?</a:t>
            </a:r>
            <a:endParaRPr lang="en-GB" dirty="0" smtClean="0"/>
          </a:p>
          <a:p>
            <a:pPr marL="228600" indent="-228600">
              <a:buFont typeface="+mj-lt"/>
              <a:buAutoNum type="arabicPeriod"/>
            </a:pPr>
            <a:r>
              <a:rPr lang="en-GB" dirty="0" smtClean="0"/>
              <a:t>Do you – and everybody – know exactly what to do if something goes wrong?</a:t>
            </a:r>
          </a:p>
          <a:p>
            <a:endParaRPr lang="en-GB" dirty="0" smtClean="0"/>
          </a:p>
          <a:p>
            <a:endParaRPr lang="en-GB" dirty="0" smtClean="0"/>
          </a:p>
          <a:p>
            <a:endParaRPr lang="en-GB" dirty="0" smtClean="0"/>
          </a:p>
          <a:p>
            <a:pPr marL="228600" indent="-228600">
              <a:buFont typeface="+mj-lt"/>
              <a:buAutoNum type="arabicPeriod"/>
            </a:pPr>
            <a:r>
              <a:rPr lang="en-GB" dirty="0" smtClean="0">
                <a:solidFill>
                  <a:srgbClr val="FF0000"/>
                </a:solidFill>
              </a:rPr>
              <a:t>What happens</a:t>
            </a:r>
            <a:r>
              <a:rPr lang="en-GB" baseline="0" dirty="0" smtClean="0">
                <a:solidFill>
                  <a:srgbClr val="FF0000"/>
                </a:solidFill>
              </a:rPr>
              <a:t> in the clean room? What </a:t>
            </a:r>
            <a:r>
              <a:rPr lang="en-GB" dirty="0" smtClean="0">
                <a:solidFill>
                  <a:srgbClr val="FF0000"/>
                </a:solidFill>
              </a:rPr>
              <a:t>do you bring into the clean room, what at the chemicals intended to do,</a:t>
            </a:r>
            <a:r>
              <a:rPr lang="en-GB" baseline="0" dirty="0" smtClean="0">
                <a:solidFill>
                  <a:srgbClr val="FF0000"/>
                </a:solidFill>
              </a:rPr>
              <a:t> and why do you need to use it in there?</a:t>
            </a:r>
            <a:endParaRPr lang="en-GB" dirty="0" smtClean="0">
              <a:solidFill>
                <a:srgbClr val="FF0000"/>
              </a:solidFill>
            </a:endParaRPr>
          </a:p>
          <a:p>
            <a:pPr marL="685800" lvl="1" indent="-228600">
              <a:buFont typeface="Arial" panose="020B0604020202020204" pitchFamily="34" charset="0"/>
              <a:buChar char="•"/>
            </a:pPr>
            <a:r>
              <a:rPr lang="en-GB" dirty="0" smtClean="0">
                <a:solidFill>
                  <a:srgbClr val="FF0000"/>
                </a:solidFill>
              </a:rPr>
              <a:t>What are</a:t>
            </a:r>
            <a:r>
              <a:rPr lang="en-GB" baseline="0" dirty="0" smtClean="0">
                <a:solidFill>
                  <a:srgbClr val="FF0000"/>
                </a:solidFill>
              </a:rPr>
              <a:t> the hazards?  Aggressive and toxic solvents and acids; carcinogens.</a:t>
            </a:r>
            <a:endParaRPr lang="en-GB" dirty="0" smtClean="0">
              <a:solidFill>
                <a:srgbClr val="FF0000"/>
              </a:solidFill>
            </a:endParaRPr>
          </a:p>
          <a:p>
            <a:pPr marL="685800" lvl="1" indent="-228600">
              <a:buFont typeface="Arial" panose="020B0604020202020204" pitchFamily="34" charset="0"/>
              <a:buChar char="•"/>
            </a:pPr>
            <a:r>
              <a:rPr lang="en-GB" dirty="0" smtClean="0">
                <a:solidFill>
                  <a:srgbClr val="FF0000"/>
                </a:solidFill>
              </a:rPr>
              <a:t>How can they harm you?</a:t>
            </a:r>
          </a:p>
          <a:p>
            <a:pPr marL="685800" lvl="1" indent="-228600">
              <a:buFont typeface="Arial" panose="020B0604020202020204" pitchFamily="34" charset="0"/>
              <a:buChar char="•"/>
            </a:pPr>
            <a:r>
              <a:rPr lang="en-GB" dirty="0" smtClean="0">
                <a:solidFill>
                  <a:srgbClr val="FF0000"/>
                </a:solidFill>
              </a:rPr>
              <a:t>            routes of exposure</a:t>
            </a:r>
          </a:p>
          <a:p>
            <a:pPr marL="685800" lvl="1" indent="-228600">
              <a:buFont typeface="Arial" panose="020B0604020202020204" pitchFamily="34" charset="0"/>
              <a:buChar char="•"/>
            </a:pPr>
            <a:r>
              <a:rPr lang="en-GB" dirty="0" smtClean="0">
                <a:solidFill>
                  <a:srgbClr val="FF0000"/>
                </a:solidFill>
              </a:rPr>
              <a:t>            likelihood</a:t>
            </a:r>
          </a:p>
          <a:p>
            <a:pPr marL="685800" lvl="1" indent="-228600">
              <a:buFont typeface="Arial" panose="020B0604020202020204" pitchFamily="34" charset="0"/>
              <a:buChar char="•"/>
            </a:pPr>
            <a:r>
              <a:rPr lang="en-GB" dirty="0" smtClean="0">
                <a:solidFill>
                  <a:srgbClr val="FF0000"/>
                </a:solidFill>
              </a:rPr>
              <a:t>            main concern = </a:t>
            </a:r>
            <a:r>
              <a:rPr lang="en-GB" b="1" dirty="0" smtClean="0">
                <a:solidFill>
                  <a:srgbClr val="FF0000"/>
                </a:solidFill>
              </a:rPr>
              <a:t>inhalation</a:t>
            </a:r>
          </a:p>
          <a:p>
            <a:pPr marL="685800" lvl="1" indent="-228600">
              <a:buFont typeface="Arial" panose="020B0604020202020204" pitchFamily="34" charset="0"/>
              <a:buChar char="•"/>
            </a:pPr>
            <a:r>
              <a:rPr lang="en-GB" b="1" dirty="0" smtClean="0">
                <a:solidFill>
                  <a:srgbClr val="FF0000"/>
                </a:solidFill>
              </a:rPr>
              <a:t>How would you know</a:t>
            </a:r>
            <a:r>
              <a:rPr lang="en-GB" b="1" baseline="0" dirty="0" smtClean="0">
                <a:solidFill>
                  <a:srgbClr val="FF0000"/>
                </a:solidFill>
              </a:rPr>
              <a:t> if you had been exposed?</a:t>
            </a:r>
            <a:endParaRPr lang="en-GB" b="1" dirty="0" smtClean="0">
              <a:solidFill>
                <a:srgbClr val="FF0000"/>
              </a:solidFill>
            </a:endParaRPr>
          </a:p>
          <a:p>
            <a:endParaRPr lang="en-GB" dirty="0"/>
          </a:p>
        </p:txBody>
      </p:sp>
      <p:sp>
        <p:nvSpPr>
          <p:cNvPr id="4" name="Slide Number Placeholder 3"/>
          <p:cNvSpPr>
            <a:spLocks noGrp="1"/>
          </p:cNvSpPr>
          <p:nvPr>
            <p:ph type="sldNum" sz="quarter" idx="10"/>
          </p:nvPr>
        </p:nvSpPr>
        <p:spPr/>
        <p:txBody>
          <a:bodyPr/>
          <a:lstStyle/>
          <a:p>
            <a:fld id="{25AF565D-315B-4808-9686-ECEB0273A3A9}" type="slidenum">
              <a:rPr lang="en-GB" smtClean="0"/>
              <a:t>7</a:t>
            </a:fld>
            <a:endParaRPr lang="en-GB"/>
          </a:p>
        </p:txBody>
      </p:sp>
    </p:spTree>
    <p:extLst>
      <p:ext uri="{BB962C8B-B14F-4D97-AF65-F5344CB8AC3E}">
        <p14:creationId xmlns:p14="http://schemas.microsoft.com/office/powerpoint/2010/main" val="1408085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Use personal anecdot</a:t>
            </a:r>
            <a:r>
              <a:rPr lang="en-GB" baseline="0" dirty="0" smtClean="0"/>
              <a:t>e to illustrate why this is necessary.</a:t>
            </a:r>
            <a:endParaRPr lang="en-GB" dirty="0" smtClean="0"/>
          </a:p>
          <a:p>
            <a:endParaRPr lang="en-GB" baseline="0" dirty="0" smtClean="0"/>
          </a:p>
          <a:p>
            <a:r>
              <a:rPr lang="en-GB" dirty="0" smtClean="0"/>
              <a:t>Control of substances hazardous to health</a:t>
            </a:r>
          </a:p>
          <a:p>
            <a:r>
              <a:rPr lang="en-GB" dirty="0" smtClean="0"/>
              <a:t>UK and EU legal requirement since 1992</a:t>
            </a:r>
          </a:p>
          <a:p>
            <a:pPr marL="514350" indent="-514350">
              <a:buFont typeface="+mj-lt"/>
              <a:buAutoNum type="arabicPeriod"/>
            </a:pPr>
            <a:r>
              <a:rPr lang="en-GB" b="1" dirty="0" smtClean="0"/>
              <a:t>What type of substances does it refer to?</a:t>
            </a:r>
          </a:p>
          <a:p>
            <a:pPr marL="514350" indent="-514350">
              <a:buFont typeface="+mj-lt"/>
              <a:buAutoNum type="arabicPeriod"/>
            </a:pPr>
            <a:r>
              <a:rPr lang="en-GB" b="1" dirty="0" smtClean="0"/>
              <a:t>Why is this a legal requirement?</a:t>
            </a:r>
          </a:p>
          <a:p>
            <a:pPr marL="514350" indent="-514350">
              <a:buFont typeface="+mj-lt"/>
              <a:buAutoNum type="arabicPeriod"/>
            </a:pPr>
            <a:r>
              <a:rPr lang="en-GB" b="1" dirty="0" smtClean="0"/>
              <a:t>What do you need to do to comply?</a:t>
            </a:r>
          </a:p>
          <a:p>
            <a:pPr lvl="1"/>
            <a:r>
              <a:rPr lang="en-GB" dirty="0" smtClean="0"/>
              <a:t>Conduct and record a COSHH risk assessment</a:t>
            </a:r>
          </a:p>
          <a:p>
            <a:pPr lvl="1"/>
            <a:r>
              <a:rPr lang="en-GB" dirty="0" smtClean="0"/>
              <a:t>Ensure the controls and emergency procedures are in place and effective</a:t>
            </a:r>
          </a:p>
        </p:txBody>
      </p:sp>
      <p:sp>
        <p:nvSpPr>
          <p:cNvPr id="4" name="Slide Number Placeholder 3"/>
          <p:cNvSpPr>
            <a:spLocks noGrp="1"/>
          </p:cNvSpPr>
          <p:nvPr>
            <p:ph type="sldNum" sz="quarter" idx="10"/>
          </p:nvPr>
        </p:nvSpPr>
        <p:spPr/>
        <p:txBody>
          <a:bodyPr/>
          <a:lstStyle/>
          <a:p>
            <a:fld id="{25AF565D-315B-4808-9686-ECEB0273A3A9}" type="slidenum">
              <a:rPr lang="en-GB" smtClean="0"/>
              <a:t>8</a:t>
            </a:fld>
            <a:endParaRPr lang="en-GB"/>
          </a:p>
        </p:txBody>
      </p:sp>
    </p:spTree>
    <p:extLst>
      <p:ext uri="{BB962C8B-B14F-4D97-AF65-F5344CB8AC3E}">
        <p14:creationId xmlns:p14="http://schemas.microsoft.com/office/powerpoint/2010/main" val="1910942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smtClean="0">
                <a:solidFill>
                  <a:schemeClr val="tx1"/>
                </a:solidFill>
                <a:effectLst/>
                <a:latin typeface="+mn-lt"/>
                <a:ea typeface="+mn-ea"/>
                <a:cs typeface="+mn-cs"/>
              </a:rPr>
              <a:t>Which substances are harmful?</a:t>
            </a:r>
            <a:endParaRPr lang="en-GB" sz="1200" kern="1200" dirty="0" smtClean="0">
              <a:solidFill>
                <a:schemeClr val="tx1"/>
              </a:solidFill>
              <a:effectLst/>
              <a:latin typeface="+mn-lt"/>
              <a:ea typeface="+mn-ea"/>
              <a:cs typeface="+mn-cs"/>
            </a:endParaRPr>
          </a:p>
          <a:p>
            <a:pPr lvl="1"/>
            <a:r>
              <a:rPr lang="en-GB" sz="1200" b="1" i="1" kern="1200" dirty="0" smtClean="0">
                <a:solidFill>
                  <a:schemeClr val="tx1"/>
                </a:solidFill>
                <a:effectLst/>
                <a:latin typeface="+mn-lt"/>
                <a:ea typeface="+mn-ea"/>
                <a:cs typeface="+mn-cs"/>
              </a:rPr>
              <a:t>Look at each substance</a:t>
            </a:r>
            <a:endParaRPr lang="en-GB" sz="16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Read labels and Safety data sheet</a:t>
            </a:r>
            <a:endParaRPr lang="en-GB" sz="12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Sections 2 and 16 of the sheet, which tell you what the dangers are; </a:t>
            </a:r>
            <a:endParaRPr lang="en-GB" sz="16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Sections 4-8, which tell you about emergencies, storage and handling.</a:t>
            </a:r>
            <a:endParaRPr lang="en-GB" sz="16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Think about the task </a:t>
            </a:r>
            <a:endParaRPr lang="en-GB" sz="16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If the substance is harmful, how might workers be exposed? </a:t>
            </a:r>
            <a:endParaRPr lang="en-GB" sz="16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Who else might be exposed by:</a:t>
            </a:r>
            <a:endParaRPr lang="en-GB" sz="1600" kern="1200" dirty="0" smtClean="0">
              <a:solidFill>
                <a:schemeClr val="tx1"/>
              </a:solidFill>
              <a:effectLst/>
              <a:latin typeface="+mn-lt"/>
              <a:ea typeface="+mn-ea"/>
              <a:cs typeface="+mn-cs"/>
            </a:endParaRPr>
          </a:p>
          <a:p>
            <a:pPr lvl="2"/>
            <a:r>
              <a:rPr lang="en-GB" sz="1200" kern="1200" dirty="0" smtClean="0">
                <a:solidFill>
                  <a:schemeClr val="tx1"/>
                </a:solidFill>
                <a:effectLst/>
                <a:latin typeface="+mn-lt"/>
                <a:ea typeface="+mn-ea"/>
                <a:cs typeface="+mn-cs"/>
              </a:rPr>
              <a:t>breathing in gases, fumes, mist or dust? </a:t>
            </a:r>
            <a:endParaRPr lang="en-GB" sz="1800" kern="1200" dirty="0" smtClean="0">
              <a:solidFill>
                <a:schemeClr val="tx1"/>
              </a:solidFill>
              <a:effectLst/>
              <a:latin typeface="+mn-lt"/>
              <a:ea typeface="+mn-ea"/>
              <a:cs typeface="+mn-cs"/>
            </a:endParaRPr>
          </a:p>
          <a:p>
            <a:pPr lvl="2"/>
            <a:r>
              <a:rPr lang="en-GB" sz="1200" kern="1200" dirty="0" smtClean="0">
                <a:solidFill>
                  <a:schemeClr val="tx1"/>
                </a:solidFill>
                <a:effectLst/>
                <a:latin typeface="+mn-lt"/>
                <a:ea typeface="+mn-ea"/>
                <a:cs typeface="+mn-cs"/>
              </a:rPr>
              <a:t>contact with the skin? </a:t>
            </a:r>
            <a:endParaRPr lang="en-GB" sz="1800" kern="1200" dirty="0" smtClean="0">
              <a:solidFill>
                <a:schemeClr val="tx1"/>
              </a:solidFill>
              <a:effectLst/>
              <a:latin typeface="+mn-lt"/>
              <a:ea typeface="+mn-ea"/>
              <a:cs typeface="+mn-cs"/>
            </a:endParaRPr>
          </a:p>
          <a:p>
            <a:pPr lvl="2"/>
            <a:r>
              <a:rPr lang="en-GB" sz="1200" kern="1200" dirty="0" smtClean="0">
                <a:solidFill>
                  <a:schemeClr val="tx1"/>
                </a:solidFill>
                <a:effectLst/>
                <a:latin typeface="+mn-lt"/>
                <a:ea typeface="+mn-ea"/>
                <a:cs typeface="+mn-cs"/>
              </a:rPr>
              <a:t>swallowing? </a:t>
            </a:r>
            <a:endParaRPr lang="en-GB" sz="1800" kern="1200" dirty="0" smtClean="0">
              <a:solidFill>
                <a:schemeClr val="tx1"/>
              </a:solidFill>
              <a:effectLst/>
              <a:latin typeface="+mn-lt"/>
              <a:ea typeface="+mn-ea"/>
              <a:cs typeface="+mn-cs"/>
            </a:endParaRPr>
          </a:p>
          <a:p>
            <a:pPr lvl="2"/>
            <a:r>
              <a:rPr lang="en-GB" sz="1200" kern="1200" dirty="0" smtClean="0">
                <a:solidFill>
                  <a:schemeClr val="tx1"/>
                </a:solidFill>
                <a:effectLst/>
                <a:latin typeface="+mn-lt"/>
                <a:ea typeface="+mn-ea"/>
                <a:cs typeface="+mn-cs"/>
              </a:rPr>
              <a:t>contact with the eyes?</a:t>
            </a:r>
            <a:endParaRPr lang="en-GB" sz="1800" kern="1200" dirty="0" smtClean="0">
              <a:solidFill>
                <a:schemeClr val="tx1"/>
              </a:solidFill>
              <a:effectLst/>
              <a:latin typeface="+mn-lt"/>
              <a:ea typeface="+mn-ea"/>
              <a:cs typeface="+mn-cs"/>
            </a:endParaRPr>
          </a:p>
          <a:p>
            <a:pPr lvl="2"/>
            <a:r>
              <a:rPr lang="en-GB" sz="1200" kern="1200" dirty="0" smtClean="0">
                <a:solidFill>
                  <a:schemeClr val="tx1"/>
                </a:solidFill>
                <a:effectLst/>
                <a:latin typeface="+mn-lt"/>
                <a:ea typeface="+mn-ea"/>
                <a:cs typeface="+mn-cs"/>
              </a:rPr>
              <a:t>skin puncture?</a:t>
            </a:r>
            <a:endParaRPr lang="en-GB" sz="16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Complete the Hazard Checklist</a:t>
            </a:r>
            <a:endParaRPr lang="en-GB" sz="16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6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Assess the risk-use the form</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Choosing control measures </a:t>
            </a:r>
            <a:endParaRPr lang="en-GB"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Heirarchy</a:t>
            </a:r>
            <a:r>
              <a:rPr lang="en-GB" sz="1200" kern="1200" dirty="0" smtClean="0">
                <a:solidFill>
                  <a:schemeClr val="tx1"/>
                </a:solidFill>
                <a:effectLst/>
                <a:latin typeface="+mn-lt"/>
                <a:ea typeface="+mn-ea"/>
                <a:cs typeface="+mn-cs"/>
              </a:rPr>
              <a:t> of controls – more</a:t>
            </a:r>
            <a:r>
              <a:rPr lang="en-GB" sz="1200" kern="1200" baseline="0" dirty="0" smtClean="0">
                <a:solidFill>
                  <a:schemeClr val="tx1"/>
                </a:solidFill>
                <a:effectLst/>
                <a:latin typeface="+mn-lt"/>
                <a:ea typeface="+mn-ea"/>
                <a:cs typeface="+mn-cs"/>
              </a:rPr>
              <a:t> detail later.</a:t>
            </a:r>
            <a:r>
              <a:rPr lang="en-GB" sz="1200" kern="1200" dirty="0" smtClean="0">
                <a:solidFill>
                  <a:schemeClr val="tx1"/>
                </a:solidFill>
                <a:effectLst/>
                <a:latin typeface="+mn-lt"/>
                <a:ea typeface="+mn-ea"/>
                <a:cs typeface="+mn-cs"/>
              </a:rPr>
              <a:t>. </a:t>
            </a:r>
            <a:endParaRPr lang="en-GB" sz="18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Do the control measures work as they are intended?</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Control equipment</a:t>
            </a:r>
            <a:endParaRPr lang="en-GB" sz="12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Staying in control: Checking and maintaining</a:t>
            </a:r>
          </a:p>
          <a:p>
            <a:pPr lvl="2"/>
            <a:r>
              <a:rPr lang="en-GB" sz="1200" i="1" kern="1200" dirty="0" smtClean="0">
                <a:solidFill>
                  <a:schemeClr val="tx1"/>
                </a:solidFill>
                <a:effectLst/>
                <a:latin typeface="+mn-lt"/>
                <a:ea typeface="+mn-ea"/>
                <a:cs typeface="+mn-cs"/>
              </a:rPr>
              <a:t>Local exhaust ventilation (LEV)</a:t>
            </a:r>
            <a:endParaRPr lang="en-GB" sz="1600" kern="1200" dirty="0" smtClean="0">
              <a:solidFill>
                <a:schemeClr val="tx1"/>
              </a:solidFill>
              <a:effectLst/>
              <a:latin typeface="+mn-lt"/>
              <a:ea typeface="+mn-ea"/>
              <a:cs typeface="+mn-cs"/>
            </a:endParaRPr>
          </a:p>
          <a:p>
            <a:pPr lvl="2"/>
            <a:r>
              <a:rPr lang="en-GB" sz="1200" i="1" kern="1200" dirty="0" smtClean="0">
                <a:solidFill>
                  <a:schemeClr val="tx1"/>
                </a:solidFill>
                <a:effectLst/>
                <a:latin typeface="+mn-lt"/>
                <a:ea typeface="+mn-ea"/>
                <a:cs typeface="+mn-cs"/>
              </a:rPr>
              <a:t>Personal protective equipment (PPE)</a:t>
            </a:r>
            <a:endParaRPr lang="en-GB" sz="16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Skills and experience of those undertaking the task</a:t>
            </a:r>
            <a:endParaRPr lang="en-GB" sz="14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Competence, training, instruction and information –in the process, control measures and emergency procedures</a:t>
            </a:r>
            <a:endParaRPr lang="en-GB" sz="1600" kern="1200" dirty="0" smtClean="0">
              <a:solidFill>
                <a:schemeClr val="tx1"/>
              </a:solidFill>
              <a:effectLst/>
              <a:latin typeface="+mn-lt"/>
              <a:ea typeface="+mn-ea"/>
              <a:cs typeface="+mn-cs"/>
            </a:endParaRPr>
          </a:p>
          <a:p>
            <a:pPr lvl="0"/>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REVIEW significant</a:t>
            </a:r>
            <a:r>
              <a:rPr lang="en-GB" sz="1200" b="1" kern="1200" baseline="0" dirty="0" smtClean="0">
                <a:solidFill>
                  <a:schemeClr val="tx1"/>
                </a:solidFill>
                <a:effectLst/>
                <a:latin typeface="+mn-lt"/>
                <a:ea typeface="+mn-ea"/>
                <a:cs typeface="+mn-cs"/>
              </a:rPr>
              <a:t> change / accident</a:t>
            </a:r>
            <a:r>
              <a:rPr lang="en-GB" sz="800" kern="1200" dirty="0" smtClean="0">
                <a:solidFill>
                  <a:schemeClr val="tx1"/>
                </a:solidFill>
                <a:effectLst/>
                <a:latin typeface="+mn-lt"/>
                <a:ea typeface="+mn-ea"/>
                <a:cs typeface="+mn-cs"/>
              </a:rPr>
              <a:t> </a:t>
            </a:r>
            <a:endParaRPr lang="en-GB" sz="2400" kern="1200" dirty="0" smtClean="0">
              <a:solidFill>
                <a:schemeClr val="tx1"/>
              </a:solidFill>
              <a:effectLst/>
              <a:latin typeface="+mn-lt"/>
              <a:ea typeface="+mn-ea"/>
              <a:cs typeface="+mn-cs"/>
            </a:endParaRPr>
          </a:p>
          <a:p>
            <a:r>
              <a:rPr lang="en-GB" sz="800" kern="1200" dirty="0" smtClean="0">
                <a:solidFill>
                  <a:schemeClr val="tx1"/>
                </a:solidFill>
                <a:effectLst/>
                <a:latin typeface="+mn-lt"/>
                <a:ea typeface="+mn-ea"/>
                <a:cs typeface="+mn-cs"/>
              </a:rPr>
              <a:t>Summarised from: </a:t>
            </a:r>
            <a:r>
              <a:rPr lang="en-GB" sz="800" u="sng" kern="1200" dirty="0" smtClean="0">
                <a:solidFill>
                  <a:schemeClr val="tx1"/>
                </a:solidFill>
                <a:effectLst/>
                <a:latin typeface="+mn-lt"/>
                <a:ea typeface="+mn-ea"/>
                <a:cs typeface="+mn-cs"/>
                <a:hlinkClick r:id="rId3"/>
              </a:rPr>
              <a:t>http://www.hse.gov.uk/pubns/indg136.pdf</a:t>
            </a:r>
            <a:r>
              <a:rPr lang="en-GB" sz="800" kern="1200" dirty="0" smtClean="0">
                <a:solidFill>
                  <a:schemeClr val="tx1"/>
                </a:solidFill>
                <a:effectLst/>
                <a:latin typeface="+mn-lt"/>
                <a:ea typeface="+mn-ea"/>
                <a:cs typeface="+mn-cs"/>
              </a:rPr>
              <a:t> </a:t>
            </a:r>
            <a:endParaRPr lang="en-GB" sz="24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5AF565D-315B-4808-9686-ECEB0273A3A9}" type="slidenum">
              <a:rPr lang="en-GB" smtClean="0"/>
              <a:t>9</a:t>
            </a:fld>
            <a:endParaRPr lang="en-GB"/>
          </a:p>
        </p:txBody>
      </p:sp>
    </p:spTree>
    <p:extLst>
      <p:ext uri="{BB962C8B-B14F-4D97-AF65-F5344CB8AC3E}">
        <p14:creationId xmlns:p14="http://schemas.microsoft.com/office/powerpoint/2010/main" val="1663189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82116D9-952B-4540-A473-B0F59D73B94A}" type="datetimeFigureOut">
              <a:rPr lang="en-GB" smtClean="0"/>
              <a:t>10/10/2016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8FBD6B-472E-4446-AEFC-972FB1D9B633}" type="slidenum">
              <a:rPr lang="en-GB" smtClean="0"/>
              <a:t>‹#›</a:t>
            </a:fld>
            <a:endParaRPr lang="en-GB"/>
          </a:p>
        </p:txBody>
      </p:sp>
    </p:spTree>
    <p:extLst>
      <p:ext uri="{BB962C8B-B14F-4D97-AF65-F5344CB8AC3E}">
        <p14:creationId xmlns:p14="http://schemas.microsoft.com/office/powerpoint/2010/main" val="3378046126"/>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2116D9-952B-4540-A473-B0F59D73B94A}" type="datetimeFigureOut">
              <a:rPr lang="en-GB" smtClean="0"/>
              <a:t>10/10/2016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8FBD6B-472E-4446-AEFC-972FB1D9B633}" type="slidenum">
              <a:rPr lang="en-GB" smtClean="0"/>
              <a:t>‹#›</a:t>
            </a:fld>
            <a:endParaRPr lang="en-GB"/>
          </a:p>
        </p:txBody>
      </p:sp>
    </p:spTree>
    <p:extLst>
      <p:ext uri="{BB962C8B-B14F-4D97-AF65-F5344CB8AC3E}">
        <p14:creationId xmlns:p14="http://schemas.microsoft.com/office/powerpoint/2010/main" val="766716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2116D9-952B-4540-A473-B0F59D73B94A}" type="datetimeFigureOut">
              <a:rPr lang="en-GB" smtClean="0"/>
              <a:t>10/10/2016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8FBD6B-472E-4446-AEFC-972FB1D9B633}" type="slidenum">
              <a:rPr lang="en-GB" smtClean="0"/>
              <a:t>‹#›</a:t>
            </a:fld>
            <a:endParaRPr lang="en-GB"/>
          </a:p>
        </p:txBody>
      </p:sp>
    </p:spTree>
    <p:extLst>
      <p:ext uri="{BB962C8B-B14F-4D97-AF65-F5344CB8AC3E}">
        <p14:creationId xmlns:p14="http://schemas.microsoft.com/office/powerpoint/2010/main" val="1846713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r>
              <a:rPr lang="en-US" dirty="0" smtClean="0"/>
              <a:t>Click to edit Master title style</a:t>
            </a:r>
            <a:endParaRPr lang="en-GB" dirty="0"/>
          </a:p>
        </p:txBody>
      </p:sp>
      <p:sp>
        <p:nvSpPr>
          <p:cNvPr id="3" name="Content Placeholder 2"/>
          <p:cNvSpPr>
            <a:spLocks noGrp="1"/>
          </p:cNvSpPr>
          <p:nvPr>
            <p:ph idx="1"/>
          </p:nvPr>
        </p:nvSpPr>
        <p:spPr>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2116D9-952B-4540-A473-B0F59D73B94A}" type="datetimeFigureOut">
              <a:rPr lang="en-GB" smtClean="0"/>
              <a:t>10/10/2016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8FBD6B-472E-4446-AEFC-972FB1D9B633}" type="slidenum">
              <a:rPr lang="en-GB" smtClean="0"/>
              <a:t>‹#›</a:t>
            </a:fld>
            <a:endParaRPr lang="en-GB"/>
          </a:p>
        </p:txBody>
      </p:sp>
    </p:spTree>
    <p:extLst>
      <p:ext uri="{BB962C8B-B14F-4D97-AF65-F5344CB8AC3E}">
        <p14:creationId xmlns:p14="http://schemas.microsoft.com/office/powerpoint/2010/main" val="2857302850"/>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2116D9-952B-4540-A473-B0F59D73B94A}" type="datetimeFigureOut">
              <a:rPr lang="en-GB" smtClean="0"/>
              <a:t>10/10/2016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8FBD6B-472E-4446-AEFC-972FB1D9B633}" type="slidenum">
              <a:rPr lang="en-GB" smtClean="0"/>
              <a:t>‹#›</a:t>
            </a:fld>
            <a:endParaRPr lang="en-GB"/>
          </a:p>
        </p:txBody>
      </p:sp>
    </p:spTree>
    <p:extLst>
      <p:ext uri="{BB962C8B-B14F-4D97-AF65-F5344CB8AC3E}">
        <p14:creationId xmlns:p14="http://schemas.microsoft.com/office/powerpoint/2010/main" val="1118325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82116D9-952B-4540-A473-B0F59D73B94A}" type="datetimeFigureOut">
              <a:rPr lang="en-GB" smtClean="0"/>
              <a:t>10/10/2016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8FBD6B-472E-4446-AEFC-972FB1D9B633}" type="slidenum">
              <a:rPr lang="en-GB" smtClean="0"/>
              <a:t>‹#›</a:t>
            </a:fld>
            <a:endParaRPr lang="en-GB"/>
          </a:p>
        </p:txBody>
      </p:sp>
    </p:spTree>
    <p:extLst>
      <p:ext uri="{BB962C8B-B14F-4D97-AF65-F5344CB8AC3E}">
        <p14:creationId xmlns:p14="http://schemas.microsoft.com/office/powerpoint/2010/main" val="1453870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82116D9-952B-4540-A473-B0F59D73B94A}" type="datetimeFigureOut">
              <a:rPr lang="en-GB" smtClean="0"/>
              <a:t>10/10/2016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8FBD6B-472E-4446-AEFC-972FB1D9B633}" type="slidenum">
              <a:rPr lang="en-GB" smtClean="0"/>
              <a:t>‹#›</a:t>
            </a:fld>
            <a:endParaRPr lang="en-GB"/>
          </a:p>
        </p:txBody>
      </p:sp>
    </p:spTree>
    <p:extLst>
      <p:ext uri="{BB962C8B-B14F-4D97-AF65-F5344CB8AC3E}">
        <p14:creationId xmlns:p14="http://schemas.microsoft.com/office/powerpoint/2010/main" val="703611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82116D9-952B-4540-A473-B0F59D73B94A}" type="datetimeFigureOut">
              <a:rPr lang="en-GB" smtClean="0"/>
              <a:t>10/10/2016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8FBD6B-472E-4446-AEFC-972FB1D9B633}" type="slidenum">
              <a:rPr lang="en-GB" smtClean="0"/>
              <a:t>‹#›</a:t>
            </a:fld>
            <a:endParaRPr lang="en-GB"/>
          </a:p>
        </p:txBody>
      </p:sp>
    </p:spTree>
    <p:extLst>
      <p:ext uri="{BB962C8B-B14F-4D97-AF65-F5344CB8AC3E}">
        <p14:creationId xmlns:p14="http://schemas.microsoft.com/office/powerpoint/2010/main" val="673085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2116D9-952B-4540-A473-B0F59D73B94A}" type="datetimeFigureOut">
              <a:rPr lang="en-GB" smtClean="0"/>
              <a:t>10/10/2016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8FBD6B-472E-4446-AEFC-972FB1D9B633}" type="slidenum">
              <a:rPr lang="en-GB" smtClean="0"/>
              <a:t>‹#›</a:t>
            </a:fld>
            <a:endParaRPr lang="en-GB"/>
          </a:p>
        </p:txBody>
      </p:sp>
    </p:spTree>
    <p:extLst>
      <p:ext uri="{BB962C8B-B14F-4D97-AF65-F5344CB8AC3E}">
        <p14:creationId xmlns:p14="http://schemas.microsoft.com/office/powerpoint/2010/main" val="265450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2116D9-952B-4540-A473-B0F59D73B94A}" type="datetimeFigureOut">
              <a:rPr lang="en-GB" smtClean="0"/>
              <a:t>10/10/2016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8FBD6B-472E-4446-AEFC-972FB1D9B633}" type="slidenum">
              <a:rPr lang="en-GB" smtClean="0"/>
              <a:t>‹#›</a:t>
            </a:fld>
            <a:endParaRPr lang="en-GB"/>
          </a:p>
        </p:txBody>
      </p:sp>
    </p:spTree>
    <p:extLst>
      <p:ext uri="{BB962C8B-B14F-4D97-AF65-F5344CB8AC3E}">
        <p14:creationId xmlns:p14="http://schemas.microsoft.com/office/powerpoint/2010/main" val="458724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2116D9-952B-4540-A473-B0F59D73B94A}" type="datetimeFigureOut">
              <a:rPr lang="en-GB" smtClean="0"/>
              <a:t>10/10/2016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8FBD6B-472E-4446-AEFC-972FB1D9B633}" type="slidenum">
              <a:rPr lang="en-GB" smtClean="0"/>
              <a:t>‹#›</a:t>
            </a:fld>
            <a:endParaRPr lang="en-GB"/>
          </a:p>
        </p:txBody>
      </p:sp>
    </p:spTree>
    <p:extLst>
      <p:ext uri="{BB962C8B-B14F-4D97-AF65-F5344CB8AC3E}">
        <p14:creationId xmlns:p14="http://schemas.microsoft.com/office/powerpoint/2010/main" val="42938288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116D9-952B-4540-A473-B0F59D73B94A}" type="datetimeFigureOut">
              <a:rPr lang="en-GB" smtClean="0"/>
              <a:t>10/10/2016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8FBD6B-472E-4446-AEFC-972FB1D9B633}" type="slidenum">
              <a:rPr lang="en-GB" smtClean="0"/>
              <a:t>‹#›</a:t>
            </a:fld>
            <a:endParaRPr lang="en-GB"/>
          </a:p>
        </p:txBody>
      </p:sp>
      <p:pic>
        <p:nvPicPr>
          <p:cNvPr id="7" name="Picture 2"/>
          <p:cNvPicPr>
            <a:picLocks noChangeAspect="1" noChangeArrowheads="1"/>
          </p:cNvPicPr>
          <p:nvPr userDrawn="1"/>
        </p:nvPicPr>
        <p:blipFill rotWithShape="1">
          <a:blip r:embed="rId13" cstate="email">
            <a:lum bright="70000" contrast="-70000"/>
            <a:extLst>
              <a:ext uri="{28A0092B-C50C-407E-A947-70E740481C1C}">
                <a14:useLocalDpi xmlns:a14="http://schemas.microsoft.com/office/drawing/2010/main"/>
              </a:ext>
            </a:extLst>
          </a:blip>
          <a:srcRect/>
          <a:stretch/>
        </p:blipFill>
        <p:spPr bwMode="auto">
          <a:xfrm>
            <a:off x="-1" y="14848"/>
            <a:ext cx="9144001" cy="6798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4866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customXml" Target="../ink/ink1.xml"/><Relationship Id="rId12" Type="http://schemas.openxmlformats.org/officeDocument/2006/relationships/image" Target="../media/image13.emf"/><Relationship Id="rId13" Type="http://schemas.openxmlformats.org/officeDocument/2006/relationships/customXml" Target="../ink/ink2.xml"/><Relationship Id="rId14" Type="http://schemas.openxmlformats.org/officeDocument/2006/relationships/image" Target="../media/image14.emf"/><Relationship Id="rId15" Type="http://schemas.openxmlformats.org/officeDocument/2006/relationships/customXml" Target="../ink/ink3.xml"/><Relationship Id="rId16" Type="http://schemas.openxmlformats.org/officeDocument/2006/relationships/image" Target="../media/image15.emf"/><Relationship Id="rId17" Type="http://schemas.openxmlformats.org/officeDocument/2006/relationships/customXml" Target="../ink/ink4.xml"/><Relationship Id="rId18" Type="http://schemas.openxmlformats.org/officeDocument/2006/relationships/image" Target="../media/image16.emf"/><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hyperlink" Target="http://www.jmloveridge.com/cosh/Acetone.pdf" TargetMode="External"/><Relationship Id="rId9" Type="http://schemas.openxmlformats.org/officeDocument/2006/relationships/hyperlink" Target="http://nj.gov/health/eoh/rtkweb/documents/fs/0006.pdf" TargetMode="External"/><Relationship Id="rId10"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wmf"/><Relationship Id="rId5" Type="http://schemas.openxmlformats.org/officeDocument/2006/relationships/image" Target="../media/image24.jpeg"/><Relationship Id="rId6" Type="http://schemas.openxmlformats.org/officeDocument/2006/relationships/image" Target="../media/image25.jpeg"/><Relationship Id="rId7" Type="http://schemas.openxmlformats.org/officeDocument/2006/relationships/image" Target="../media/image26.jpeg"/><Relationship Id="rId8"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emf"/><Relationship Id="rId5" Type="http://schemas.openxmlformats.org/officeDocument/2006/relationships/hyperlink" Target="http://www.hse.gov.uk/pubns/indg136.pdf" TargetMode="External"/><Relationship Id="rId6" Type="http://schemas.openxmlformats.org/officeDocument/2006/relationships/image" Target="../media/image30.png"/><Relationship Id="rId7" Type="http://schemas.openxmlformats.org/officeDocument/2006/relationships/image" Target="../media/image31.jpeg"/><Relationship Id="rId8"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hyperlink" Target="http://www3.imperial.ac.uk/safety/subjects/chemicalsafety"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jpeg"/><Relationship Id="rId8"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png"/><Relationship Id="rId5" Type="http://schemas.openxmlformats.org/officeDocument/2006/relationships/image" Target="../media/image47.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9.jpeg"/></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gif"/><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image" Target="../media/image52.png"/><Relationship Id="rId1" Type="http://schemas.openxmlformats.org/officeDocument/2006/relationships/video" Target="http://www.youtube.com/v/7OdkXMJbnvg?version=2&amp;hl=en_US&amp;rel=0" TargetMode="Externa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gif"/><Relationship Id="rId5" Type="http://schemas.openxmlformats.org/officeDocument/2006/relationships/image" Target="../media/image57.gif"/><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58.jpeg"/><Relationship Id="rId4" Type="http://schemas.openxmlformats.org/officeDocument/2006/relationships/image" Target="../media/image51.gif"/><Relationship Id="rId5" Type="http://schemas.openxmlformats.org/officeDocument/2006/relationships/image" Target="../media/image59.png"/><Relationship Id="rId6" Type="http://schemas.openxmlformats.org/officeDocument/2006/relationships/image" Target="../media/image60.jpeg"/><Relationship Id="rId7" Type="http://schemas.openxmlformats.org/officeDocument/2006/relationships/image" Target="../media/image61.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hyperlink" Target="http://wwwf.imperial.ac.uk/imedia/content/tagged/tag:fumecupboardsafety" TargetMode="External"/><Relationship Id="rId4" Type="http://schemas.openxmlformats.org/officeDocument/2006/relationships/image" Target="../media/image62.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63.jpeg"/><Relationship Id="rId4" Type="http://schemas.openxmlformats.org/officeDocument/2006/relationships/image" Target="../media/image64.jpeg"/><Relationship Id="rId5" Type="http://schemas.openxmlformats.org/officeDocument/2006/relationships/customXml" Target="../ink/ink5.xml"/><Relationship Id="rId6" Type="http://schemas.openxmlformats.org/officeDocument/2006/relationships/image" Target="../media/image35.emf"/><Relationship Id="rId7" Type="http://schemas.openxmlformats.org/officeDocument/2006/relationships/hyperlink" Target="http://www3.imperial.ac.uk/OCCHEALTH/guidanceandadvice/gloveinformationandguidance" TargetMode="External"/><Relationship Id="rId8" Type="http://schemas.openxmlformats.org/officeDocument/2006/relationships/image" Target="../media/image65.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1" Type="http://schemas.openxmlformats.org/officeDocument/2006/relationships/diagramColors" Target="../diagrams/colors4.xml"/><Relationship Id="rId12"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diagramData" Target="../diagrams/data4.xml"/><Relationship Id="rId9" Type="http://schemas.openxmlformats.org/officeDocument/2006/relationships/diagramLayout" Target="../diagrams/layout4.xml"/><Relationship Id="rId10"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3" Type="http://schemas.openxmlformats.org/officeDocument/2006/relationships/image" Target="../media/image68.jpeg"/><Relationship Id="rId4" Type="http://schemas.openxmlformats.org/officeDocument/2006/relationships/image" Target="../media/image69.jpe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71.jpeg"/><Relationship Id="rId5" Type="http://schemas.openxmlformats.org/officeDocument/2006/relationships/image" Target="../media/image72.png"/><Relationship Id="rId6" Type="http://schemas.openxmlformats.org/officeDocument/2006/relationships/image" Target="../media/image73.jpeg"/><Relationship Id="rId7" Type="http://schemas.openxmlformats.org/officeDocument/2006/relationships/image" Target="../media/image74.jpe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4" Type="http://schemas.openxmlformats.org/officeDocument/2006/relationships/image" Target="../media/image76.png"/><Relationship Id="rId5" Type="http://schemas.openxmlformats.org/officeDocument/2006/relationships/image" Target="../media/image77.jpe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78.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hse.gov.uk/pubns/indg136.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14848"/>
            <a:ext cx="9144001" cy="684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rot="20712729">
            <a:off x="356350" y="3945825"/>
            <a:ext cx="7682548" cy="1906602"/>
          </a:xfrm>
          <a:solidFill>
            <a:schemeClr val="bg1"/>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normAutofit/>
          </a:bodyPr>
          <a:lstStyle/>
          <a:p>
            <a:r>
              <a:rPr lang="en-GB" dirty="0" smtClean="0"/>
              <a:t>COSHH for clean room users</a:t>
            </a:r>
            <a:br>
              <a:rPr lang="en-GB" dirty="0" smtClean="0"/>
            </a:br>
            <a:r>
              <a:rPr lang="en-GB" sz="2000" dirty="0" smtClean="0"/>
              <a:t>Julia Cotton</a:t>
            </a:r>
            <a:br>
              <a:rPr lang="en-GB" sz="2000" dirty="0" smtClean="0"/>
            </a:br>
            <a:r>
              <a:rPr lang="en-GB" sz="2000" dirty="0" smtClean="0"/>
              <a:t>College Safety Auditor</a:t>
            </a:r>
            <a:endParaRPr lang="en-GB" dirty="0"/>
          </a:p>
        </p:txBody>
      </p:sp>
      <p:sp>
        <p:nvSpPr>
          <p:cNvPr id="4" name="TextBox 3"/>
          <p:cNvSpPr txBox="1"/>
          <p:nvPr/>
        </p:nvSpPr>
        <p:spPr>
          <a:xfrm>
            <a:off x="6948264" y="6309320"/>
            <a:ext cx="2088232" cy="369332"/>
          </a:xfrm>
          <a:prstGeom prst="rect">
            <a:avLst/>
          </a:prstGeom>
          <a:noFill/>
        </p:spPr>
        <p:txBody>
          <a:bodyPr wrap="square" rtlCol="0">
            <a:spAutoFit/>
          </a:bodyPr>
          <a:lstStyle/>
          <a:p>
            <a:r>
              <a:rPr lang="en-GB" dirty="0" smtClean="0"/>
              <a:t>November 2014</a:t>
            </a:r>
            <a:endParaRPr lang="en-GB" dirty="0"/>
          </a:p>
        </p:txBody>
      </p:sp>
    </p:spTree>
    <p:extLst>
      <p:ext uri="{BB962C8B-B14F-4D97-AF65-F5344CB8AC3E}">
        <p14:creationId xmlns:p14="http://schemas.microsoft.com/office/powerpoint/2010/main" val="12576327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42792" cy="1143000"/>
          </a:xfrm>
        </p:spPr>
        <p:txBody>
          <a:bodyPr/>
          <a:lstStyle/>
          <a:p>
            <a:r>
              <a:rPr lang="en-GB" dirty="0" smtClean="0"/>
              <a:t>Read the label</a:t>
            </a:r>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0" y="266970"/>
            <a:ext cx="4493959" cy="6447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7544" y="1628800"/>
            <a:ext cx="3960440" cy="369332"/>
          </a:xfrm>
          <a:prstGeom prst="rect">
            <a:avLst/>
          </a:prstGeom>
          <a:noFill/>
        </p:spPr>
        <p:txBody>
          <a:bodyPr wrap="square" rtlCol="0">
            <a:spAutoFit/>
          </a:bodyPr>
          <a:lstStyle/>
          <a:p>
            <a:r>
              <a:rPr lang="en-GB" dirty="0" smtClean="0"/>
              <a:t>Hazardous property numbers: H1 - H15</a:t>
            </a:r>
            <a:endParaRPr lang="en-GB" dirty="0"/>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24128" y="2348880"/>
            <a:ext cx="3171825"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72053" y="1998132"/>
            <a:ext cx="6918266" cy="4065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142890" y="5949280"/>
            <a:ext cx="4042792" cy="667112"/>
          </a:xfrm>
          <a:prstGeom prst="rect">
            <a:avLst/>
          </a:prstGeom>
          <a:solidFill>
            <a:schemeClr val="bg1"/>
          </a:solidFill>
          <a:ln>
            <a:solidFill>
              <a:schemeClr val="tx2"/>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Read the MSDS</a:t>
            </a:r>
            <a:endParaRPr lang="en-GB" dirty="0"/>
          </a:p>
        </p:txBody>
      </p:sp>
    </p:spTree>
    <p:extLst>
      <p:ext uri="{BB962C8B-B14F-4D97-AF65-F5344CB8AC3E}">
        <p14:creationId xmlns:p14="http://schemas.microsoft.com/office/powerpoint/2010/main" val="10328423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gtEl>
                                        <p:attrNameLst>
                                          <p:attrName>style.visibility</p:attrName>
                                        </p:attrNameLst>
                                      </p:cBhvr>
                                      <p:to>
                                        <p:strVal val="visible"/>
                                      </p:to>
                                    </p:set>
                                    <p:anim calcmode="lin" valueType="num">
                                      <p:cBhvr additive="base">
                                        <p:cTn id="13" dur="500" fill="hold"/>
                                        <p:tgtEl>
                                          <p:spTgt spid="5123"/>
                                        </p:tgtEl>
                                        <p:attrNameLst>
                                          <p:attrName>ppt_x</p:attrName>
                                        </p:attrNameLst>
                                      </p:cBhvr>
                                      <p:tavLst>
                                        <p:tav tm="0">
                                          <p:val>
                                            <p:strVal val="#ppt_x"/>
                                          </p:val>
                                        </p:tav>
                                        <p:tav tm="100000">
                                          <p:val>
                                            <p:strVal val="#ppt_x"/>
                                          </p:val>
                                        </p:tav>
                                      </p:tavLst>
                                    </p:anim>
                                    <p:anim calcmode="lin" valueType="num">
                                      <p:cBhvr additive="base">
                                        <p:cTn id="14"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31343" y="888903"/>
            <a:ext cx="6412833" cy="4506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6640" y="4540637"/>
            <a:ext cx="3591484" cy="2317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9712" y="188640"/>
            <a:ext cx="5636223" cy="36741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5805935" y="186318"/>
            <a:ext cx="3158554" cy="720080"/>
          </a:xfrm>
          <a:prstGeom prst="rect">
            <a:avLst/>
          </a:prstGeom>
          <a:solidFill>
            <a:schemeClr val="bg1"/>
          </a:solidFill>
          <a:ln>
            <a:solidFill>
              <a:schemeClr val="tx2"/>
            </a:solidFill>
          </a:ln>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Read MSDS(s)</a:t>
            </a:r>
            <a:endParaRPr lang="en-GB" dirty="0"/>
          </a:p>
        </p:txBody>
      </p:sp>
      <p:pic>
        <p:nvPicPr>
          <p:cNvPr id="7170"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331640" y="2469480"/>
            <a:ext cx="6467475" cy="2257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933700" y="3606140"/>
            <a:ext cx="6210300" cy="3257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940152" y="955467"/>
            <a:ext cx="3203848" cy="954107"/>
          </a:xfrm>
          <a:prstGeom prst="rect">
            <a:avLst/>
          </a:prstGeom>
          <a:solidFill>
            <a:srgbClr val="FF0000"/>
          </a:solidFill>
        </p:spPr>
        <p:txBody>
          <a:bodyPr wrap="square">
            <a:spAutoFit/>
          </a:bodyPr>
          <a:lstStyle/>
          <a:p>
            <a:pPr marL="342900" indent="-342900">
              <a:buFont typeface="+mj-lt"/>
              <a:buAutoNum type="arabicPeriod"/>
            </a:pPr>
            <a:r>
              <a:rPr lang="en-GB" sz="1400" dirty="0" smtClean="0">
                <a:hlinkClick r:id="rId8"/>
              </a:rPr>
              <a:t>www.jmloveridge.com/cosh/Acetone.pdf</a:t>
            </a:r>
            <a:endParaRPr lang="en-GB" sz="1400" dirty="0" smtClean="0"/>
          </a:p>
          <a:p>
            <a:pPr marL="342900" indent="-342900">
              <a:buFont typeface="+mj-lt"/>
              <a:buAutoNum type="arabicPeriod"/>
            </a:pPr>
            <a:r>
              <a:rPr lang="en-GB" sz="1400" dirty="0">
                <a:hlinkClick r:id="rId9"/>
              </a:rPr>
              <a:t>http://</a:t>
            </a:r>
            <a:r>
              <a:rPr lang="en-GB" sz="1400" dirty="0" smtClean="0">
                <a:hlinkClick r:id="rId9"/>
              </a:rPr>
              <a:t>nj.gov/health/eoh/rtkweb/documents/fs/0006.pdf</a:t>
            </a:r>
            <a:r>
              <a:rPr lang="en-GB" sz="1400" dirty="0" smtClean="0"/>
              <a:t>   </a:t>
            </a:r>
            <a:endParaRPr lang="en-GB" sz="1400" dirty="0"/>
          </a:p>
        </p:txBody>
      </p:sp>
      <p:pic>
        <p:nvPicPr>
          <p:cNvPr id="7172" name="Picture 4"/>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51520" y="5013176"/>
            <a:ext cx="2533771" cy="1445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11">
            <p14:nvContentPartPr>
              <p14:cNvPr id="2" name="Ink 1"/>
              <p14:cNvContentPartPr/>
              <p14:nvPr/>
            </p14:nvContentPartPr>
            <p14:xfrm>
              <a:off x="3000240" y="5309280"/>
              <a:ext cx="1103400" cy="28800"/>
            </p14:xfrm>
          </p:contentPart>
        </mc:Choice>
        <mc:Fallback xmlns="">
          <p:pic>
            <p:nvPicPr>
              <p:cNvPr id="2" name="Ink 1"/>
              <p:cNvPicPr/>
              <p:nvPr/>
            </p:nvPicPr>
            <p:blipFill>
              <a:blip r:embed="rId12"/>
              <a:stretch>
                <a:fillRect/>
              </a:stretch>
            </p:blipFill>
            <p:spPr>
              <a:xfrm>
                <a:off x="2984400" y="5245560"/>
                <a:ext cx="11350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 name="Ink 2"/>
              <p14:cNvContentPartPr/>
              <p14:nvPr/>
            </p14:nvContentPartPr>
            <p14:xfrm>
              <a:off x="5149080" y="5349240"/>
              <a:ext cx="2080800" cy="40320"/>
            </p14:xfrm>
          </p:contentPart>
        </mc:Choice>
        <mc:Fallback xmlns="">
          <p:pic>
            <p:nvPicPr>
              <p:cNvPr id="3" name="Ink 2"/>
              <p:cNvPicPr/>
              <p:nvPr/>
            </p:nvPicPr>
            <p:blipFill>
              <a:blip r:embed="rId14"/>
              <a:stretch>
                <a:fillRect/>
              </a:stretch>
            </p:blipFill>
            <p:spPr>
              <a:xfrm>
                <a:off x="5133240" y="5285880"/>
                <a:ext cx="21124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 name="Ink 4"/>
              <p14:cNvContentPartPr/>
              <p14:nvPr/>
            </p14:nvContentPartPr>
            <p14:xfrm>
              <a:off x="4937760" y="840240"/>
              <a:ext cx="668880" cy="34560"/>
            </p14:xfrm>
          </p:contentPart>
        </mc:Choice>
        <mc:Fallback xmlns="">
          <p:pic>
            <p:nvPicPr>
              <p:cNvPr id="5" name="Ink 4"/>
              <p:cNvPicPr/>
              <p:nvPr/>
            </p:nvPicPr>
            <p:blipFill>
              <a:blip r:embed="rId16"/>
              <a:stretch>
                <a:fillRect/>
              </a:stretch>
            </p:blipFill>
            <p:spPr>
              <a:xfrm>
                <a:off x="4921920" y="776520"/>
                <a:ext cx="7005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 name="Ink 6"/>
              <p14:cNvContentPartPr/>
              <p14:nvPr/>
            </p14:nvContentPartPr>
            <p14:xfrm>
              <a:off x="4240440" y="874440"/>
              <a:ext cx="560520" cy="6120"/>
            </p14:xfrm>
          </p:contentPart>
        </mc:Choice>
        <mc:Fallback xmlns="">
          <p:pic>
            <p:nvPicPr>
              <p:cNvPr id="7" name="Ink 6"/>
              <p:cNvPicPr/>
              <p:nvPr/>
            </p:nvPicPr>
            <p:blipFill>
              <a:blip r:embed="rId18"/>
              <a:stretch>
                <a:fillRect/>
              </a:stretch>
            </p:blipFill>
            <p:spPr>
              <a:xfrm>
                <a:off x="4224600" y="810720"/>
                <a:ext cx="592200" cy="133200"/>
              </a:xfrm>
              <a:prstGeom prst="rect">
                <a:avLst/>
              </a:prstGeom>
            </p:spPr>
          </p:pic>
        </mc:Fallback>
      </mc:AlternateContent>
    </p:spTree>
    <p:extLst>
      <p:ext uri="{BB962C8B-B14F-4D97-AF65-F5344CB8AC3E}">
        <p14:creationId xmlns:p14="http://schemas.microsoft.com/office/powerpoint/2010/main" val="23139995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a:t>
            </a:r>
            <a:r>
              <a:rPr lang="en-GB" dirty="0" err="1" smtClean="0"/>
              <a:t>nasties</a:t>
            </a:r>
            <a:r>
              <a:rPr lang="en-GB" dirty="0" smtClean="0"/>
              <a:t> in the cleanroom</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02904"/>
            <a:ext cx="9015242"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2135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How, When, Who?</a:t>
            </a:r>
            <a:endParaRPr lang="en-GB" dirty="0"/>
          </a:p>
        </p:txBody>
      </p:sp>
      <p:sp>
        <p:nvSpPr>
          <p:cNvPr id="3" name="Content Placeholder 2"/>
          <p:cNvSpPr>
            <a:spLocks noGrp="1"/>
          </p:cNvSpPr>
          <p:nvPr>
            <p:ph idx="1"/>
          </p:nvPr>
        </p:nvSpPr>
        <p:spPr>
          <a:xfrm>
            <a:off x="493204" y="1700808"/>
            <a:ext cx="5878996" cy="4781128"/>
          </a:xfrm>
        </p:spPr>
        <p:txBody>
          <a:bodyPr>
            <a:normAutofit fontScale="85000" lnSpcReduction="10000"/>
          </a:bodyPr>
          <a:lstStyle/>
          <a:p>
            <a:pPr marL="514350" indent="-514350">
              <a:buFont typeface="+mj-lt"/>
              <a:buAutoNum type="arabicPeriod"/>
            </a:pPr>
            <a:r>
              <a:rPr lang="en-GB" dirty="0" smtClean="0"/>
              <a:t>Is it a hazardous chemical</a:t>
            </a:r>
          </a:p>
          <a:p>
            <a:pPr marL="514350" indent="-514350">
              <a:buFont typeface="+mj-lt"/>
              <a:buAutoNum type="arabicPeriod"/>
            </a:pPr>
            <a:r>
              <a:rPr lang="en-GB" dirty="0" smtClean="0"/>
              <a:t>How does </a:t>
            </a:r>
            <a:r>
              <a:rPr lang="en-GB" dirty="0"/>
              <a:t>it </a:t>
            </a:r>
            <a:r>
              <a:rPr lang="en-GB" dirty="0" smtClean="0"/>
              <a:t>get </a:t>
            </a:r>
            <a:r>
              <a:rPr lang="en-GB" dirty="0"/>
              <a:t>into the </a:t>
            </a:r>
            <a:r>
              <a:rPr lang="en-GB" dirty="0" smtClean="0"/>
              <a:t>body</a:t>
            </a:r>
            <a:endParaRPr lang="en-GB" dirty="0"/>
          </a:p>
          <a:p>
            <a:pPr marL="514350" indent="-514350">
              <a:buFont typeface="+mj-lt"/>
              <a:buAutoNum type="arabicPeriod"/>
            </a:pPr>
            <a:r>
              <a:rPr lang="en-GB" dirty="0" smtClean="0"/>
              <a:t>How </a:t>
            </a:r>
            <a:r>
              <a:rPr lang="en-GB" dirty="0"/>
              <a:t>much is needed to cause harm</a:t>
            </a:r>
          </a:p>
          <a:p>
            <a:pPr marL="514350" indent="-514350">
              <a:buFont typeface="+mj-lt"/>
              <a:buAutoNum type="arabicPeriod"/>
            </a:pPr>
            <a:r>
              <a:rPr lang="en-GB" dirty="0"/>
              <a:t>Immediate and long term effects and their symptoms </a:t>
            </a:r>
          </a:p>
          <a:p>
            <a:pPr marL="514350" indent="-514350">
              <a:buFont typeface="+mj-lt"/>
              <a:buAutoNum type="arabicPeriod"/>
            </a:pPr>
            <a:r>
              <a:rPr lang="en-GB" dirty="0"/>
              <a:t>Other substances it reacts with – and any by-products</a:t>
            </a:r>
          </a:p>
          <a:p>
            <a:pPr marL="514350" indent="-514350">
              <a:buFont typeface="+mj-lt"/>
              <a:buAutoNum type="arabicPeriod"/>
            </a:pPr>
            <a:r>
              <a:rPr lang="en-GB" dirty="0"/>
              <a:t>Storing stocks and wastes, using, transporting</a:t>
            </a:r>
          </a:p>
          <a:p>
            <a:pPr marL="514350" indent="-514350">
              <a:buFont typeface="+mj-lt"/>
              <a:buAutoNum type="arabicPeriod"/>
            </a:pPr>
            <a:r>
              <a:rPr lang="en-GB" dirty="0" smtClean="0"/>
              <a:t>Frequency </a:t>
            </a:r>
            <a:r>
              <a:rPr lang="en-GB" dirty="0"/>
              <a:t>and </a:t>
            </a:r>
            <a:r>
              <a:rPr lang="en-GB" dirty="0" smtClean="0"/>
              <a:t>duration of the task</a:t>
            </a:r>
            <a:endParaRPr lang="en-GB" dirty="0"/>
          </a:p>
          <a:p>
            <a:pPr marL="514350" indent="-514350">
              <a:buFont typeface="+mj-lt"/>
              <a:buAutoNum type="arabicPeriod"/>
            </a:pPr>
            <a:r>
              <a:rPr lang="en-GB" dirty="0" smtClean="0"/>
              <a:t>Who else might be exposed</a:t>
            </a:r>
          </a:p>
        </p:txBody>
      </p:sp>
      <p:pic>
        <p:nvPicPr>
          <p:cNvPr id="4" name="Picture 6" descr="https://blogs.zoho.com/wp-content/uploads/2012/02/task-duration.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53695" y="1844824"/>
            <a:ext cx="2018085" cy="200407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jncotton\AppData\Local\Microsoft\Windows\Temporary Internet Files\Content.IE5\3P0MCGEN\MP90041183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7831" y="4581128"/>
            <a:ext cx="2410917" cy="160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03433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1" y="116632"/>
            <a:ext cx="2376264" cy="1152128"/>
          </a:xfrm>
        </p:spPr>
        <p:txBody>
          <a:bodyPr>
            <a:noAutofit/>
          </a:bodyPr>
          <a:lstStyle/>
          <a:p>
            <a:r>
              <a:rPr lang="en-GB" sz="3600" dirty="0" smtClean="0"/>
              <a:t>Routes of exposure</a:t>
            </a:r>
            <a:endParaRPr lang="en-GB" sz="3600" dirty="0"/>
          </a:p>
        </p:txBody>
      </p:sp>
      <p:pic>
        <p:nvPicPr>
          <p:cNvPr id="4" name="Picture 5"/>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9537"/>
          <a:stretch/>
        </p:blipFill>
        <p:spPr bwMode="auto">
          <a:xfrm>
            <a:off x="6112768" y="1171098"/>
            <a:ext cx="2642592" cy="367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descr="C:\Users\jncotton\AppData\Local\Microsoft\Windows\Temporary Internet Files\Content.IE5\33H8YE6M\MC900211478[1].wmf"/>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23954" b="17341"/>
          <a:stretch/>
        </p:blipFill>
        <p:spPr bwMode="auto">
          <a:xfrm>
            <a:off x="-204677" y="1584326"/>
            <a:ext cx="3552541" cy="4940353"/>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jncotton\AppData\Local\Microsoft\Windows\Temporary Internet Files\Content.IE5\114ZODII\MP900448668[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68144" y="4288448"/>
            <a:ext cx="3131840" cy="234888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jncotton\AppData\Local\Microsoft\Windows\Temporary Internet Files\Content.IE5\9Q8ZKVZA\MP900411759[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91880" y="3567925"/>
            <a:ext cx="2080391" cy="3119064"/>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jncotton\AppData\Local\Microsoft\Windows\Temporary Internet Files\Content.IE5\9Q8ZKVZA\MP900409654[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90095" y="1484784"/>
            <a:ext cx="2995665" cy="199867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jncotton\AppData\Local\Microsoft\Windows\Temporary Internet Files\Content.IE5\6N74SR83\MC900438737[1].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386191" y="-13901"/>
            <a:ext cx="4711452"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6876256" y="116632"/>
            <a:ext cx="2376264" cy="11521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t>Target organs</a:t>
            </a:r>
            <a:endParaRPr lang="en-GB" sz="3600" dirty="0"/>
          </a:p>
        </p:txBody>
      </p:sp>
    </p:spTree>
    <p:extLst>
      <p:ext uri="{BB962C8B-B14F-4D97-AF65-F5344CB8AC3E}">
        <p14:creationId xmlns:p14="http://schemas.microsoft.com/office/powerpoint/2010/main" val="29552738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174"/>
                                        </p:tgtEl>
                                        <p:attrNameLst>
                                          <p:attrName>style.visibility</p:attrName>
                                        </p:attrNameLst>
                                      </p:cBhvr>
                                      <p:to>
                                        <p:strVal val="visible"/>
                                      </p:to>
                                    </p:set>
                                    <p:animEffect transition="in" filter="fade">
                                      <p:cBhvr>
                                        <p:cTn id="31" dur="1000"/>
                                        <p:tgtEl>
                                          <p:spTgt spid="7174"/>
                                        </p:tgtEl>
                                      </p:cBhvr>
                                    </p:animEffect>
                                    <p:anim calcmode="lin" valueType="num">
                                      <p:cBhvr>
                                        <p:cTn id="32" dur="1000" fill="hold"/>
                                        <p:tgtEl>
                                          <p:spTgt spid="7174"/>
                                        </p:tgtEl>
                                        <p:attrNameLst>
                                          <p:attrName>ppt_x</p:attrName>
                                        </p:attrNameLst>
                                      </p:cBhvr>
                                      <p:tavLst>
                                        <p:tav tm="0">
                                          <p:val>
                                            <p:strVal val="#ppt_x"/>
                                          </p:val>
                                        </p:tav>
                                        <p:tav tm="100000">
                                          <p:val>
                                            <p:strVal val="#ppt_x"/>
                                          </p:val>
                                        </p:tav>
                                      </p:tavLst>
                                    </p:anim>
                                    <p:anim calcmode="lin" valueType="num">
                                      <p:cBhvr>
                                        <p:cTn id="33" dur="1000" fill="hold"/>
                                        <p:tgtEl>
                                          <p:spTgt spid="71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14202"/>
          </a:xfrm>
          <a:solidFill>
            <a:srgbClr val="92D050"/>
          </a:solidFill>
        </p:spPr>
        <p:txBody>
          <a:bodyPr>
            <a:noAutofit/>
          </a:bodyPr>
          <a:lstStyle/>
          <a:p>
            <a:pPr algn="l"/>
            <a:r>
              <a:rPr lang="en-GB" sz="2800" dirty="0" smtClean="0"/>
              <a:t>Examine the task:</a:t>
            </a:r>
            <a:br>
              <a:rPr lang="en-GB" sz="2800" dirty="0" smtClean="0"/>
            </a:br>
            <a:r>
              <a:rPr lang="en-GB" sz="2800" dirty="0" smtClean="0"/>
              <a:t>How might acetone get onto or into you in the clean room? </a:t>
            </a:r>
            <a:br>
              <a:rPr lang="en-GB" sz="2800" dirty="0" smtClean="0"/>
            </a:br>
            <a:r>
              <a:rPr lang="en-GB" sz="2800" dirty="0" smtClean="0"/>
              <a:t>What does this depend on? </a:t>
            </a:r>
            <a:endParaRPr lang="en-GB" sz="2800" dirty="0"/>
          </a:p>
        </p:txBody>
      </p:sp>
      <p:sp>
        <p:nvSpPr>
          <p:cNvPr id="3" name="Content Placeholder 2"/>
          <p:cNvSpPr>
            <a:spLocks noGrp="1"/>
          </p:cNvSpPr>
          <p:nvPr>
            <p:ph idx="1"/>
          </p:nvPr>
        </p:nvSpPr>
        <p:spPr>
          <a:xfrm>
            <a:off x="395536" y="2132856"/>
            <a:ext cx="8229600" cy="4525963"/>
          </a:xfrm>
        </p:spPr>
        <p:txBody>
          <a:bodyPr>
            <a:normAutofit fontScale="77500" lnSpcReduction="20000"/>
          </a:bodyPr>
          <a:lstStyle/>
          <a:p>
            <a:pPr marL="514350" indent="-514350">
              <a:buFont typeface="+mj-lt"/>
              <a:buAutoNum type="arabicPeriod"/>
            </a:pPr>
            <a:r>
              <a:rPr lang="en-GB" dirty="0" smtClean="0"/>
              <a:t>How much are you using and how are you using it?</a:t>
            </a:r>
          </a:p>
          <a:p>
            <a:pPr marL="514350" indent="-514350">
              <a:buFont typeface="+mj-lt"/>
              <a:buAutoNum type="arabicPeriod"/>
            </a:pPr>
            <a:r>
              <a:rPr lang="en-GB" dirty="0" smtClean="0"/>
              <a:t>Is the process open or sealed?</a:t>
            </a:r>
          </a:p>
          <a:p>
            <a:pPr marL="514350" indent="-514350">
              <a:buFont typeface="+mj-lt"/>
              <a:buAutoNum type="arabicPeriod"/>
            </a:pPr>
            <a:r>
              <a:rPr lang="en-GB" dirty="0" smtClean="0"/>
              <a:t>If open, for </a:t>
            </a:r>
            <a:r>
              <a:rPr lang="en-GB" dirty="0"/>
              <a:t>how long?</a:t>
            </a:r>
          </a:p>
          <a:p>
            <a:pPr marL="514350" indent="-514350">
              <a:buFont typeface="+mj-lt"/>
              <a:buAutoNum type="arabicPeriod"/>
            </a:pPr>
            <a:r>
              <a:rPr lang="en-GB" dirty="0" smtClean="0"/>
              <a:t>Do you generate aerosols?</a:t>
            </a:r>
          </a:p>
          <a:p>
            <a:pPr marL="514350" indent="-514350">
              <a:buFont typeface="+mj-lt"/>
              <a:buAutoNum type="arabicPeriod"/>
            </a:pPr>
            <a:r>
              <a:rPr lang="en-GB" dirty="0" smtClean="0"/>
              <a:t>Is the air extracted effectively (local exhaust ventilation), or do you rely on respiratory protective equipment (face mask)</a:t>
            </a:r>
          </a:p>
          <a:p>
            <a:pPr marL="514350" indent="-514350">
              <a:buFont typeface="+mj-lt"/>
              <a:buAutoNum type="arabicPeriod"/>
            </a:pPr>
            <a:r>
              <a:rPr lang="en-GB" dirty="0" smtClean="0"/>
              <a:t>Will you get it on your hands – a splash or immersion? </a:t>
            </a:r>
          </a:p>
          <a:p>
            <a:pPr marL="514350" indent="-514350">
              <a:buFont typeface="+mj-lt"/>
              <a:buAutoNum type="arabicPeriod"/>
            </a:pPr>
            <a:r>
              <a:rPr lang="en-GB" dirty="0" smtClean="0"/>
              <a:t>If yes, what type of gloves are you wearing?</a:t>
            </a:r>
          </a:p>
          <a:p>
            <a:pPr marL="514350" indent="-514350">
              <a:buFont typeface="+mj-lt"/>
              <a:buAutoNum type="arabicPeriod"/>
            </a:pPr>
            <a:r>
              <a:rPr lang="en-GB" dirty="0" smtClean="0"/>
              <a:t>Could you get it onto your eyes or face?</a:t>
            </a:r>
          </a:p>
          <a:p>
            <a:pPr marL="514350" indent="-514350">
              <a:buFont typeface="+mj-lt"/>
              <a:buAutoNum type="arabicPeriod"/>
            </a:pPr>
            <a:r>
              <a:rPr lang="en-GB" dirty="0" smtClean="0"/>
              <a:t>If yes, what protection are you using?</a:t>
            </a:r>
          </a:p>
          <a:p>
            <a:pPr marL="514350" indent="-514350">
              <a:buFont typeface="+mj-lt"/>
              <a:buAutoNum type="arabicPeriod"/>
            </a:pPr>
            <a:r>
              <a:rPr lang="en-GB" dirty="0" smtClean="0"/>
              <a:t>Acetone dissolves plastic – do you wear contact lenses?</a:t>
            </a:r>
            <a:endParaRPr lang="en-GB" dirty="0"/>
          </a:p>
        </p:txBody>
      </p:sp>
    </p:spTree>
    <p:extLst>
      <p:ext uri="{BB962C8B-B14F-4D97-AF65-F5344CB8AC3E}">
        <p14:creationId xmlns:p14="http://schemas.microsoft.com/office/powerpoint/2010/main" val="26012546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0920" y="2636912"/>
            <a:ext cx="794385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a:blip r:embed="rId4" cstate="email">
            <a:extLst>
              <a:ext uri="{28A0092B-C50C-407E-A947-70E740481C1C}">
                <a14:useLocalDpi xmlns:a14="http://schemas.microsoft.com/office/drawing/2010/main"/>
              </a:ext>
            </a:extLst>
          </a:blip>
          <a:srcRect/>
          <a:stretch>
            <a:fillRect/>
          </a:stretch>
        </p:blipFill>
        <p:spPr bwMode="auto">
          <a:xfrm>
            <a:off x="7655315" y="4581128"/>
            <a:ext cx="1454150" cy="2059940"/>
          </a:xfrm>
          <a:prstGeom prst="rect">
            <a:avLst/>
          </a:prstGeom>
          <a:noFill/>
          <a:ln>
            <a:noFill/>
          </a:ln>
        </p:spPr>
      </p:pic>
      <p:sp>
        <p:nvSpPr>
          <p:cNvPr id="4" name="Rectangle 3"/>
          <p:cNvSpPr/>
          <p:nvPr/>
        </p:nvSpPr>
        <p:spPr>
          <a:xfrm>
            <a:off x="3275856" y="6271736"/>
            <a:ext cx="4281428" cy="369332"/>
          </a:xfrm>
          <a:prstGeom prst="rect">
            <a:avLst/>
          </a:prstGeom>
        </p:spPr>
        <p:txBody>
          <a:bodyPr wrap="none">
            <a:spAutoFit/>
          </a:bodyPr>
          <a:lstStyle/>
          <a:p>
            <a:r>
              <a:rPr lang="en-GB" dirty="0">
                <a:hlinkClick r:id="rId5"/>
              </a:rPr>
              <a:t>http://</a:t>
            </a:r>
            <a:r>
              <a:rPr lang="en-GB" dirty="0" smtClean="0">
                <a:hlinkClick r:id="rId5"/>
              </a:rPr>
              <a:t>www.hse.gov.uk/pubns/indg136.pdf</a:t>
            </a:r>
            <a:r>
              <a:rPr lang="en-GB" dirty="0" smtClean="0"/>
              <a:t> </a:t>
            </a:r>
            <a:endParaRPr lang="en-GB" dirty="0"/>
          </a:p>
        </p:txBody>
      </p:sp>
      <p:pic>
        <p:nvPicPr>
          <p:cNvPr id="7" name="Picture 6"/>
          <p:cNvPicPr/>
          <p:nvPr/>
        </p:nvPicPr>
        <p:blipFill>
          <a:blip r:embed="rId6" cstate="email">
            <a:extLst>
              <a:ext uri="{28A0092B-C50C-407E-A947-70E740481C1C}">
                <a14:useLocalDpi xmlns:a14="http://schemas.microsoft.com/office/drawing/2010/main"/>
              </a:ext>
            </a:extLst>
          </a:blip>
          <a:stretch>
            <a:fillRect/>
          </a:stretch>
        </p:blipFill>
        <p:spPr>
          <a:xfrm>
            <a:off x="1706244" y="188640"/>
            <a:ext cx="7042219" cy="2286000"/>
          </a:xfrm>
          <a:prstGeom prst="rect">
            <a:avLst/>
          </a:prstGeom>
        </p:spPr>
      </p:pic>
      <p:pic>
        <p:nvPicPr>
          <p:cNvPr id="2" name="Picture 2" descr="https://encrypted-tbn0.gstatic.com/images?q=tbn:ANd9GcS__mpEpNXlSoFa7URvMB-v8TfGGituYE1H27S1UVq0MH41GplQww"/>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2639" y="56427"/>
            <a:ext cx="1743075" cy="26289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chemistry.nus.edu.sg/_images/PSSO/unlabelledchemicals.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l="21174"/>
          <a:stretch/>
        </p:blipFill>
        <p:spPr bwMode="auto">
          <a:xfrm>
            <a:off x="7491015" y="2875075"/>
            <a:ext cx="1618450" cy="1539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82330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College COSHH RA form and Guidance</a:t>
            </a:r>
            <a:endParaRPr lang="en-GB" dirty="0"/>
          </a:p>
        </p:txBody>
      </p:sp>
      <p:sp>
        <p:nvSpPr>
          <p:cNvPr id="3" name="Content Placeholder 2"/>
          <p:cNvSpPr>
            <a:spLocks noGrp="1"/>
          </p:cNvSpPr>
          <p:nvPr>
            <p:ph idx="1"/>
          </p:nvPr>
        </p:nvSpPr>
        <p:spPr/>
        <p:txBody>
          <a:bodyPr/>
          <a:lstStyle/>
          <a:p>
            <a:endParaRPr lang="en-GB"/>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9974736">
            <a:off x="1265097" y="1546500"/>
            <a:ext cx="3774346" cy="53791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556792"/>
            <a:ext cx="8973488"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039" y="1623774"/>
            <a:ext cx="8807410" cy="41094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20811666">
            <a:off x="4788135" y="4168145"/>
            <a:ext cx="4205321" cy="20511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7544" y="5824572"/>
            <a:ext cx="3024336" cy="230832"/>
          </a:xfrm>
          <a:prstGeom prst="rect">
            <a:avLst/>
          </a:prstGeom>
          <a:solidFill>
            <a:schemeClr val="accent2">
              <a:lumMod val="60000"/>
              <a:lumOff val="40000"/>
            </a:schemeClr>
          </a:solidFill>
        </p:spPr>
        <p:txBody>
          <a:bodyPr wrap="square" rtlCol="0">
            <a:spAutoFit/>
          </a:bodyPr>
          <a:lstStyle/>
          <a:p>
            <a:r>
              <a:rPr lang="en-GB" sz="900" dirty="0">
                <a:hlinkClick r:id="rId7"/>
              </a:rPr>
              <a:t>http://</a:t>
            </a:r>
            <a:r>
              <a:rPr lang="en-GB" sz="900" dirty="0" smtClean="0">
                <a:hlinkClick r:id="rId7"/>
              </a:rPr>
              <a:t>www3.imperial.ac.uk/safety/subjects/chemicalsafety</a:t>
            </a:r>
            <a:r>
              <a:rPr lang="en-GB" sz="900" dirty="0" smtClean="0"/>
              <a:t> </a:t>
            </a:r>
            <a:endParaRPr lang="en-GB" sz="900" dirty="0"/>
          </a:p>
        </p:txBody>
      </p:sp>
    </p:spTree>
    <p:extLst>
      <p:ext uri="{BB962C8B-B14F-4D97-AF65-F5344CB8AC3E}">
        <p14:creationId xmlns:p14="http://schemas.microsoft.com/office/powerpoint/2010/main" val="27335561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500" fill="hold"/>
                                        <p:tgtEl>
                                          <p:spTgt spid="3076"/>
                                        </p:tgtEl>
                                        <p:attrNameLst>
                                          <p:attrName>ppt_x</p:attrName>
                                        </p:attrNameLst>
                                      </p:cBhvr>
                                      <p:tavLst>
                                        <p:tav tm="0">
                                          <p:val>
                                            <p:strVal val="#ppt_x"/>
                                          </p:val>
                                        </p:tav>
                                        <p:tav tm="100000">
                                          <p:val>
                                            <p:strVal val="#ppt_x"/>
                                          </p:val>
                                        </p:tav>
                                      </p:tavLst>
                                    </p:anim>
                                    <p:anim calcmode="lin" valueType="num">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7"/>
                                        </p:tgtEl>
                                        <p:attrNameLst>
                                          <p:attrName>style.visibility</p:attrName>
                                        </p:attrNameLst>
                                      </p:cBhvr>
                                      <p:to>
                                        <p:strVal val="visible"/>
                                      </p:to>
                                    </p:set>
                                    <p:anim calcmode="lin" valueType="num">
                                      <p:cBhvr additive="base">
                                        <p:cTn id="17" dur="500" fill="hold"/>
                                        <p:tgtEl>
                                          <p:spTgt spid="3077"/>
                                        </p:tgtEl>
                                        <p:attrNameLst>
                                          <p:attrName>ppt_x</p:attrName>
                                        </p:attrNameLst>
                                      </p:cBhvr>
                                      <p:tavLst>
                                        <p:tav tm="0">
                                          <p:val>
                                            <p:strVal val="#ppt_x"/>
                                          </p:val>
                                        </p:tav>
                                        <p:tav tm="100000">
                                          <p:val>
                                            <p:strVal val="#ppt_x"/>
                                          </p:val>
                                        </p:tav>
                                      </p:tavLst>
                                    </p:anim>
                                    <p:anim calcmode="lin" valueType="num">
                                      <p:cBhvr additive="base">
                                        <p:cTn id="18"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Choose your controls:</a:t>
            </a:r>
            <a:br>
              <a:rPr lang="en-GB" dirty="0" smtClean="0"/>
            </a:br>
            <a:r>
              <a:rPr lang="en-GB" dirty="0" smtClean="0"/>
              <a:t>Hierarchy of controls</a:t>
            </a:r>
            <a:endParaRPr lang="en-GB" dirty="0"/>
          </a:p>
        </p:txBody>
      </p:sp>
      <p:sp>
        <p:nvSpPr>
          <p:cNvPr id="3" name="Content Placeholder 2"/>
          <p:cNvSpPr>
            <a:spLocks noGrp="1"/>
          </p:cNvSpPr>
          <p:nvPr>
            <p:ph idx="1"/>
          </p:nvPr>
        </p:nvSpPr>
        <p:spPr>
          <a:xfrm>
            <a:off x="467544" y="1628800"/>
            <a:ext cx="8229600" cy="4525963"/>
          </a:xfrm>
        </p:spPr>
        <p:txBody>
          <a:bodyPr>
            <a:normAutofit fontScale="92500" lnSpcReduction="10000"/>
          </a:bodyPr>
          <a:lstStyle/>
          <a:p>
            <a:pPr marL="0" indent="0">
              <a:buNone/>
            </a:pPr>
            <a:r>
              <a:rPr lang="en-GB" dirty="0" smtClean="0"/>
              <a:t>See College COSHH guidance document</a:t>
            </a:r>
          </a:p>
          <a:p>
            <a:pPr marL="514350" indent="-514350">
              <a:buFont typeface="+mj-lt"/>
              <a:buAutoNum type="arabicPeriod"/>
            </a:pPr>
            <a:r>
              <a:rPr lang="en-GB" b="1" dirty="0" smtClean="0"/>
              <a:t>Eliminate</a:t>
            </a:r>
            <a:r>
              <a:rPr lang="en-GB" dirty="0" smtClean="0"/>
              <a:t> process or substance – or </a:t>
            </a:r>
            <a:r>
              <a:rPr lang="en-GB" b="1" dirty="0" smtClean="0"/>
              <a:t>substitute</a:t>
            </a:r>
            <a:r>
              <a:rPr lang="en-GB" dirty="0" smtClean="0"/>
              <a:t> for safer </a:t>
            </a:r>
          </a:p>
          <a:p>
            <a:pPr marL="514350" indent="-514350">
              <a:buFont typeface="+mj-lt"/>
              <a:buAutoNum type="arabicPeriod"/>
            </a:pPr>
            <a:r>
              <a:rPr lang="en-GB" b="1" dirty="0" smtClean="0"/>
              <a:t>Different form </a:t>
            </a:r>
            <a:r>
              <a:rPr lang="en-GB" dirty="0" smtClean="0"/>
              <a:t>(eg liquid instead of powder)</a:t>
            </a:r>
          </a:p>
          <a:p>
            <a:pPr marL="514350" indent="-514350">
              <a:buFont typeface="+mj-lt"/>
              <a:buAutoNum type="arabicPeriod"/>
            </a:pPr>
            <a:r>
              <a:rPr lang="en-GB" b="1" dirty="0" smtClean="0"/>
              <a:t>Reduce</a:t>
            </a:r>
            <a:r>
              <a:rPr lang="en-GB" dirty="0" smtClean="0"/>
              <a:t> – small amount/weaker concentration</a:t>
            </a:r>
          </a:p>
          <a:p>
            <a:pPr marL="514350" indent="-514350">
              <a:buFont typeface="+mj-lt"/>
              <a:buAutoNum type="arabicPeriod"/>
            </a:pPr>
            <a:r>
              <a:rPr lang="en-GB" b="1" dirty="0" smtClean="0"/>
              <a:t>Enclose</a:t>
            </a:r>
            <a:r>
              <a:rPr lang="en-GB" dirty="0" smtClean="0"/>
              <a:t> </a:t>
            </a:r>
          </a:p>
          <a:p>
            <a:pPr marL="514350" indent="-514350">
              <a:buFont typeface="+mj-lt"/>
              <a:buAutoNum type="arabicPeriod"/>
            </a:pPr>
            <a:r>
              <a:rPr lang="en-GB" b="1" dirty="0" smtClean="0">
                <a:solidFill>
                  <a:srgbClr val="FF0000"/>
                </a:solidFill>
              </a:rPr>
              <a:t>Control emissions at source</a:t>
            </a:r>
          </a:p>
          <a:p>
            <a:pPr marL="514350" indent="-514350">
              <a:buFont typeface="+mj-lt"/>
              <a:buAutoNum type="arabicPeriod"/>
            </a:pPr>
            <a:r>
              <a:rPr lang="en-GB" dirty="0" smtClean="0"/>
              <a:t>Keep people away</a:t>
            </a:r>
          </a:p>
          <a:p>
            <a:pPr marL="514350" indent="-514350">
              <a:buFont typeface="+mj-lt"/>
              <a:buAutoNum type="arabicPeriod"/>
            </a:pPr>
            <a:r>
              <a:rPr lang="en-GB" dirty="0" smtClean="0">
                <a:solidFill>
                  <a:srgbClr val="FF0000"/>
                </a:solidFill>
              </a:rPr>
              <a:t>Provide PPE</a:t>
            </a:r>
            <a:endParaRPr lang="en-GB" dirty="0">
              <a:solidFill>
                <a:srgbClr val="FF0000"/>
              </a:solidFill>
            </a:endParaRPr>
          </a:p>
        </p:txBody>
      </p:sp>
    </p:spTree>
    <p:extLst>
      <p:ext uri="{BB962C8B-B14F-4D97-AF65-F5344CB8AC3E}">
        <p14:creationId xmlns:p14="http://schemas.microsoft.com/office/powerpoint/2010/main" val="402165689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dirty="0" smtClean="0"/>
              <a:t>Which is safer and why?</a:t>
            </a:r>
            <a:endParaRPr lang="en-GB" dirty="0"/>
          </a:p>
        </p:txBody>
      </p:sp>
      <p:sp>
        <p:nvSpPr>
          <p:cNvPr id="5" name="TextBox 4"/>
          <p:cNvSpPr txBox="1"/>
          <p:nvPr/>
        </p:nvSpPr>
        <p:spPr>
          <a:xfrm>
            <a:off x="5865783" y="5556323"/>
            <a:ext cx="3084328" cy="954107"/>
          </a:xfrm>
          <a:prstGeom prst="rect">
            <a:avLst/>
          </a:prstGeom>
          <a:solidFill>
            <a:schemeClr val="bg1"/>
          </a:solidFill>
        </p:spPr>
        <p:txBody>
          <a:bodyPr wrap="square" rtlCol="0">
            <a:spAutoFit/>
          </a:bodyPr>
          <a:lstStyle/>
          <a:p>
            <a:pPr algn="ctr"/>
            <a:r>
              <a:rPr lang="en-GB" sz="2800" b="1" dirty="0" smtClean="0"/>
              <a:t>REDUCED quantity and volume</a:t>
            </a:r>
            <a:endParaRPr lang="en-GB" sz="2800" b="1" dirty="0"/>
          </a:p>
        </p:txBody>
      </p:sp>
      <p:sp>
        <p:nvSpPr>
          <p:cNvPr id="10" name="TextBox 9"/>
          <p:cNvSpPr txBox="1"/>
          <p:nvPr/>
        </p:nvSpPr>
        <p:spPr>
          <a:xfrm>
            <a:off x="1188498" y="6033378"/>
            <a:ext cx="2880320" cy="523220"/>
          </a:xfrm>
          <a:prstGeom prst="rect">
            <a:avLst/>
          </a:prstGeom>
          <a:solidFill>
            <a:schemeClr val="bg1"/>
          </a:solidFill>
        </p:spPr>
        <p:txBody>
          <a:bodyPr wrap="square" rtlCol="0">
            <a:spAutoFit/>
          </a:bodyPr>
          <a:lstStyle/>
          <a:p>
            <a:pPr algn="ctr"/>
            <a:r>
              <a:rPr lang="en-GB" sz="2800" b="1" dirty="0" smtClean="0"/>
              <a:t>DIFFERENT FORM</a:t>
            </a:r>
            <a:endParaRPr lang="en-GB" sz="2800" b="1" dirty="0"/>
          </a:p>
        </p:txBody>
      </p:sp>
      <p:pic>
        <p:nvPicPr>
          <p:cNvPr id="1026" name="Picture 2" descr="http://smokechemicals.com/shop/images/Zinc_Oxide_.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7021" y="3224512"/>
            <a:ext cx="1703594" cy="12795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3/34/SodiumHydroxid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7021" y="4504101"/>
            <a:ext cx="1703594" cy="13530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3568" y="1412775"/>
            <a:ext cx="2592288" cy="4444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http://www.acetonesupply.co.uk/wp-content/uploads/2014/01/2014-01-09_123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6575" y="1629056"/>
            <a:ext cx="2562225" cy="34956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capitolscientific.com/core/media/media.nl?id=142131&amp;c=1250437&amp;h=13513f33836c1c678cd3"/>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83203" y="3634965"/>
            <a:ext cx="1545663" cy="154566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sigmaaldrich.com/content/dam/sigma-aldrich/countries/china/ochinaimage/news-images/20100811/hplc-bottles.pn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4288" y="3377574"/>
            <a:ext cx="1861916" cy="1808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6293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276872"/>
            <a:ext cx="8229600" cy="4104455"/>
          </a:xfrm>
        </p:spPr>
        <p:txBody>
          <a:bodyPr anchor="ctr">
            <a:normAutofit fontScale="92500" lnSpcReduction="10000"/>
          </a:bodyPr>
          <a:lstStyle/>
          <a:p>
            <a:pPr marL="0" indent="0">
              <a:buNone/>
            </a:pPr>
            <a:r>
              <a:rPr lang="en-GB" dirty="0"/>
              <a:t>Clean room code of </a:t>
            </a:r>
            <a:r>
              <a:rPr lang="en-GB" dirty="0" smtClean="0"/>
              <a:t>practice - COSHH</a:t>
            </a:r>
            <a:endParaRPr lang="en-GB" dirty="0"/>
          </a:p>
          <a:p>
            <a:pPr marL="514350" indent="-514350">
              <a:buFont typeface="+mj-lt"/>
              <a:buAutoNum type="arabicPeriod"/>
            </a:pPr>
            <a:r>
              <a:rPr lang="en-GB" dirty="0" smtClean="0"/>
              <a:t>What happens in the clean room</a:t>
            </a:r>
            <a:endParaRPr lang="en-GB" dirty="0"/>
          </a:p>
          <a:p>
            <a:pPr marL="514350" indent="-514350">
              <a:buFont typeface="+mj-lt"/>
              <a:buAutoNum type="arabicPeriod"/>
            </a:pPr>
            <a:r>
              <a:rPr lang="en-GB" dirty="0" smtClean="0"/>
              <a:t>Risk </a:t>
            </a:r>
            <a:r>
              <a:rPr lang="en-GB" dirty="0"/>
              <a:t>increasing </a:t>
            </a:r>
            <a:r>
              <a:rPr lang="en-GB" dirty="0" smtClean="0"/>
              <a:t>factors</a:t>
            </a:r>
            <a:endParaRPr lang="en-GB" dirty="0"/>
          </a:p>
          <a:p>
            <a:pPr marL="514350" indent="-514350">
              <a:buFont typeface="+mj-lt"/>
              <a:buAutoNum type="arabicPeriod"/>
            </a:pPr>
            <a:r>
              <a:rPr lang="en-GB" dirty="0" smtClean="0"/>
              <a:t>Types of control measures</a:t>
            </a:r>
            <a:endParaRPr lang="en-GB" dirty="0"/>
          </a:p>
          <a:p>
            <a:pPr marL="514350" indent="-514350">
              <a:buFont typeface="+mj-lt"/>
              <a:buAutoNum type="arabicPeriod"/>
            </a:pPr>
            <a:r>
              <a:rPr lang="en-GB" dirty="0" smtClean="0"/>
              <a:t>Failure or ineffective control measures</a:t>
            </a:r>
            <a:endParaRPr lang="en-GB" dirty="0"/>
          </a:p>
          <a:p>
            <a:pPr marL="514350" indent="-514350">
              <a:buFont typeface="+mj-lt"/>
              <a:buAutoNum type="arabicPeriod"/>
            </a:pPr>
            <a:r>
              <a:rPr lang="en-GB" dirty="0" smtClean="0"/>
              <a:t>Failure or ineffective emergency procedures</a:t>
            </a:r>
            <a:endParaRPr lang="en-GB" dirty="0"/>
          </a:p>
          <a:p>
            <a:pPr marL="514350" indent="-514350">
              <a:buFont typeface="+mj-lt"/>
              <a:buAutoNum type="arabicPeriod"/>
            </a:pPr>
            <a:r>
              <a:rPr lang="en-GB" dirty="0" smtClean="0"/>
              <a:t>Importance of compliance </a:t>
            </a:r>
            <a:r>
              <a:rPr lang="en-GB" dirty="0"/>
              <a:t> </a:t>
            </a:r>
          </a:p>
          <a:p>
            <a:pPr marL="514350" indent="-514350">
              <a:buFont typeface="+mj-lt"/>
              <a:buAutoNum type="arabicPeriod"/>
            </a:pPr>
            <a:r>
              <a:rPr lang="en-GB" dirty="0" smtClean="0"/>
              <a:t>Rescinding of access </a:t>
            </a:r>
          </a:p>
        </p:txBody>
      </p:sp>
      <p:sp>
        <p:nvSpPr>
          <p:cNvPr id="4" name="Title 1"/>
          <p:cNvSpPr>
            <a:spLocks noGrp="1"/>
          </p:cNvSpPr>
          <p:nvPr>
            <p:ph type="title"/>
          </p:nvPr>
        </p:nvSpPr>
        <p:spPr>
          <a:xfrm>
            <a:off x="539552" y="548680"/>
            <a:ext cx="8229600" cy="1143000"/>
          </a:xfrm>
        </p:spPr>
        <p:txBody>
          <a:bodyPr/>
          <a:lstStyle/>
          <a:p>
            <a:pPr algn="l"/>
            <a:r>
              <a:rPr lang="en-GB" dirty="0" smtClean="0"/>
              <a:t>Why have this training?</a:t>
            </a:r>
            <a:endParaRPr lang="en-GB" dirty="0"/>
          </a:p>
        </p:txBody>
      </p:sp>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1421613">
            <a:off x="5485366" y="455858"/>
            <a:ext cx="3633933" cy="24410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27085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Enclosure!</a:t>
            </a:r>
            <a:endParaRPr lang="en-GB" dirty="0"/>
          </a:p>
        </p:txBody>
      </p:sp>
      <p:pic>
        <p:nvPicPr>
          <p:cNvPr id="4" name="Picture 2" descr="http://www.modwave.com/wp-content/uploads/2011/07/product_operator_protection2.jpg"/>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475656" y="1556792"/>
            <a:ext cx="6660777" cy="447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94399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276872"/>
            <a:ext cx="8229600" cy="1143000"/>
          </a:xfrm>
        </p:spPr>
        <p:txBody>
          <a:bodyPr/>
          <a:lstStyle/>
          <a:p>
            <a:r>
              <a:rPr lang="en-GB" dirty="0" smtClean="0"/>
              <a:t>Controlling emissions at source</a:t>
            </a:r>
            <a:endParaRPr lang="en-GB" dirty="0"/>
          </a:p>
        </p:txBody>
      </p:sp>
    </p:spTree>
    <p:extLst>
      <p:ext uri="{BB962C8B-B14F-4D97-AF65-F5344CB8AC3E}">
        <p14:creationId xmlns:p14="http://schemas.microsoft.com/office/powerpoint/2010/main" val="111260055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59632" y="1772816"/>
            <a:ext cx="6285136" cy="5085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1642194"/>
          </a:xfrm>
        </p:spPr>
        <p:txBody>
          <a:bodyPr>
            <a:noAutofit/>
          </a:bodyPr>
          <a:lstStyle/>
          <a:p>
            <a:pPr algn="l"/>
            <a:r>
              <a:rPr lang="en-GB" sz="3200" dirty="0" smtClean="0"/>
              <a:t>Choose the control measure . . . . </a:t>
            </a:r>
            <a:br>
              <a:rPr lang="en-GB" sz="3200" dirty="0" smtClean="0"/>
            </a:br>
            <a:r>
              <a:rPr lang="en-GB" sz="3200" dirty="0" smtClean="0"/>
              <a:t>. . . . .  check it works as intended</a:t>
            </a:r>
            <a:br>
              <a:rPr lang="en-GB" sz="3200" dirty="0" smtClean="0"/>
            </a:br>
            <a:r>
              <a:rPr lang="en-GB" sz="2800" b="1" dirty="0" smtClean="0"/>
              <a:t>Which of these provides operator protection???</a:t>
            </a:r>
            <a:endParaRPr lang="en-GB" sz="2800" b="1" dirty="0"/>
          </a:p>
        </p:txBody>
      </p:sp>
      <p:sp>
        <p:nvSpPr>
          <p:cNvPr id="3" name="Content Placeholder 2"/>
          <p:cNvSpPr>
            <a:spLocks noGrp="1"/>
          </p:cNvSpPr>
          <p:nvPr>
            <p:ph idx="1"/>
          </p:nvPr>
        </p:nvSpPr>
        <p:spPr>
          <a:xfrm>
            <a:off x="437361" y="2060848"/>
            <a:ext cx="8229600" cy="4525963"/>
          </a:xfrm>
        </p:spPr>
        <p:txBody>
          <a:bodyPr>
            <a:normAutofit lnSpcReduction="10000"/>
          </a:bodyPr>
          <a:lstStyle/>
          <a:p>
            <a:pPr marL="514350" indent="-514350">
              <a:buFont typeface="+mj-lt"/>
              <a:buAutoNum type="arabicPeriod"/>
            </a:pPr>
            <a:r>
              <a:rPr lang="en-GB" dirty="0" smtClean="0"/>
              <a:t>Wet bench</a:t>
            </a:r>
          </a:p>
          <a:p>
            <a:pPr marL="514350" indent="-514350">
              <a:buFont typeface="+mj-lt"/>
              <a:buAutoNum type="arabicPeriod"/>
            </a:pPr>
            <a:r>
              <a:rPr lang="en-GB" dirty="0" smtClean="0"/>
              <a:t>Laminar flow</a:t>
            </a:r>
          </a:p>
          <a:p>
            <a:pPr marL="514350" indent="-514350">
              <a:buFont typeface="+mj-lt"/>
              <a:buAutoNum type="arabicPeriod"/>
            </a:pPr>
            <a:r>
              <a:rPr lang="en-GB" dirty="0" smtClean="0"/>
              <a:t>Fume hood</a:t>
            </a:r>
          </a:p>
          <a:p>
            <a:pPr marL="514350" indent="-514350">
              <a:buFont typeface="+mj-lt"/>
              <a:buAutoNum type="arabicPeriod"/>
            </a:pPr>
            <a:r>
              <a:rPr lang="en-GB" dirty="0" smtClean="0"/>
              <a:t>Recirculating fume hood</a:t>
            </a:r>
          </a:p>
          <a:p>
            <a:r>
              <a:rPr lang="en-GB" sz="3000" b="1" dirty="0" smtClean="0"/>
              <a:t>Which of the above provides operator protection?</a:t>
            </a:r>
          </a:p>
          <a:p>
            <a:r>
              <a:rPr lang="en-GB" sz="3000" b="1" dirty="0" smtClean="0"/>
              <a:t>Which of the above could be used for work with HF or large volumes of other strong acids and solvents?</a:t>
            </a:r>
          </a:p>
          <a:p>
            <a:pPr marL="0" indent="0">
              <a:buNone/>
            </a:pPr>
            <a:endParaRPr lang="en-GB" dirty="0"/>
          </a:p>
        </p:txBody>
      </p:sp>
    </p:spTree>
    <p:extLst>
      <p:ext uri="{BB962C8B-B14F-4D97-AF65-F5344CB8AC3E}">
        <p14:creationId xmlns:p14="http://schemas.microsoft.com/office/powerpoint/2010/main" val="8884646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Laminar flow- </a:t>
            </a:r>
            <a:r>
              <a:rPr lang="en-GB" u="sng" dirty="0" smtClean="0"/>
              <a:t>only</a:t>
            </a:r>
            <a:r>
              <a:rPr lang="en-GB" dirty="0" smtClean="0"/>
              <a:t> for product protection</a:t>
            </a:r>
            <a:endParaRPr lang="en-GB" dirty="0"/>
          </a:p>
        </p:txBody>
      </p:sp>
      <p:pic>
        <p:nvPicPr>
          <p:cNvPr id="1026" name="Picture 2" descr="http://www.nuaire.com/products/media/catalog/product/cache/1/image/9df78eab33525d08d6e5fb8d27136e95/n/u/nu-201_airflow_2.jpg"/>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5858255" y="1268760"/>
            <a:ext cx="3034225"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7504" y="980728"/>
            <a:ext cx="2686050" cy="3562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descr="C:\Users\sbekou\Desktop\cleanroom layout\IMG_3072.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rot="5400000">
            <a:off x="2289404" y="2187956"/>
            <a:ext cx="4060920" cy="27416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12160" y="5469031"/>
            <a:ext cx="2880320" cy="1200329"/>
          </a:xfrm>
          <a:prstGeom prst="rect">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GB" b="1" dirty="0" smtClean="0"/>
              <a:t>QUESTION</a:t>
            </a:r>
            <a:endParaRPr lang="en-GB" dirty="0" smtClean="0"/>
          </a:p>
          <a:p>
            <a:r>
              <a:rPr lang="en-GB" dirty="0" smtClean="0"/>
              <a:t>How can it be “clean” air if it has passed over a solvent or a toxic dust?</a:t>
            </a:r>
            <a:endParaRPr lang="en-GB" dirty="0"/>
          </a:p>
        </p:txBody>
      </p:sp>
      <p:sp>
        <p:nvSpPr>
          <p:cNvPr id="5" name="TextBox 4"/>
          <p:cNvSpPr txBox="1"/>
          <p:nvPr/>
        </p:nvSpPr>
        <p:spPr>
          <a:xfrm>
            <a:off x="2954384" y="5734997"/>
            <a:ext cx="2736304" cy="923330"/>
          </a:xfrm>
          <a:prstGeom prst="rect">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GB" b="1" dirty="0" smtClean="0"/>
              <a:t>QUESTION</a:t>
            </a:r>
          </a:p>
          <a:p>
            <a:r>
              <a:rPr lang="en-GB" dirty="0" smtClean="0"/>
              <a:t>Where is the air down-flow going?</a:t>
            </a:r>
            <a:endParaRPr lang="en-GB" dirty="0"/>
          </a:p>
        </p:txBody>
      </p:sp>
      <p:sp>
        <p:nvSpPr>
          <p:cNvPr id="7" name="TextBox 6"/>
          <p:cNvSpPr txBox="1"/>
          <p:nvPr/>
        </p:nvSpPr>
        <p:spPr>
          <a:xfrm>
            <a:off x="107504" y="4638035"/>
            <a:ext cx="2542034" cy="2031325"/>
          </a:xfrm>
          <a:prstGeom prst="rect">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GB" b="1" dirty="0" smtClean="0"/>
              <a:t>QUESTION</a:t>
            </a:r>
          </a:p>
          <a:p>
            <a:pPr marL="285750" indent="-285750">
              <a:buFont typeface="Arial" panose="020B0604020202020204" pitchFamily="34" charset="0"/>
              <a:buChar char="•"/>
            </a:pPr>
            <a:r>
              <a:rPr lang="en-GB" dirty="0" smtClean="0"/>
              <a:t>Why shouldn’t uncovered solvents be used in here? </a:t>
            </a:r>
          </a:p>
          <a:p>
            <a:pPr marL="285750" indent="-285750">
              <a:buFont typeface="Arial" panose="020B0604020202020204" pitchFamily="34" charset="0"/>
              <a:buChar char="•"/>
            </a:pPr>
            <a:r>
              <a:rPr lang="en-GB" dirty="0" smtClean="0"/>
              <a:t>Why might this also apply to powders or other liquids?</a:t>
            </a:r>
            <a:endParaRPr lang="en-GB" dirty="0"/>
          </a:p>
        </p:txBody>
      </p:sp>
      <p:sp>
        <p:nvSpPr>
          <p:cNvPr id="10" name="Down Arrow 9"/>
          <p:cNvSpPr/>
          <p:nvPr/>
        </p:nvSpPr>
        <p:spPr>
          <a:xfrm>
            <a:off x="5076056" y="2441415"/>
            <a:ext cx="288033" cy="771561"/>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ln>
                <a:solidFill>
                  <a:srgbClr val="FF0000"/>
                </a:solidFill>
              </a:ln>
            </a:endParaRPr>
          </a:p>
        </p:txBody>
      </p:sp>
    </p:spTree>
    <p:extLst>
      <p:ext uri="{BB962C8B-B14F-4D97-AF65-F5344CB8AC3E}">
        <p14:creationId xmlns:p14="http://schemas.microsoft.com/office/powerpoint/2010/main" val="247363928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1800" dirty="0" smtClean="0"/>
              <a:t>In a laminar flow, HEPA filtered air ex</a:t>
            </a:r>
            <a:endParaRPr lang="en-GB" sz="1800" dirty="0"/>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1350" y="1149350"/>
            <a:ext cx="7861300" cy="455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409794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smtClean="0"/>
              <a:t>A Wet bench – is </a:t>
            </a:r>
            <a:r>
              <a:rPr lang="en-GB" u="sng" dirty="0" smtClean="0"/>
              <a:t>NOT</a:t>
            </a:r>
            <a:r>
              <a:rPr lang="en-GB" dirty="0" smtClean="0"/>
              <a:t> a fume hood</a:t>
            </a:r>
            <a:endParaRPr lang="en-GB" dirty="0"/>
          </a:p>
        </p:txBody>
      </p:sp>
      <p:pic>
        <p:nvPicPr>
          <p:cNvPr id="4" name="Picture 3" descr="C:\Users\sbekou\Desktop\cleanroom layout\IMG_3097.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5400000">
            <a:off x="-1308815" y="1987871"/>
            <a:ext cx="5586278" cy="3616168"/>
          </a:xfrm>
          <a:prstGeom prst="rect">
            <a:avLst/>
          </a:prstGeom>
          <a:noFill/>
          <a:extLst>
            <a:ext uri="{909E8E84-426E-40dd-AFC4-6F175D3DCCD1}">
              <a14:hiddenFill xmlns:a14="http://schemas.microsoft.com/office/drawing/2010/main">
                <a:solidFill>
                  <a:srgbClr val="FFFFFF"/>
                </a:solidFill>
              </a14:hiddenFill>
            </a:ext>
          </a:extLst>
        </p:spPr>
      </p:pic>
      <p:sp>
        <p:nvSpPr>
          <p:cNvPr id="31" name="Down Arrow 30"/>
          <p:cNvSpPr/>
          <p:nvPr/>
        </p:nvSpPr>
        <p:spPr>
          <a:xfrm>
            <a:off x="1581502" y="4061383"/>
            <a:ext cx="288033" cy="303721"/>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ln>
                <a:solidFill>
                  <a:srgbClr val="FF0000"/>
                </a:solidFill>
              </a:ln>
            </a:endParaRPr>
          </a:p>
        </p:txBody>
      </p:sp>
      <p:sp>
        <p:nvSpPr>
          <p:cNvPr id="11" name="Down Arrow 10"/>
          <p:cNvSpPr/>
          <p:nvPr/>
        </p:nvSpPr>
        <p:spPr>
          <a:xfrm>
            <a:off x="831826" y="2780928"/>
            <a:ext cx="283790" cy="1207126"/>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ln>
                <a:solidFill>
                  <a:srgbClr val="FF0000"/>
                </a:solidFill>
              </a:ln>
            </a:endParaRPr>
          </a:p>
        </p:txBody>
      </p:sp>
      <p:sp>
        <p:nvSpPr>
          <p:cNvPr id="16" name="Down Arrow 15"/>
          <p:cNvSpPr/>
          <p:nvPr/>
        </p:nvSpPr>
        <p:spPr>
          <a:xfrm>
            <a:off x="827583" y="4137919"/>
            <a:ext cx="288033" cy="227185"/>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ln>
                <a:solidFill>
                  <a:srgbClr val="FF0000"/>
                </a:solidFill>
              </a:ln>
            </a:endParaRPr>
          </a:p>
        </p:txBody>
      </p:sp>
      <p:sp>
        <p:nvSpPr>
          <p:cNvPr id="18" name="Down Arrow 17"/>
          <p:cNvSpPr/>
          <p:nvPr/>
        </p:nvSpPr>
        <p:spPr>
          <a:xfrm>
            <a:off x="2402786" y="3988053"/>
            <a:ext cx="189735" cy="253866"/>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ln>
                <a:solidFill>
                  <a:srgbClr val="FF0000"/>
                </a:solidFill>
              </a:ln>
            </a:endParaRPr>
          </a:p>
        </p:txBody>
      </p:sp>
      <p:sp>
        <p:nvSpPr>
          <p:cNvPr id="24" name="Down Arrow 23"/>
          <p:cNvSpPr/>
          <p:nvPr/>
        </p:nvSpPr>
        <p:spPr>
          <a:xfrm>
            <a:off x="2355758" y="2636912"/>
            <a:ext cx="283790" cy="1207126"/>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ln>
                <a:solidFill>
                  <a:srgbClr val="FF0000"/>
                </a:solidFill>
              </a:ln>
            </a:endParaRPr>
          </a:p>
        </p:txBody>
      </p:sp>
      <p:sp>
        <p:nvSpPr>
          <p:cNvPr id="9" name="Bent Arrow 8"/>
          <p:cNvSpPr/>
          <p:nvPr/>
        </p:nvSpPr>
        <p:spPr>
          <a:xfrm rot="16200000" flipH="1">
            <a:off x="2015717" y="3392996"/>
            <a:ext cx="360040" cy="1584178"/>
          </a:xfrm>
          <a:prstGeom prst="ben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solidFill>
                <a:schemeClr val="tx1"/>
              </a:solidFill>
            </a:endParaRPr>
          </a:p>
        </p:txBody>
      </p:sp>
      <p:sp>
        <p:nvSpPr>
          <p:cNvPr id="25" name="Down Arrow 24"/>
          <p:cNvSpPr/>
          <p:nvPr/>
        </p:nvSpPr>
        <p:spPr>
          <a:xfrm>
            <a:off x="1581502" y="2453148"/>
            <a:ext cx="283790" cy="1207126"/>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ln>
                <a:solidFill>
                  <a:srgbClr val="FF0000"/>
                </a:solidFill>
              </a:ln>
            </a:endParaRPr>
          </a:p>
        </p:txBody>
      </p:sp>
      <p:sp>
        <p:nvSpPr>
          <p:cNvPr id="27" name="Down Arrow 26"/>
          <p:cNvSpPr/>
          <p:nvPr/>
        </p:nvSpPr>
        <p:spPr>
          <a:xfrm>
            <a:off x="107504" y="2924944"/>
            <a:ext cx="288033" cy="459547"/>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ln>
                <a:solidFill>
                  <a:srgbClr val="FF0000"/>
                </a:solidFill>
              </a:ln>
            </a:endParaRPr>
          </a:p>
        </p:txBody>
      </p:sp>
      <p:sp>
        <p:nvSpPr>
          <p:cNvPr id="28" name="Down Arrow 27"/>
          <p:cNvSpPr/>
          <p:nvPr/>
        </p:nvSpPr>
        <p:spPr>
          <a:xfrm>
            <a:off x="1979712" y="2636912"/>
            <a:ext cx="288033" cy="227185"/>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ln>
                <a:solidFill>
                  <a:srgbClr val="FF0000"/>
                </a:solidFill>
              </a:ln>
            </a:endParaRPr>
          </a:p>
        </p:txBody>
      </p:sp>
      <p:sp>
        <p:nvSpPr>
          <p:cNvPr id="29" name="Down Arrow 28"/>
          <p:cNvSpPr/>
          <p:nvPr/>
        </p:nvSpPr>
        <p:spPr>
          <a:xfrm>
            <a:off x="467544" y="3308414"/>
            <a:ext cx="288033" cy="227185"/>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ln>
                <a:solidFill>
                  <a:srgbClr val="FF0000"/>
                </a:solidFill>
              </a:ln>
            </a:endParaRPr>
          </a:p>
        </p:txBody>
      </p:sp>
      <p:sp>
        <p:nvSpPr>
          <p:cNvPr id="30" name="Down Arrow 29"/>
          <p:cNvSpPr/>
          <p:nvPr/>
        </p:nvSpPr>
        <p:spPr>
          <a:xfrm>
            <a:off x="1196291" y="3270898"/>
            <a:ext cx="288033" cy="227185"/>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ln>
                <a:solidFill>
                  <a:srgbClr val="FF0000"/>
                </a:solidFill>
              </a:ln>
            </a:endParaRPr>
          </a:p>
        </p:txBody>
      </p:sp>
      <p:sp>
        <p:nvSpPr>
          <p:cNvPr id="32" name="Down Arrow 31"/>
          <p:cNvSpPr/>
          <p:nvPr/>
        </p:nvSpPr>
        <p:spPr>
          <a:xfrm>
            <a:off x="2067725" y="3019712"/>
            <a:ext cx="288033" cy="227185"/>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ln>
                <a:solidFill>
                  <a:srgbClr val="FF0000"/>
                </a:solidFill>
              </a:ln>
            </a:endParaRPr>
          </a:p>
        </p:txBody>
      </p:sp>
      <p:sp>
        <p:nvSpPr>
          <p:cNvPr id="35" name="Bent Arrow 34"/>
          <p:cNvSpPr/>
          <p:nvPr/>
        </p:nvSpPr>
        <p:spPr>
          <a:xfrm rot="16200000" flipH="1">
            <a:off x="1352007" y="3582221"/>
            <a:ext cx="360040" cy="1471440"/>
          </a:xfrm>
          <a:prstGeom prst="ben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solidFill>
                <a:schemeClr val="tx1"/>
              </a:solidFill>
            </a:endParaRPr>
          </a:p>
        </p:txBody>
      </p:sp>
      <p:sp>
        <p:nvSpPr>
          <p:cNvPr id="37" name="Bent Arrow 36"/>
          <p:cNvSpPr/>
          <p:nvPr/>
        </p:nvSpPr>
        <p:spPr>
          <a:xfrm rot="16200000" flipH="1">
            <a:off x="616286" y="3695811"/>
            <a:ext cx="360040" cy="1471440"/>
          </a:xfrm>
          <a:prstGeom prst="ben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solidFill>
                <a:schemeClr val="tx1"/>
              </a:solidFill>
            </a:endParaRPr>
          </a:p>
        </p:txBody>
      </p:sp>
      <p:sp>
        <p:nvSpPr>
          <p:cNvPr id="38" name="Content Placeholder 2"/>
          <p:cNvSpPr>
            <a:spLocks noGrp="1"/>
          </p:cNvSpPr>
          <p:nvPr>
            <p:ph idx="1"/>
          </p:nvPr>
        </p:nvSpPr>
        <p:spPr>
          <a:xfrm>
            <a:off x="4211960" y="1196752"/>
            <a:ext cx="4474840" cy="2791301"/>
          </a:xfrm>
        </p:spPr>
        <p:txBody>
          <a:bodyPr>
            <a:normAutofit lnSpcReduction="10000"/>
          </a:bodyPr>
          <a:lstStyle/>
          <a:p>
            <a:pPr marL="0" indent="0">
              <a:buNone/>
            </a:pPr>
            <a:r>
              <a:rPr lang="en-GB" sz="4400" i="1" dirty="0" smtClean="0"/>
              <a:t>2</a:t>
            </a:r>
            <a:r>
              <a:rPr lang="en-GB" dirty="0" smtClean="0"/>
              <a:t> x air flows:</a:t>
            </a:r>
          </a:p>
          <a:p>
            <a:r>
              <a:rPr lang="en-GB" b="1" dirty="0" smtClean="0">
                <a:ln w="10541" cmpd="sng">
                  <a:solidFill>
                    <a:schemeClr val="accent1">
                      <a:shade val="88000"/>
                      <a:satMod val="110000"/>
                    </a:schemeClr>
                  </a:solidFill>
                  <a:prstDash val="solid"/>
                </a:ln>
                <a:solidFill>
                  <a:srgbClr val="00B0F0"/>
                </a:solidFill>
              </a:rPr>
              <a:t>Down flow – </a:t>
            </a:r>
            <a:r>
              <a:rPr lang="en-GB" u="sng" dirty="0" smtClean="0"/>
              <a:t>only</a:t>
            </a:r>
            <a:r>
              <a:rPr lang="en-GB" dirty="0" smtClean="0"/>
              <a:t> for product protection)</a:t>
            </a:r>
          </a:p>
          <a:p>
            <a:r>
              <a:rPr lang="en-GB" b="1" dirty="0" smtClean="0">
                <a:ln w="1905"/>
                <a:solidFill>
                  <a:srgbClr val="FF0000"/>
                </a:solidFill>
                <a:effectLst>
                  <a:innerShdw blurRad="69850" dist="43180" dir="5400000">
                    <a:srgbClr val="000000">
                      <a:alpha val="65000"/>
                    </a:srgbClr>
                  </a:innerShdw>
                </a:effectLst>
              </a:rPr>
              <a:t>In-flow - </a:t>
            </a:r>
            <a:r>
              <a:rPr lang="en-GB" dirty="0" smtClean="0"/>
              <a:t>provides </a:t>
            </a:r>
            <a:r>
              <a:rPr lang="en-GB" i="1" u="sng" dirty="0" smtClean="0"/>
              <a:t>some</a:t>
            </a:r>
            <a:r>
              <a:rPr lang="en-GB" i="1" dirty="0" smtClean="0"/>
              <a:t> </a:t>
            </a:r>
            <a:r>
              <a:rPr lang="en-GB" dirty="0" smtClean="0"/>
              <a:t>operator protection</a:t>
            </a:r>
          </a:p>
          <a:p>
            <a:pPr marL="0" indent="0">
              <a:buNone/>
            </a:pPr>
            <a:endParaRPr lang="en-GB" sz="2400" dirty="0" smtClean="0"/>
          </a:p>
        </p:txBody>
      </p:sp>
      <p:sp>
        <p:nvSpPr>
          <p:cNvPr id="40" name="TextBox 39"/>
          <p:cNvSpPr txBox="1"/>
          <p:nvPr/>
        </p:nvSpPr>
        <p:spPr>
          <a:xfrm>
            <a:off x="3851920" y="3861048"/>
            <a:ext cx="4968552" cy="1477328"/>
          </a:xfrm>
          <a:prstGeom prst="rect">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GB" b="1" dirty="0" smtClean="0"/>
              <a:t>QUESTION:</a:t>
            </a:r>
          </a:p>
          <a:p>
            <a:r>
              <a:rPr lang="en-GB" dirty="0" smtClean="0"/>
              <a:t>What happens to the </a:t>
            </a:r>
            <a:r>
              <a:rPr lang="en-GB" b="1" dirty="0" smtClean="0"/>
              <a:t>in-flow</a:t>
            </a:r>
            <a:r>
              <a:rPr lang="en-GB" dirty="0" smtClean="0"/>
              <a:t> when you stand in front of the cabinet, put large objects inside it, or block the holes?</a:t>
            </a:r>
          </a:p>
          <a:p>
            <a:endParaRPr lang="en-GB" dirty="0"/>
          </a:p>
        </p:txBody>
      </p:sp>
      <p:sp>
        <p:nvSpPr>
          <p:cNvPr id="41" name="TextBox 40"/>
          <p:cNvSpPr txBox="1"/>
          <p:nvPr/>
        </p:nvSpPr>
        <p:spPr>
          <a:xfrm>
            <a:off x="3853816" y="5445224"/>
            <a:ext cx="4968552" cy="1200329"/>
          </a:xfrm>
          <a:prstGeom prst="rect">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GB" b="1" dirty="0" smtClean="0"/>
              <a:t>QUESTION:</a:t>
            </a:r>
          </a:p>
          <a:p>
            <a:r>
              <a:rPr lang="en-GB" dirty="0" smtClean="0"/>
              <a:t>Why does a wet bench provide only </a:t>
            </a:r>
            <a:r>
              <a:rPr lang="en-GB" b="1" i="1" dirty="0" smtClean="0"/>
              <a:t>some</a:t>
            </a:r>
            <a:r>
              <a:rPr lang="en-GB" i="1" dirty="0" smtClean="0"/>
              <a:t> </a:t>
            </a:r>
            <a:r>
              <a:rPr lang="en-GB" dirty="0" smtClean="0"/>
              <a:t>operator protection (compared to a fume hood)?</a:t>
            </a:r>
          </a:p>
          <a:p>
            <a:endParaRPr lang="en-GB" dirty="0"/>
          </a:p>
        </p:txBody>
      </p:sp>
    </p:spTree>
    <p:extLst>
      <p:ext uri="{BB962C8B-B14F-4D97-AF65-F5344CB8AC3E}">
        <p14:creationId xmlns:p14="http://schemas.microsoft.com/office/powerpoint/2010/main" val="211401046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WET BENCH v Fume hood</a:t>
            </a:r>
            <a:endParaRPr lang="en-GB"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242770" y="1600200"/>
            <a:ext cx="6658459" cy="4525963"/>
          </a:xfrm>
          <a:ln>
            <a:solidFill>
              <a:schemeClr val="tx2"/>
            </a:solidFill>
          </a:ln>
        </p:spPr>
      </p:pic>
      <p:pic>
        <p:nvPicPr>
          <p:cNvPr id="5" name="Picture 2" descr="http://www.globalspec.com/ImageRepository/LearnMore/201310/chemical_clip_image0069ec158782d804a1dadfa6e1fb68ab469.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04248" y="4574965"/>
            <a:ext cx="2383540" cy="1836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6517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rmAutofit fontScale="90000"/>
          </a:bodyPr>
          <a:lstStyle/>
          <a:p>
            <a:pPr algn="l"/>
            <a:r>
              <a:rPr lang="en-GB" sz="2400" dirty="0" smtClean="0"/>
              <a:t>Compare wet benches (for acids and solvents) with a fume hood</a:t>
            </a:r>
            <a:endParaRPr lang="en-GB" sz="2400" dirty="0"/>
          </a:p>
        </p:txBody>
      </p:sp>
      <p:pic>
        <p:nvPicPr>
          <p:cNvPr id="5" name="7OdkXMJbnvg?version=2&amp;hl=en_US&amp;rel=0"/>
          <p:cNvPicPr>
            <a:picLocks noGrp="1" noRot="1" noChangeAspect="1"/>
          </p:cNvPicPr>
          <p:nvPr>
            <p:ph idx="1"/>
            <a:quickTimeFile r:link="rId1"/>
          </p:nvPr>
        </p:nvPicPr>
        <p:blipFill>
          <a:blip r:embed="rId4"/>
          <a:stretch>
            <a:fillRect/>
          </a:stretch>
        </p:blipFill>
        <p:spPr>
          <a:xfrm>
            <a:off x="467544" y="656692"/>
            <a:ext cx="7920880" cy="5940660"/>
          </a:xfrm>
          <a:prstGeom prst="rect">
            <a:avLst/>
          </a:prstGeom>
        </p:spPr>
      </p:pic>
    </p:spTree>
    <p:extLst>
      <p:ext uri="{BB962C8B-B14F-4D97-AF65-F5344CB8AC3E}">
        <p14:creationId xmlns:p14="http://schemas.microsoft.com/office/powerpoint/2010/main" val="18270895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Which has better operator protection and why?</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68540323"/>
              </p:ext>
            </p:extLst>
          </p:nvPr>
        </p:nvGraphicFramePr>
        <p:xfrm>
          <a:off x="611560" y="1916832"/>
          <a:ext cx="4108494"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1769203371"/>
              </p:ext>
            </p:extLst>
          </p:nvPr>
        </p:nvGraphicFramePr>
        <p:xfrm>
          <a:off x="4626312" y="1988840"/>
          <a:ext cx="4536296" cy="42614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10058604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Recirculating vs ducted fume hoods</a:t>
            </a:r>
            <a:endParaRPr lang="en-GB" dirty="0"/>
          </a:p>
        </p:txBody>
      </p:sp>
      <p:pic>
        <p:nvPicPr>
          <p:cNvPr id="1026" name="Picture 2" descr="http://images.wolflabs.co.uk/laboratory_equipment_fullsize/recirculating_fume_cupboards_labcaire_AURA_750E_AU-750E.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1560" y="3356992"/>
            <a:ext cx="3649588" cy="36495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xhaust Fume Filtratio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1340768"/>
            <a:ext cx="1724025" cy="18859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ter Zone and Area Filter Saturation"/>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835696" y="1807492"/>
            <a:ext cx="2686050" cy="141922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4572000" y="1600200"/>
            <a:ext cx="4464496" cy="4853136"/>
          </a:xfrm>
        </p:spPr>
        <p:txBody>
          <a:bodyPr anchor="ctr">
            <a:normAutofit fontScale="62500" lnSpcReduction="20000"/>
          </a:bodyPr>
          <a:lstStyle/>
          <a:p>
            <a:pPr>
              <a:buFont typeface="+mj-lt"/>
              <a:buAutoNum type="arabicPeriod"/>
            </a:pPr>
            <a:r>
              <a:rPr lang="en-GB" b="1" dirty="0"/>
              <a:t>Charcoal filter </a:t>
            </a:r>
            <a:r>
              <a:rPr lang="en-GB" dirty="0"/>
              <a:t>- absorbs  chemicals and filters particulates</a:t>
            </a:r>
          </a:p>
          <a:p>
            <a:pPr>
              <a:buFont typeface="+mj-lt"/>
              <a:buAutoNum type="arabicPeriod"/>
            </a:pPr>
            <a:r>
              <a:rPr lang="en-GB" b="1" dirty="0"/>
              <a:t>Unsuitable for:</a:t>
            </a:r>
            <a:r>
              <a:rPr lang="en-GB" dirty="0"/>
              <a:t> very toxic substances, </a:t>
            </a:r>
            <a:r>
              <a:rPr lang="en-GB" dirty="0" smtClean="0"/>
              <a:t>high volumes of contaminants</a:t>
            </a:r>
            <a:r>
              <a:rPr lang="en-GB" dirty="0"/>
              <a:t>, unknown or highly volatile reactions</a:t>
            </a:r>
          </a:p>
          <a:p>
            <a:pPr>
              <a:buFont typeface="+mj-lt"/>
              <a:buAutoNum type="arabicPeriod"/>
            </a:pPr>
            <a:r>
              <a:rPr lang="en-GB" b="1" dirty="0"/>
              <a:t>Filters must be changed promptly </a:t>
            </a:r>
            <a:r>
              <a:rPr lang="en-GB" dirty="0"/>
              <a:t>if this ever this type of misuse occurs or when blocked by particulates</a:t>
            </a:r>
          </a:p>
          <a:p>
            <a:pPr>
              <a:buFont typeface="+mj-lt"/>
              <a:buAutoNum type="arabicPeriod"/>
            </a:pPr>
            <a:r>
              <a:rPr lang="en-GB" b="1" dirty="0"/>
              <a:t>Toxics can pass through filter into </a:t>
            </a:r>
            <a:r>
              <a:rPr lang="en-GB" b="1" dirty="0" smtClean="0"/>
              <a:t>room!</a:t>
            </a:r>
          </a:p>
          <a:p>
            <a:pPr>
              <a:buFont typeface="+mj-lt"/>
              <a:buAutoNum type="arabicPeriod"/>
            </a:pPr>
            <a:r>
              <a:rPr lang="en-GB" b="1" dirty="0" smtClean="0"/>
              <a:t>Portable -</a:t>
            </a:r>
            <a:r>
              <a:rPr lang="en-GB" dirty="0" smtClean="0"/>
              <a:t> liable to siting in </a:t>
            </a:r>
            <a:r>
              <a:rPr lang="en-GB" dirty="0" err="1" smtClean="0"/>
              <a:t>drafty</a:t>
            </a:r>
            <a:r>
              <a:rPr lang="en-GB" dirty="0" smtClean="0"/>
              <a:t> areas – lose containment</a:t>
            </a:r>
          </a:p>
          <a:p>
            <a:pPr>
              <a:buFont typeface="+mj-lt"/>
              <a:buAutoNum type="arabicPeriod"/>
            </a:pPr>
            <a:r>
              <a:rPr lang="en-GB" b="1" dirty="0" smtClean="0"/>
              <a:t>Difficult to test containment</a:t>
            </a:r>
          </a:p>
          <a:p>
            <a:pPr>
              <a:buFont typeface="+mj-lt"/>
              <a:buAutoNum type="arabicPeriod"/>
            </a:pPr>
            <a:r>
              <a:rPr lang="en-GB" b="1" dirty="0" smtClean="0"/>
              <a:t>Maintained and tested via Department</a:t>
            </a:r>
            <a:endParaRPr lang="en-GB" b="1" dirty="0"/>
          </a:p>
        </p:txBody>
      </p:sp>
    </p:spTree>
    <p:extLst>
      <p:ext uri="{BB962C8B-B14F-4D97-AF65-F5344CB8AC3E}">
        <p14:creationId xmlns:p14="http://schemas.microsoft.com/office/powerpoint/2010/main" val="8808111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animEffect transition="in" filter="fade">
                                      <p:cBhvr>
                                        <p:cTn id="13" dur="1000"/>
                                        <p:tgtEl>
                                          <p:spTgt spid="7">
                                            <p:bg/>
                                          </p:spTgt>
                                        </p:tgtEl>
                                      </p:cBhvr>
                                    </p:animEffect>
                                    <p:anim calcmode="lin" valueType="num">
                                      <p:cBhvr>
                                        <p:cTn id="14" dur="1000" fill="hold"/>
                                        <p:tgtEl>
                                          <p:spTgt spid="7">
                                            <p:bg/>
                                          </p:spTgt>
                                        </p:tgtEl>
                                        <p:attrNameLst>
                                          <p:attrName>ppt_x</p:attrName>
                                        </p:attrNameLst>
                                      </p:cBhvr>
                                      <p:tavLst>
                                        <p:tav tm="0">
                                          <p:val>
                                            <p:strVal val="#ppt_x"/>
                                          </p:val>
                                        </p:tav>
                                        <p:tav tm="100000">
                                          <p:val>
                                            <p:strVal val="#ppt_x"/>
                                          </p:val>
                                        </p:tav>
                                      </p:tavLst>
                                    </p:anim>
                                    <p:anim calcmode="lin" valueType="num">
                                      <p:cBhvr>
                                        <p:cTn id="15"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1000"/>
                                        <p:tgtEl>
                                          <p:spTgt spid="7">
                                            <p:txEl>
                                              <p:pRg st="0" end="0"/>
                                            </p:txEl>
                                          </p:spTgt>
                                        </p:tgtEl>
                                      </p:cBhvr>
                                    </p:animEffect>
                                    <p:anim calcmode="lin" valueType="num">
                                      <p:cBhvr>
                                        <p:cTn id="2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1000"/>
                                        <p:tgtEl>
                                          <p:spTgt spid="7">
                                            <p:txEl>
                                              <p:pRg st="1" end="1"/>
                                            </p:txEl>
                                          </p:spTgt>
                                        </p:tgtEl>
                                      </p:cBhvr>
                                    </p:animEffect>
                                    <p:anim calcmode="lin" valueType="num">
                                      <p:cBhvr>
                                        <p:cTn id="2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fade">
                                      <p:cBhvr>
                                        <p:cTn id="34" dur="1000"/>
                                        <p:tgtEl>
                                          <p:spTgt spid="7">
                                            <p:txEl>
                                              <p:pRg st="2" end="2"/>
                                            </p:txEl>
                                          </p:spTgt>
                                        </p:tgtEl>
                                      </p:cBhvr>
                                    </p:animEffect>
                                    <p:anim calcmode="lin" valueType="num">
                                      <p:cBhvr>
                                        <p:cTn id="3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animEffect transition="in" filter="fade">
                                      <p:cBhvr>
                                        <p:cTn id="41" dur="1000"/>
                                        <p:tgtEl>
                                          <p:spTgt spid="7">
                                            <p:txEl>
                                              <p:pRg st="3" end="3"/>
                                            </p:txEl>
                                          </p:spTgt>
                                        </p:tgtEl>
                                      </p:cBhvr>
                                    </p:animEffect>
                                    <p:anim calcmode="lin" valueType="num">
                                      <p:cBhvr>
                                        <p:cTn id="4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7">
                                            <p:txEl>
                                              <p:pRg st="4" end="4"/>
                                            </p:txEl>
                                          </p:spTgt>
                                        </p:tgtEl>
                                        <p:attrNameLst>
                                          <p:attrName>style.visibility</p:attrName>
                                        </p:attrNameLst>
                                      </p:cBhvr>
                                      <p:to>
                                        <p:strVal val="visible"/>
                                      </p:to>
                                    </p:set>
                                    <p:animEffect transition="in" filter="fade">
                                      <p:cBhvr>
                                        <p:cTn id="48" dur="1000"/>
                                        <p:tgtEl>
                                          <p:spTgt spid="7">
                                            <p:txEl>
                                              <p:pRg st="4" end="4"/>
                                            </p:txEl>
                                          </p:spTgt>
                                        </p:tgtEl>
                                      </p:cBhvr>
                                    </p:animEffect>
                                    <p:anim calcmode="lin" valueType="num">
                                      <p:cBhvr>
                                        <p:cTn id="4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7">
                                            <p:txEl>
                                              <p:pRg st="5" end="5"/>
                                            </p:txEl>
                                          </p:spTgt>
                                        </p:tgtEl>
                                        <p:attrNameLst>
                                          <p:attrName>style.visibility</p:attrName>
                                        </p:attrNameLst>
                                      </p:cBhvr>
                                      <p:to>
                                        <p:strVal val="visible"/>
                                      </p:to>
                                    </p:set>
                                    <p:animEffect transition="in" filter="fade">
                                      <p:cBhvr>
                                        <p:cTn id="55" dur="1000"/>
                                        <p:tgtEl>
                                          <p:spTgt spid="7">
                                            <p:txEl>
                                              <p:pRg st="5" end="5"/>
                                            </p:txEl>
                                          </p:spTgt>
                                        </p:tgtEl>
                                      </p:cBhvr>
                                    </p:animEffect>
                                    <p:anim calcmode="lin" valueType="num">
                                      <p:cBhvr>
                                        <p:cTn id="56"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7"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7">
                                            <p:txEl>
                                              <p:pRg st="6" end="6"/>
                                            </p:txEl>
                                          </p:spTgt>
                                        </p:tgtEl>
                                        <p:attrNameLst>
                                          <p:attrName>style.visibility</p:attrName>
                                        </p:attrNameLst>
                                      </p:cBhvr>
                                      <p:to>
                                        <p:strVal val="visible"/>
                                      </p:to>
                                    </p:set>
                                    <p:animEffect transition="in" filter="fade">
                                      <p:cBhvr>
                                        <p:cTn id="62" dur="1000"/>
                                        <p:tgtEl>
                                          <p:spTgt spid="7">
                                            <p:txEl>
                                              <p:pRg st="6" end="6"/>
                                            </p:txEl>
                                          </p:spTgt>
                                        </p:tgtEl>
                                      </p:cBhvr>
                                    </p:animEffect>
                                    <p:anim calcmode="lin" valueType="num">
                                      <p:cBhvr>
                                        <p:cTn id="63"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pPr eaLnBrk="1" hangingPunct="1"/>
            <a:r>
              <a:rPr lang="en-GB" altLang="en-US" dirty="0" smtClean="0">
                <a:solidFill>
                  <a:srgbClr val="002060"/>
                </a:solidFill>
              </a:rPr>
              <a:t>Chemical Engineering 20</a:t>
            </a:r>
            <a:r>
              <a:rPr lang="en-GB" altLang="en-US" baseline="30000" dirty="0" smtClean="0">
                <a:solidFill>
                  <a:srgbClr val="002060"/>
                </a:solidFill>
              </a:rPr>
              <a:t>th</a:t>
            </a:r>
            <a:r>
              <a:rPr lang="en-GB" altLang="en-US" dirty="0" smtClean="0">
                <a:solidFill>
                  <a:srgbClr val="002060"/>
                </a:solidFill>
              </a:rPr>
              <a:t> October 2012</a:t>
            </a:r>
          </a:p>
        </p:txBody>
      </p:sp>
      <p:pic>
        <p:nvPicPr>
          <p:cNvPr id="12291" name="Picture 2" descr="Z:\Safety\Photographs\Chemical Engineering Fire - 2 October 2012\LX5-439 - B222 - Gas cylinder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576" y="1698948"/>
            <a:ext cx="7740352" cy="435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268779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706090"/>
          </a:xfrm>
        </p:spPr>
        <p:txBody>
          <a:bodyPr>
            <a:normAutofit fontScale="90000"/>
          </a:bodyPr>
          <a:lstStyle/>
          <a:p>
            <a:r>
              <a:rPr lang="en-GB" dirty="0" smtClean="0"/>
              <a:t>Ducted fume hood</a:t>
            </a:r>
            <a:endParaRPr lang="en-GB" dirty="0"/>
          </a:p>
        </p:txBody>
      </p:sp>
      <p:pic>
        <p:nvPicPr>
          <p:cNvPr id="5" name="Picture 4" descr="http://www.fisi.polimi.it/sites/default/files/allegati/images/Cappa_piena_0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30402" y="2046956"/>
            <a:ext cx="2982477" cy="39766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globalspec.com/ImageRepository/LearnMore/201310/chemical_clip_image0069ec158782d804a1dadfa6e1fb68ab469.gi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84494" y="3789040"/>
            <a:ext cx="3403294" cy="262292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76256" y="980728"/>
            <a:ext cx="2047875" cy="263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1"/>
          </p:nvPr>
        </p:nvSpPr>
        <p:spPr>
          <a:xfrm>
            <a:off x="326865" y="1097667"/>
            <a:ext cx="5541279" cy="5470405"/>
          </a:xfrm>
        </p:spPr>
        <p:txBody>
          <a:bodyPr anchor="ctr">
            <a:normAutofit/>
          </a:bodyPr>
          <a:lstStyle/>
          <a:p>
            <a:pPr>
              <a:buFont typeface="+mj-lt"/>
              <a:buAutoNum type="arabicPeriod"/>
            </a:pPr>
            <a:r>
              <a:rPr lang="en-GB" dirty="0" smtClean="0"/>
              <a:t>No filter</a:t>
            </a:r>
          </a:p>
          <a:p>
            <a:pPr>
              <a:buFont typeface="+mj-lt"/>
              <a:buAutoNum type="arabicPeriod"/>
            </a:pPr>
            <a:r>
              <a:rPr lang="en-GB" dirty="0" smtClean="0"/>
              <a:t>Contaminated air ducted above building roof</a:t>
            </a:r>
          </a:p>
          <a:p>
            <a:pPr>
              <a:buFont typeface="+mj-lt"/>
              <a:buAutoNum type="arabicPeriod"/>
            </a:pPr>
            <a:r>
              <a:rPr lang="en-GB" dirty="0" smtClean="0"/>
              <a:t>Baffles/foils to ensure smooth air flow</a:t>
            </a:r>
          </a:p>
          <a:p>
            <a:pPr>
              <a:buFont typeface="+mj-lt"/>
              <a:buAutoNum type="arabicPeriod"/>
            </a:pPr>
            <a:r>
              <a:rPr lang="en-GB" dirty="0" smtClean="0"/>
              <a:t>Installed, commissioned, maintained and tested to BSEN14175 by College</a:t>
            </a:r>
          </a:p>
          <a:p>
            <a:pPr>
              <a:buFont typeface="+mj-lt"/>
              <a:buAutoNum type="arabicPeriod"/>
            </a:pPr>
            <a:r>
              <a:rPr lang="en-GB" dirty="0" smtClean="0"/>
              <a:t>Sash provides blast protection</a:t>
            </a:r>
          </a:p>
          <a:p>
            <a:pPr>
              <a:buFont typeface="+mj-lt"/>
              <a:buAutoNum type="arabicPeriod"/>
            </a:pPr>
            <a:r>
              <a:rPr lang="en-GB" dirty="0" smtClean="0"/>
              <a:t>Air flow monitor&amp; alarm</a:t>
            </a:r>
          </a:p>
        </p:txBody>
      </p:sp>
      <p:pic>
        <p:nvPicPr>
          <p:cNvPr id="7" name="Picture 2" descr="C:\Users\jncotton\Documents\Audit - FOE Materials\more photos\IMG_2480.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11418" t="15438" r="6763"/>
          <a:stretch/>
        </p:blipFill>
        <p:spPr bwMode="auto">
          <a:xfrm>
            <a:off x="5359972" y="1124744"/>
            <a:ext cx="1516284" cy="209810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6493" y="-1"/>
            <a:ext cx="5414619" cy="402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85840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050"/>
                                        </p:tgtEl>
                                        <p:attrNameLst>
                                          <p:attrName>style.visibility</p:attrName>
                                        </p:attrNameLst>
                                      </p:cBhvr>
                                      <p:to>
                                        <p:strVal val="visible"/>
                                      </p:to>
                                    </p:set>
                                    <p:anim calcmode="lin" valueType="num">
                                      <p:cBhvr additive="base">
                                        <p:cTn id="41" dur="500" fill="hold"/>
                                        <p:tgtEl>
                                          <p:spTgt spid="2050"/>
                                        </p:tgtEl>
                                        <p:attrNameLst>
                                          <p:attrName>ppt_x</p:attrName>
                                        </p:attrNameLst>
                                      </p:cBhvr>
                                      <p:tavLst>
                                        <p:tav tm="0">
                                          <p:val>
                                            <p:strVal val="#ppt_x"/>
                                          </p:val>
                                        </p:tav>
                                        <p:tav tm="100000">
                                          <p:val>
                                            <p:strVal val="#ppt_x"/>
                                          </p:val>
                                        </p:tav>
                                      </p:tavLst>
                                    </p:anim>
                                    <p:anim calcmode="lin" valueType="num">
                                      <p:cBhvr additive="base">
                                        <p:cTn id="4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1000" fill="hold"/>
                                        <p:tgtEl>
                                          <p:spTgt spid="8"/>
                                        </p:tgtEl>
                                        <p:attrNameLst>
                                          <p:attrName>ppt_w</p:attrName>
                                        </p:attrNameLst>
                                      </p:cBhvr>
                                      <p:tavLst>
                                        <p:tav tm="0">
                                          <p:val>
                                            <p:fltVal val="0"/>
                                          </p:val>
                                        </p:tav>
                                        <p:tav tm="100000">
                                          <p:val>
                                            <p:strVal val="#ppt_w"/>
                                          </p:val>
                                        </p:tav>
                                      </p:tavLst>
                                    </p:anim>
                                    <p:anim calcmode="lin" valueType="num">
                                      <p:cBhvr>
                                        <p:cTn id="54" dur="1000" fill="hold"/>
                                        <p:tgtEl>
                                          <p:spTgt spid="8"/>
                                        </p:tgtEl>
                                        <p:attrNameLst>
                                          <p:attrName>ppt_h</p:attrName>
                                        </p:attrNameLst>
                                      </p:cBhvr>
                                      <p:tavLst>
                                        <p:tav tm="0">
                                          <p:val>
                                            <p:fltVal val="0"/>
                                          </p:val>
                                        </p:tav>
                                        <p:tav tm="100000">
                                          <p:val>
                                            <p:strVal val="#ppt_h"/>
                                          </p:val>
                                        </p:tav>
                                      </p:tavLst>
                                    </p:anim>
                                    <p:anim calcmode="lin" valueType="num">
                                      <p:cBhvr>
                                        <p:cTn id="55" dur="1000" fill="hold"/>
                                        <p:tgtEl>
                                          <p:spTgt spid="8"/>
                                        </p:tgtEl>
                                        <p:attrNameLst>
                                          <p:attrName>style.rotation</p:attrName>
                                        </p:attrNameLst>
                                      </p:cBhvr>
                                      <p:tavLst>
                                        <p:tav tm="0">
                                          <p:val>
                                            <p:fltVal val="90"/>
                                          </p:val>
                                        </p:tav>
                                        <p:tav tm="100000">
                                          <p:val>
                                            <p:fltVal val="0"/>
                                          </p:val>
                                        </p:tav>
                                      </p:tavLst>
                                    </p:anim>
                                    <p:animEffect transition="in" filter="fade">
                                      <p:cBhvr>
                                        <p:cTn id="5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229600" cy="850106"/>
          </a:xfrm>
        </p:spPr>
        <p:txBody>
          <a:bodyPr/>
          <a:lstStyle/>
          <a:p>
            <a:r>
              <a:rPr lang="en-GB" dirty="0" smtClean="0"/>
              <a:t>All fume hoods</a:t>
            </a:r>
            <a:endParaRPr lang="en-GB" dirty="0"/>
          </a:p>
        </p:txBody>
      </p:sp>
      <p:sp>
        <p:nvSpPr>
          <p:cNvPr id="3" name="Content Placeholder 2"/>
          <p:cNvSpPr>
            <a:spLocks noGrp="1"/>
          </p:cNvSpPr>
          <p:nvPr>
            <p:ph idx="1"/>
          </p:nvPr>
        </p:nvSpPr>
        <p:spPr>
          <a:xfrm>
            <a:off x="323528" y="1484784"/>
            <a:ext cx="8229600" cy="4525963"/>
          </a:xfrm>
        </p:spPr>
        <p:txBody>
          <a:bodyPr anchor="ctr">
            <a:normAutofit fontScale="85000" lnSpcReduction="10000"/>
          </a:bodyPr>
          <a:lstStyle/>
          <a:p>
            <a:pPr marL="514350" indent="-514350">
              <a:buFont typeface="+mj-lt"/>
              <a:buAutoNum type="arabicPeriod"/>
            </a:pPr>
            <a:r>
              <a:rPr lang="en-GB" dirty="0" smtClean="0"/>
              <a:t>Have limitations</a:t>
            </a:r>
          </a:p>
          <a:p>
            <a:pPr marL="514350" indent="-514350">
              <a:buFont typeface="+mj-lt"/>
              <a:buAutoNum type="arabicPeriod"/>
            </a:pPr>
            <a:r>
              <a:rPr lang="en-GB" dirty="0" smtClean="0"/>
              <a:t>Must be carefully sited to ensure no drafts</a:t>
            </a:r>
          </a:p>
          <a:p>
            <a:pPr marL="514350" indent="-514350">
              <a:buFont typeface="+mj-lt"/>
              <a:buAutoNum type="arabicPeriod"/>
            </a:pPr>
            <a:r>
              <a:rPr lang="en-GB" dirty="0" smtClean="0"/>
              <a:t>Air flow disrupted by external and internal influences:</a:t>
            </a:r>
          </a:p>
          <a:p>
            <a:pPr lvl="1"/>
            <a:r>
              <a:rPr lang="en-GB" dirty="0" smtClean="0"/>
              <a:t>users,</a:t>
            </a:r>
            <a:r>
              <a:rPr lang="en-GB" dirty="0"/>
              <a:t> </a:t>
            </a:r>
            <a:r>
              <a:rPr lang="en-GB" dirty="0" smtClean="0"/>
              <a:t>drafts, </a:t>
            </a:r>
            <a:r>
              <a:rPr lang="en-GB" dirty="0"/>
              <a:t>insufficient make up air</a:t>
            </a:r>
            <a:r>
              <a:rPr lang="en-GB" dirty="0" smtClean="0"/>
              <a:t> </a:t>
            </a:r>
          </a:p>
          <a:p>
            <a:pPr lvl="1"/>
            <a:r>
              <a:rPr lang="en-GB" dirty="0" smtClean="0"/>
              <a:t>large objects, fans and heat sources within</a:t>
            </a:r>
          </a:p>
          <a:p>
            <a:pPr lvl="1"/>
            <a:r>
              <a:rPr lang="en-GB" dirty="0" smtClean="0"/>
              <a:t>Power or fan failure</a:t>
            </a:r>
          </a:p>
          <a:p>
            <a:pPr marL="514350" indent="-514350">
              <a:buFont typeface="+mj-lt"/>
              <a:buAutoNum type="arabicPeriod"/>
            </a:pPr>
            <a:r>
              <a:rPr lang="en-GB" dirty="0" smtClean="0"/>
              <a:t>Must be maintained and containment tested annually (look for in date label)</a:t>
            </a:r>
          </a:p>
          <a:p>
            <a:pPr marL="514350" indent="-514350">
              <a:buFont typeface="+mj-lt"/>
              <a:buAutoNum type="arabicPeriod"/>
            </a:pPr>
            <a:r>
              <a:rPr lang="en-GB" dirty="0" smtClean="0"/>
              <a:t>Users must be trained to use them, and know what to do if fan or power fails</a:t>
            </a:r>
            <a:endParaRPr lang="en-GB" dirty="0"/>
          </a:p>
        </p:txBody>
      </p:sp>
    </p:spTree>
    <p:extLst>
      <p:ext uri="{BB962C8B-B14F-4D97-AF65-F5344CB8AC3E}">
        <p14:creationId xmlns:p14="http://schemas.microsoft.com/office/powerpoint/2010/main" val="396533223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College fume hood training video</a:t>
            </a:r>
            <a:endParaRPr lang="en-GB" dirty="0"/>
          </a:p>
        </p:txBody>
      </p:sp>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1844824"/>
            <a:ext cx="6541728" cy="3719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38593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5292080" y="1700808"/>
            <a:ext cx="339447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71600" y="3318756"/>
            <a:ext cx="3603376" cy="2702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5800680" y="4646160"/>
              <a:ext cx="2720520" cy="2109240"/>
            </p14:xfrm>
          </p:contentPart>
        </mc:Choice>
        <mc:Fallback xmlns="">
          <p:pic>
            <p:nvPicPr>
              <p:cNvPr id="4" name="Ink 3"/>
              <p:cNvPicPr/>
              <p:nvPr/>
            </p:nvPicPr>
            <p:blipFill>
              <a:blip r:embed="rId6"/>
              <a:stretch>
                <a:fillRect/>
              </a:stretch>
            </p:blipFill>
            <p:spPr>
              <a:xfrm>
                <a:off x="5791320" y="4636800"/>
                <a:ext cx="2739240" cy="2127960"/>
              </a:xfrm>
              <a:prstGeom prst="rect">
                <a:avLst/>
              </a:prstGeom>
            </p:spPr>
          </p:pic>
        </mc:Fallback>
      </mc:AlternateContent>
      <p:sp>
        <p:nvSpPr>
          <p:cNvPr id="5" name="TextBox 4"/>
          <p:cNvSpPr txBox="1"/>
          <p:nvPr/>
        </p:nvSpPr>
        <p:spPr>
          <a:xfrm>
            <a:off x="902568" y="260648"/>
            <a:ext cx="7344816" cy="954107"/>
          </a:xfrm>
          <a:prstGeom prst="rect">
            <a:avLst/>
          </a:prstGeom>
          <a:solidFill>
            <a:srgbClr val="92D050"/>
          </a:solidFill>
        </p:spPr>
        <p:txBody>
          <a:bodyPr wrap="square" rtlCol="0">
            <a:spAutoFit/>
          </a:bodyPr>
          <a:lstStyle/>
          <a:p>
            <a:r>
              <a:rPr lang="en-GB" sz="2800" dirty="0" smtClean="0"/>
              <a:t>What can go wrong with </a:t>
            </a:r>
            <a:r>
              <a:rPr lang="en-GB" sz="2800" dirty="0"/>
              <a:t>Personal Protective </a:t>
            </a:r>
            <a:r>
              <a:rPr lang="en-GB" sz="2800" dirty="0" smtClean="0"/>
              <a:t>Equipment (PPE)?</a:t>
            </a:r>
            <a:endParaRPr lang="en-GB" sz="2800" dirty="0"/>
          </a:p>
        </p:txBody>
      </p:sp>
      <p:sp>
        <p:nvSpPr>
          <p:cNvPr id="3" name="TextBox 2"/>
          <p:cNvSpPr txBox="1"/>
          <p:nvPr/>
        </p:nvSpPr>
        <p:spPr>
          <a:xfrm>
            <a:off x="936067" y="1124744"/>
            <a:ext cx="6159574" cy="2246769"/>
          </a:xfrm>
          <a:prstGeom prst="rect">
            <a:avLst/>
          </a:prstGeom>
          <a:noFill/>
        </p:spPr>
        <p:txBody>
          <a:bodyPr wrap="square" rtlCol="0">
            <a:spAutoFit/>
          </a:bodyPr>
          <a:lstStyle/>
          <a:p>
            <a:pPr marL="514350" indent="-514350">
              <a:buFont typeface="+mj-lt"/>
              <a:buAutoNum type="arabicPeriod"/>
            </a:pPr>
            <a:r>
              <a:rPr lang="en-GB" sz="2800" dirty="0" smtClean="0"/>
              <a:t>Wrong type selected</a:t>
            </a:r>
          </a:p>
          <a:p>
            <a:pPr marL="514350" indent="-514350">
              <a:buFont typeface="+mj-lt"/>
              <a:buAutoNum type="arabicPeriod"/>
            </a:pPr>
            <a:r>
              <a:rPr lang="en-GB" sz="2800" dirty="0" smtClean="0"/>
              <a:t>Doesn’t fit properly</a:t>
            </a:r>
          </a:p>
          <a:p>
            <a:pPr marL="514350" indent="-514350">
              <a:buFont typeface="+mj-lt"/>
              <a:buAutoNum type="arabicPeriod"/>
            </a:pPr>
            <a:r>
              <a:rPr lang="en-GB" sz="2800" dirty="0" smtClean="0"/>
              <a:t>Not used correctly</a:t>
            </a:r>
          </a:p>
          <a:p>
            <a:pPr marL="514350" indent="-514350">
              <a:buFont typeface="+mj-lt"/>
              <a:buAutoNum type="arabicPeriod"/>
            </a:pPr>
            <a:r>
              <a:rPr lang="en-GB" sz="2800" dirty="0" smtClean="0"/>
              <a:t>Contaminated before use</a:t>
            </a:r>
          </a:p>
          <a:p>
            <a:pPr marL="514350" indent="-514350">
              <a:buFont typeface="+mj-lt"/>
              <a:buAutoNum type="arabicPeriod"/>
            </a:pPr>
            <a:r>
              <a:rPr lang="en-GB" sz="2800" dirty="0" smtClean="0"/>
              <a:t>Damaged in use</a:t>
            </a:r>
            <a:endParaRPr lang="en-GB" sz="2800" dirty="0"/>
          </a:p>
        </p:txBody>
      </p:sp>
      <p:sp>
        <p:nvSpPr>
          <p:cNvPr id="7" name="Rectangle 6"/>
          <p:cNvSpPr/>
          <p:nvPr/>
        </p:nvSpPr>
        <p:spPr>
          <a:xfrm>
            <a:off x="395536" y="6021288"/>
            <a:ext cx="4572000" cy="646331"/>
          </a:xfrm>
          <a:prstGeom prst="rect">
            <a:avLst/>
          </a:prstGeom>
        </p:spPr>
        <p:txBody>
          <a:bodyPr>
            <a:spAutoFit/>
          </a:bodyPr>
          <a:lstStyle/>
          <a:p>
            <a:r>
              <a:rPr lang="en-GB" dirty="0">
                <a:hlinkClick r:id="rId7"/>
              </a:rPr>
              <a:t>http://</a:t>
            </a:r>
            <a:r>
              <a:rPr lang="en-GB" dirty="0" smtClean="0">
                <a:hlinkClick r:id="rId7"/>
              </a:rPr>
              <a:t>www3.imperial.ac.uk/OCCHEALTH/guidanceandadvice/gloveinformationandguidance</a:t>
            </a:r>
            <a:r>
              <a:rPr lang="en-GB" dirty="0" smtClean="0"/>
              <a:t> </a:t>
            </a:r>
            <a:endParaRPr lang="en-GB" dirty="0"/>
          </a:p>
        </p:txBody>
      </p:sp>
      <p:pic>
        <p:nvPicPr>
          <p:cNvPr id="4098"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995936" y="2788539"/>
            <a:ext cx="2919214" cy="3245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8173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Surgical masks and respiratory protection</a:t>
            </a:r>
            <a:endParaRPr lang="en-GB"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155104362"/>
              </p:ext>
            </p:extLst>
          </p:nvPr>
        </p:nvGraphicFramePr>
        <p:xfrm>
          <a:off x="1043608" y="2123860"/>
          <a:ext cx="3649980" cy="3208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ext uri="{D42A27DB-BD31-4B8C-83A1-F6EECF244321}">
                <p14:modId xmlns:p14="http://schemas.microsoft.com/office/powerpoint/2010/main" val="1529927008"/>
              </p:ext>
            </p:extLst>
          </p:nvPr>
        </p:nvGraphicFramePr>
        <p:xfrm>
          <a:off x="4788024" y="1114859"/>
          <a:ext cx="3359320" cy="421702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Content Placeholder 2"/>
          <p:cNvSpPr txBox="1">
            <a:spLocks/>
          </p:cNvSpPr>
          <p:nvPr/>
        </p:nvSpPr>
        <p:spPr>
          <a:xfrm>
            <a:off x="899592" y="5252407"/>
            <a:ext cx="7560840" cy="648072"/>
          </a:xfrm>
          <a:prstGeom prst="rect">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800" dirty="0" smtClean="0"/>
              <a:t>Who do these two masks protect and from what?</a:t>
            </a:r>
            <a:endParaRPr lang="en-GB" sz="2800" dirty="0"/>
          </a:p>
        </p:txBody>
      </p:sp>
    </p:spTree>
    <p:extLst>
      <p:ext uri="{BB962C8B-B14F-4D97-AF65-F5344CB8AC3E}">
        <p14:creationId xmlns:p14="http://schemas.microsoft.com/office/powerpoint/2010/main" val="392078215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t>What might go wrong – and what would help prevent it happening? </a:t>
            </a:r>
            <a:endParaRPr lang="en-GB" sz="3200" dirty="0"/>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536" y="2317978"/>
            <a:ext cx="5688037"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jncotton\AppData\Local\Microsoft\Windows\Temporary Internet Files\Content.Outlook\1P3Z3H2P\inside fridg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4219680" y="1983439"/>
            <a:ext cx="5246980" cy="39190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15616" y="1988840"/>
            <a:ext cx="3384376" cy="369332"/>
          </a:xfrm>
          <a:prstGeom prst="rect">
            <a:avLst/>
          </a:prstGeom>
          <a:solidFill>
            <a:schemeClr val="accent1">
              <a:lumMod val="75000"/>
            </a:schemeClr>
          </a:solidFill>
        </p:spPr>
        <p:txBody>
          <a:bodyPr wrap="square" rtlCol="0">
            <a:spAutoFit/>
          </a:bodyPr>
          <a:lstStyle/>
          <a:p>
            <a:r>
              <a:rPr lang="en-GB" dirty="0" smtClean="0">
                <a:solidFill>
                  <a:schemeClr val="bg1"/>
                </a:solidFill>
              </a:rPr>
              <a:t>Picture A</a:t>
            </a:r>
            <a:endParaRPr lang="en-GB" dirty="0">
              <a:solidFill>
                <a:schemeClr val="bg1"/>
              </a:solidFill>
            </a:endParaRPr>
          </a:p>
        </p:txBody>
      </p:sp>
      <p:sp>
        <p:nvSpPr>
          <p:cNvPr id="7" name="TextBox 6"/>
          <p:cNvSpPr txBox="1"/>
          <p:nvPr/>
        </p:nvSpPr>
        <p:spPr>
          <a:xfrm>
            <a:off x="5150982" y="953729"/>
            <a:ext cx="3384376" cy="369332"/>
          </a:xfrm>
          <a:prstGeom prst="rect">
            <a:avLst/>
          </a:prstGeom>
          <a:solidFill>
            <a:schemeClr val="accent1">
              <a:lumMod val="75000"/>
            </a:schemeClr>
          </a:solidFill>
        </p:spPr>
        <p:txBody>
          <a:bodyPr wrap="square" rtlCol="0">
            <a:spAutoFit/>
          </a:bodyPr>
          <a:lstStyle/>
          <a:p>
            <a:r>
              <a:rPr lang="en-GB" dirty="0" smtClean="0">
                <a:solidFill>
                  <a:schemeClr val="bg1"/>
                </a:solidFill>
              </a:rPr>
              <a:t>Picture B</a:t>
            </a:r>
            <a:endParaRPr lang="en-GB" dirty="0">
              <a:solidFill>
                <a:schemeClr val="bg1"/>
              </a:solidFill>
            </a:endParaRPr>
          </a:p>
        </p:txBody>
      </p:sp>
    </p:spTree>
    <p:extLst>
      <p:ext uri="{BB962C8B-B14F-4D97-AF65-F5344CB8AC3E}">
        <p14:creationId xmlns:p14="http://schemas.microsoft.com/office/powerpoint/2010/main" val="303113782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Eyes!</a:t>
            </a:r>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81111"/>
            <a:ext cx="9132315" cy="6350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2123728" y="620688"/>
            <a:ext cx="4575008" cy="6105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472728" y="1151879"/>
            <a:ext cx="8229600" cy="4525963"/>
          </a:xfrm>
          <a:prstGeom prst="rect">
            <a:avLst/>
          </a:prstGeom>
          <a:solidFill>
            <a:schemeClr val="bg1"/>
          </a:solidFill>
          <a:ln>
            <a:solidFill>
              <a:schemeClr val="tx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pPr>
            <a:endParaRPr lang="en-GB" dirty="0" smtClean="0"/>
          </a:p>
          <a:p>
            <a:pPr marL="0" indent="0">
              <a:spcBef>
                <a:spcPts val="600"/>
              </a:spcBef>
              <a:buNone/>
            </a:pPr>
            <a:r>
              <a:rPr lang="en-GB" dirty="0"/>
              <a:t>What happens to eyes exposed to acid </a:t>
            </a:r>
            <a:r>
              <a:rPr lang="en-GB" dirty="0" smtClean="0"/>
              <a:t>or alkali? What are the two Routes of Exposure through the eye? </a:t>
            </a:r>
          </a:p>
          <a:p>
            <a:pPr>
              <a:spcBef>
                <a:spcPts val="600"/>
              </a:spcBef>
            </a:pPr>
            <a:r>
              <a:rPr lang="en-GB" dirty="0" smtClean="0"/>
              <a:t>Direct contact</a:t>
            </a:r>
          </a:p>
          <a:p>
            <a:pPr>
              <a:spcBef>
                <a:spcPts val="600"/>
              </a:spcBef>
            </a:pPr>
            <a:r>
              <a:rPr lang="en-GB" dirty="0" smtClean="0"/>
              <a:t>Vapour penetration</a:t>
            </a:r>
            <a:endParaRPr lang="en-GB" dirty="0"/>
          </a:p>
        </p:txBody>
      </p:sp>
      <p:pic>
        <p:nvPicPr>
          <p:cNvPr id="5123"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923928" y="4149080"/>
            <a:ext cx="4476750"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descr="Tornado Goggles"/>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524" y="3212976"/>
            <a:ext cx="47625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http://www.levitt-safety.com/shop/diphoterine/images/man-eye-wash.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788024" y="2636912"/>
            <a:ext cx="3883980" cy="3430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1020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1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p:cTn id="31" dur="1000" fill="hold"/>
                                        <p:tgtEl>
                                          <p:spTgt spid="5127"/>
                                        </p:tgtEl>
                                        <p:attrNameLst>
                                          <p:attrName>ppt_w</p:attrName>
                                        </p:attrNameLst>
                                      </p:cBhvr>
                                      <p:tavLst>
                                        <p:tav tm="0">
                                          <p:val>
                                            <p:fltVal val="0"/>
                                          </p:val>
                                        </p:tav>
                                        <p:tav tm="100000">
                                          <p:val>
                                            <p:strVal val="#ppt_w"/>
                                          </p:val>
                                        </p:tav>
                                      </p:tavLst>
                                    </p:anim>
                                    <p:anim calcmode="lin" valueType="num">
                                      <p:cBhvr>
                                        <p:cTn id="32" dur="1000" fill="hold"/>
                                        <p:tgtEl>
                                          <p:spTgt spid="5127"/>
                                        </p:tgtEl>
                                        <p:attrNameLst>
                                          <p:attrName>ppt_h</p:attrName>
                                        </p:attrNameLst>
                                      </p:cBhvr>
                                      <p:tavLst>
                                        <p:tav tm="0">
                                          <p:val>
                                            <p:fltVal val="0"/>
                                          </p:val>
                                        </p:tav>
                                        <p:tav tm="100000">
                                          <p:val>
                                            <p:strVal val="#ppt_h"/>
                                          </p:val>
                                        </p:tav>
                                      </p:tavLst>
                                    </p:anim>
                                    <p:anim calcmode="lin" valueType="num">
                                      <p:cBhvr>
                                        <p:cTn id="33" dur="1000" fill="hold"/>
                                        <p:tgtEl>
                                          <p:spTgt spid="5127"/>
                                        </p:tgtEl>
                                        <p:attrNameLst>
                                          <p:attrName>style.rotation</p:attrName>
                                        </p:attrNameLst>
                                      </p:cBhvr>
                                      <p:tavLst>
                                        <p:tav tm="0">
                                          <p:val>
                                            <p:fltVal val="90"/>
                                          </p:val>
                                        </p:tav>
                                        <p:tav tm="100000">
                                          <p:val>
                                            <p:fltVal val="0"/>
                                          </p:val>
                                        </p:tav>
                                      </p:tavLst>
                                    </p:anim>
                                    <p:animEffect transition="in" filter="fade">
                                      <p:cBhvr>
                                        <p:cTn id="34" dur="1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060848"/>
            <a:ext cx="8229600" cy="1143000"/>
          </a:xfrm>
        </p:spPr>
        <p:txBody>
          <a:bodyPr/>
          <a:lstStyle/>
          <a:p>
            <a:r>
              <a:rPr lang="en-GB" dirty="0" smtClean="0"/>
              <a:t>Emergency!</a:t>
            </a:r>
            <a:endParaRPr lang="en-GB" dirty="0"/>
          </a:p>
        </p:txBody>
      </p:sp>
    </p:spTree>
    <p:extLst>
      <p:ext uri="{BB962C8B-B14F-4D97-AF65-F5344CB8AC3E}">
        <p14:creationId xmlns:p14="http://schemas.microsoft.com/office/powerpoint/2010/main" val="100733429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a:solidFill>
              <a:schemeClr val="tx2"/>
            </a:solidFill>
          </a:ln>
        </p:spPr>
        <p:txBody>
          <a:bodyPr/>
          <a:lstStyle/>
          <a:p>
            <a:r>
              <a:rPr lang="en-GB" dirty="0" smtClean="0"/>
              <a:t>What can go wrong?</a:t>
            </a:r>
            <a:endParaRPr lang="en-GB" dirty="0"/>
          </a:p>
        </p:txBody>
      </p:sp>
      <p:sp>
        <p:nvSpPr>
          <p:cNvPr id="3" name="Content Placeholder 2"/>
          <p:cNvSpPr>
            <a:spLocks noGrp="1"/>
          </p:cNvSpPr>
          <p:nvPr>
            <p:ph idx="1"/>
          </p:nvPr>
        </p:nvSpPr>
        <p:spPr>
          <a:xfrm>
            <a:off x="467544" y="1412776"/>
            <a:ext cx="8229600" cy="4525963"/>
          </a:xfrm>
          <a:solidFill>
            <a:schemeClr val="bg1"/>
          </a:solidFill>
          <a:ln>
            <a:solidFill>
              <a:schemeClr val="tx2"/>
            </a:solidFill>
          </a:ln>
        </p:spPr>
        <p:txBody>
          <a:bodyPr>
            <a:normAutofit fontScale="70000" lnSpcReduction="20000"/>
          </a:bodyPr>
          <a:lstStyle/>
          <a:p>
            <a:pPr>
              <a:spcBef>
                <a:spcPts val="600"/>
              </a:spcBef>
            </a:pPr>
            <a:endParaRPr lang="en-GB" dirty="0" smtClean="0"/>
          </a:p>
          <a:p>
            <a:pPr marL="514350" indent="-514350">
              <a:spcBef>
                <a:spcPts val="600"/>
              </a:spcBef>
              <a:buFont typeface="+mj-lt"/>
              <a:buAutoNum type="arabicPeriod"/>
            </a:pPr>
            <a:r>
              <a:rPr lang="en-GB" dirty="0"/>
              <a:t>Errors of communication! Pay attention to signs and notices! </a:t>
            </a:r>
          </a:p>
          <a:p>
            <a:pPr marL="514350" indent="-514350">
              <a:spcBef>
                <a:spcPts val="600"/>
              </a:spcBef>
              <a:buFont typeface="+mj-lt"/>
              <a:buAutoNum type="arabicPeriod"/>
            </a:pPr>
            <a:r>
              <a:rPr lang="en-GB" dirty="0" smtClean="0"/>
              <a:t>Slow and fast accidents</a:t>
            </a:r>
          </a:p>
          <a:p>
            <a:pPr marL="514350" indent="-514350">
              <a:spcBef>
                <a:spcPts val="600"/>
              </a:spcBef>
              <a:buFont typeface="+mj-lt"/>
              <a:buAutoNum type="arabicPeriod"/>
            </a:pPr>
            <a:r>
              <a:rPr lang="en-GB" dirty="0" smtClean="0"/>
              <a:t>Power fail when working with toxic chemical</a:t>
            </a:r>
          </a:p>
          <a:p>
            <a:pPr marL="514350" indent="-514350">
              <a:spcBef>
                <a:spcPts val="600"/>
              </a:spcBef>
              <a:buFont typeface="+mj-lt"/>
              <a:buAutoNum type="arabicPeriod"/>
            </a:pPr>
            <a:r>
              <a:rPr lang="en-GB" dirty="0" smtClean="0"/>
              <a:t>Spill inside or outside containment</a:t>
            </a:r>
          </a:p>
          <a:p>
            <a:pPr marL="514350" indent="-514350">
              <a:spcBef>
                <a:spcPts val="600"/>
              </a:spcBef>
              <a:buFont typeface="+mj-lt"/>
              <a:buAutoNum type="arabicPeriod"/>
            </a:pPr>
            <a:r>
              <a:rPr lang="en-GB" dirty="0" smtClean="0"/>
              <a:t>Personal contamination (eye, face or through glove or skin)</a:t>
            </a:r>
          </a:p>
          <a:p>
            <a:pPr marL="514350" indent="-514350">
              <a:spcBef>
                <a:spcPts val="600"/>
              </a:spcBef>
              <a:buFont typeface="+mj-lt"/>
              <a:buAutoNum type="arabicPeriod"/>
            </a:pPr>
            <a:r>
              <a:rPr lang="en-GB" dirty="0" smtClean="0"/>
              <a:t>Sudden illness</a:t>
            </a:r>
          </a:p>
          <a:p>
            <a:pPr marL="514350" indent="-514350">
              <a:spcBef>
                <a:spcPts val="600"/>
              </a:spcBef>
              <a:buFont typeface="+mj-lt"/>
              <a:buAutoNum type="arabicPeriod"/>
            </a:pPr>
            <a:r>
              <a:rPr lang="en-GB" dirty="0" smtClean="0"/>
              <a:t>Fire</a:t>
            </a:r>
          </a:p>
          <a:p>
            <a:pPr marL="514350" indent="-514350">
              <a:spcBef>
                <a:spcPts val="600"/>
              </a:spcBef>
              <a:buFont typeface="+mj-lt"/>
              <a:buAutoNum type="arabicPeriod"/>
            </a:pPr>
            <a:r>
              <a:rPr lang="en-GB" dirty="0" smtClean="0"/>
              <a:t>Flood</a:t>
            </a:r>
          </a:p>
          <a:p>
            <a:pPr marL="514350" indent="-514350">
              <a:spcBef>
                <a:spcPts val="600"/>
              </a:spcBef>
              <a:buFont typeface="+mj-lt"/>
              <a:buAutoNum type="arabicPeriod"/>
            </a:pPr>
            <a:r>
              <a:rPr lang="en-GB" dirty="0" smtClean="0"/>
              <a:t>Equipment breakdowns or other event </a:t>
            </a:r>
          </a:p>
          <a:p>
            <a:pPr marL="914400" indent="-914400">
              <a:spcBef>
                <a:spcPts val="600"/>
              </a:spcBef>
              <a:buFont typeface="+mj-lt"/>
              <a:buAutoNum type="arabicPeriod"/>
            </a:pPr>
            <a:r>
              <a:rPr lang="en-GB" sz="4600" b="1" dirty="0" smtClean="0"/>
              <a:t>Ineffective </a:t>
            </a:r>
            <a:r>
              <a:rPr lang="en-GB" sz="4600" b="1" dirty="0"/>
              <a:t>control measures</a:t>
            </a:r>
          </a:p>
          <a:p>
            <a:pPr marL="914400" indent="-914400">
              <a:spcBef>
                <a:spcPts val="600"/>
              </a:spcBef>
              <a:buFont typeface="+mj-lt"/>
              <a:buAutoNum type="arabicPeriod"/>
            </a:pPr>
            <a:r>
              <a:rPr lang="en-GB" sz="4600" b="1" dirty="0"/>
              <a:t>Ineffective emergency </a:t>
            </a:r>
            <a:r>
              <a:rPr lang="en-GB" sz="4600" b="1" dirty="0" smtClean="0"/>
              <a:t>procedures</a:t>
            </a:r>
          </a:p>
          <a:p>
            <a:pPr>
              <a:spcBef>
                <a:spcPts val="600"/>
              </a:spcBef>
            </a:pPr>
            <a:endParaRPr lang="en-GB" dirty="0"/>
          </a:p>
        </p:txBody>
      </p:sp>
      <p:sp>
        <p:nvSpPr>
          <p:cNvPr id="4" name="TextBox 3"/>
          <p:cNvSpPr txBox="1"/>
          <p:nvPr/>
        </p:nvSpPr>
        <p:spPr>
          <a:xfrm rot="19788910">
            <a:off x="732972" y="2004652"/>
            <a:ext cx="7514227" cy="1077218"/>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nchor="ctr">
            <a:spAutoFit/>
          </a:bodyPr>
          <a:lstStyle/>
          <a:p>
            <a:pPr algn="ctr"/>
            <a:r>
              <a:rPr lang="en-GB" sz="3200" b="1" dirty="0" smtClean="0"/>
              <a:t>REVIEW RISK ASSESSMENT IF INCIDENT OR SIGNIFICANT CHANGE</a:t>
            </a:r>
            <a:r>
              <a:rPr lang="en-GB" sz="2800" b="1" dirty="0" smtClean="0"/>
              <a:t> </a:t>
            </a:r>
            <a:endParaRPr lang="en-GB" sz="2800" b="1" dirty="0"/>
          </a:p>
        </p:txBody>
      </p:sp>
    </p:spTree>
    <p:extLst>
      <p:ext uri="{BB962C8B-B14F-4D97-AF65-F5344CB8AC3E}">
        <p14:creationId xmlns:p14="http://schemas.microsoft.com/office/powerpoint/2010/main" val="14603927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193072" y="1496284"/>
            <a:ext cx="5760640" cy="5328592"/>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600" b="1" dirty="0" smtClean="0"/>
              <a:t>Spillage on floor?</a:t>
            </a:r>
          </a:p>
          <a:p>
            <a:pPr marL="0" indent="0">
              <a:buNone/>
            </a:pPr>
            <a:r>
              <a:rPr lang="en-GB" sz="2000" dirty="0" smtClean="0"/>
              <a:t>If volatile, evacuate room or if not, </a:t>
            </a:r>
            <a:r>
              <a:rPr lang="en-GB" sz="2000" i="1" dirty="0" smtClean="0"/>
              <a:t>immediately</a:t>
            </a:r>
            <a:r>
              <a:rPr lang="en-GB" sz="2000" dirty="0" smtClean="0"/>
              <a:t> encircle spill to stop it spreading and smother with </a:t>
            </a:r>
            <a:r>
              <a:rPr lang="en-GB" sz="2000" dirty="0" err="1" smtClean="0"/>
              <a:t>Trivorex</a:t>
            </a:r>
            <a:r>
              <a:rPr lang="en-GB" sz="2000" dirty="0" smtClean="0"/>
              <a:t> powder or granules; wait for colour change to back to yellow-green; dispose as hazardous waste</a:t>
            </a:r>
            <a:endParaRPr lang="en-GB" sz="2000" dirty="0"/>
          </a:p>
        </p:txBody>
      </p:sp>
      <p:sp>
        <p:nvSpPr>
          <p:cNvPr id="2" name="Title 1"/>
          <p:cNvSpPr>
            <a:spLocks noGrp="1"/>
          </p:cNvSpPr>
          <p:nvPr>
            <p:ph type="title"/>
          </p:nvPr>
        </p:nvSpPr>
        <p:spPr>
          <a:xfrm>
            <a:off x="323528" y="274638"/>
            <a:ext cx="6264696" cy="706090"/>
          </a:xfrm>
        </p:spPr>
        <p:txBody>
          <a:bodyPr>
            <a:normAutofit/>
          </a:bodyPr>
          <a:lstStyle/>
          <a:p>
            <a:r>
              <a:rPr lang="en-GB" sz="3200" b="1" dirty="0" smtClean="0">
                <a:solidFill>
                  <a:srgbClr val="00B050"/>
                </a:solidFill>
              </a:rPr>
              <a:t>First aid – who knows what to do?</a:t>
            </a:r>
            <a:endParaRPr lang="en-GB" sz="3200" b="1" dirty="0">
              <a:solidFill>
                <a:srgbClr val="00B050"/>
              </a:solidFill>
            </a:endParaRPr>
          </a:p>
        </p:txBody>
      </p:sp>
      <p:sp>
        <p:nvSpPr>
          <p:cNvPr id="3" name="Content Placeholder 2"/>
          <p:cNvSpPr>
            <a:spLocks noGrp="1"/>
          </p:cNvSpPr>
          <p:nvPr>
            <p:ph idx="1"/>
          </p:nvPr>
        </p:nvSpPr>
        <p:spPr>
          <a:xfrm>
            <a:off x="230956" y="2847258"/>
            <a:ext cx="2674640" cy="3917031"/>
          </a:xfrm>
        </p:spPr>
        <p:txBody>
          <a:bodyPr>
            <a:normAutofit/>
          </a:bodyPr>
          <a:lstStyle/>
          <a:p>
            <a:pPr marL="0" indent="0">
              <a:buNone/>
            </a:pPr>
            <a:r>
              <a:rPr lang="en-GB" sz="2400" b="1" dirty="0" smtClean="0"/>
              <a:t>Acid in eye (but NOT for HF)</a:t>
            </a:r>
          </a:p>
          <a:p>
            <a:pPr marL="0" indent="0">
              <a:buNone/>
            </a:pPr>
            <a:r>
              <a:rPr lang="en-GB" sz="2000" u="sng" dirty="0" err="1" smtClean="0"/>
              <a:t>Diphoterine</a:t>
            </a:r>
            <a:r>
              <a:rPr lang="en-GB" sz="2000" dirty="0" smtClean="0"/>
              <a:t> – apply entire container in first 10 seconds, then hospital with MSDS</a:t>
            </a:r>
            <a:endParaRPr lang="en-GB" sz="2000" dirty="0"/>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7584" y="5006112"/>
            <a:ext cx="1357574" cy="1495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275855" y="3356992"/>
            <a:ext cx="5435703" cy="3307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1520" y="1196752"/>
            <a:ext cx="2664296" cy="1200329"/>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GB" dirty="0" smtClean="0"/>
              <a:t>Calling Security (4444) will get you an ambulance but NOT a trained chemical first aider – so who is?</a:t>
            </a:r>
            <a:endParaRPr lang="en-GB" dirty="0"/>
          </a:p>
        </p:txBody>
      </p:sp>
      <p:sp>
        <p:nvSpPr>
          <p:cNvPr id="10" name="Content Placeholder 2"/>
          <p:cNvSpPr txBox="1">
            <a:spLocks/>
          </p:cNvSpPr>
          <p:nvPr/>
        </p:nvSpPr>
        <p:spPr>
          <a:xfrm>
            <a:off x="6469360" y="207741"/>
            <a:ext cx="2674640" cy="3917031"/>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b="1" dirty="0"/>
              <a:t>Spillage on </a:t>
            </a:r>
            <a:r>
              <a:rPr lang="en-GB" sz="2000" b="1" dirty="0" smtClean="0"/>
              <a:t>you (but not HF)</a:t>
            </a:r>
            <a:endParaRPr lang="en-GB" sz="2000" b="1" dirty="0"/>
          </a:p>
          <a:p>
            <a:pPr marL="0" indent="0">
              <a:buNone/>
            </a:pPr>
            <a:r>
              <a:rPr lang="en-GB" sz="2000" dirty="0"/>
              <a:t>Neutralise </a:t>
            </a:r>
            <a:r>
              <a:rPr lang="en-GB" sz="2000" i="1" dirty="0"/>
              <a:t>immediately</a:t>
            </a:r>
            <a:r>
              <a:rPr lang="en-GB" sz="2000" dirty="0"/>
              <a:t>! But where is the </a:t>
            </a:r>
            <a:r>
              <a:rPr lang="en-GB" sz="2000" dirty="0" err="1"/>
              <a:t>diphoterine</a:t>
            </a:r>
            <a:r>
              <a:rPr lang="en-GB" sz="2000" dirty="0"/>
              <a:t> Mini Dap spray kept??? </a:t>
            </a:r>
          </a:p>
        </p:txBody>
      </p:sp>
      <p:pic>
        <p:nvPicPr>
          <p:cNvPr id="9" name="Picture 5" descr="C:\Users\sbekou\Desktop\cleanroom layout\IMG_3094.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635275" y="2178852"/>
            <a:ext cx="2318437" cy="19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8939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GB" altLang="en-US" sz="2400" dirty="0">
                <a:solidFill>
                  <a:srgbClr val="002060"/>
                </a:solidFill>
              </a:rPr>
              <a:t>When did this happen?  Who might have been in the room?</a:t>
            </a:r>
          </a:p>
        </p:txBody>
      </p:sp>
      <p:pic>
        <p:nvPicPr>
          <p:cNvPr id="1434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59632" y="1749330"/>
            <a:ext cx="6840760" cy="4753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810995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692009">
            <a:off x="1964333" y="2074134"/>
            <a:ext cx="5195941" cy="3780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t>Outcomes of today’s session</a:t>
            </a:r>
            <a:endParaRPr lang="en-GB" dirty="0"/>
          </a:p>
        </p:txBody>
      </p:sp>
      <p:sp>
        <p:nvSpPr>
          <p:cNvPr id="3" name="Content Placeholder 2"/>
          <p:cNvSpPr>
            <a:spLocks noGrp="1"/>
          </p:cNvSpPr>
          <p:nvPr>
            <p:ph idx="1"/>
          </p:nvPr>
        </p:nvSpPr>
        <p:spPr>
          <a:xfrm>
            <a:off x="457200" y="1600200"/>
            <a:ext cx="8219256" cy="4525963"/>
          </a:xfrm>
        </p:spPr>
        <p:txBody>
          <a:bodyPr>
            <a:normAutofit/>
          </a:bodyPr>
          <a:lstStyle/>
          <a:p>
            <a:pPr marL="514350" indent="-514350">
              <a:buFont typeface="+mj-lt"/>
              <a:buAutoNum type="arabicPeriod"/>
            </a:pPr>
            <a:r>
              <a:rPr lang="en-GB" dirty="0" smtClean="0"/>
              <a:t>Define a substance hazardous to health</a:t>
            </a:r>
          </a:p>
          <a:p>
            <a:pPr marL="514350" indent="-514350">
              <a:buFont typeface="+mj-lt"/>
              <a:buAutoNum type="arabicPeriod"/>
            </a:pPr>
            <a:r>
              <a:rPr lang="en-GB" dirty="0" smtClean="0"/>
              <a:t>Prevent yourselves and others from being exposed to hazardous chemicals </a:t>
            </a:r>
          </a:p>
          <a:p>
            <a:pPr marL="514350" indent="-514350">
              <a:buFont typeface="+mj-lt"/>
              <a:buAutoNum type="arabicPeriod"/>
            </a:pPr>
            <a:r>
              <a:rPr lang="en-GB" dirty="0" smtClean="0"/>
              <a:t>Interpret a manufacturer’s safety data sheet</a:t>
            </a:r>
          </a:p>
          <a:p>
            <a:pPr marL="514350" indent="-514350">
              <a:buFont typeface="+mj-lt"/>
              <a:buAutoNum type="arabicPeriod"/>
            </a:pPr>
            <a:r>
              <a:rPr lang="en-GB" dirty="0" smtClean="0"/>
              <a:t>Apply this to your COSHH assessment</a:t>
            </a:r>
          </a:p>
          <a:p>
            <a:pPr marL="514350" indent="-514350">
              <a:buFont typeface="+mj-lt"/>
              <a:buAutoNum type="arabicPeriod"/>
            </a:pPr>
            <a:r>
              <a:rPr lang="en-GB" dirty="0" smtClean="0"/>
              <a:t>Know the limits of control measures</a:t>
            </a:r>
          </a:p>
          <a:p>
            <a:pPr marL="514350" indent="-514350">
              <a:buFont typeface="+mj-lt"/>
              <a:buAutoNum type="arabicPeriod"/>
            </a:pPr>
            <a:r>
              <a:rPr lang="en-GB" dirty="0" smtClean="0"/>
              <a:t>Apply emergency procedures</a:t>
            </a:r>
          </a:p>
          <a:p>
            <a:endParaRPr lang="en-GB" dirty="0"/>
          </a:p>
        </p:txBody>
      </p:sp>
    </p:spTree>
    <p:extLst>
      <p:ext uri="{BB962C8B-B14F-4D97-AF65-F5344CB8AC3E}">
        <p14:creationId xmlns:p14="http://schemas.microsoft.com/office/powerpoint/2010/main" val="10090056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questions?</a:t>
            </a:r>
            <a:endParaRPr lang="en-GB" dirty="0"/>
          </a:p>
        </p:txBody>
      </p:sp>
      <p:pic>
        <p:nvPicPr>
          <p:cNvPr id="1028" name="Picture 4" descr="C:\Users\jncotton\AppData\Local\Microsoft\Windows\Temporary Internet Files\Content.IE5\114ZODII\MP90042287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1" y="1342739"/>
            <a:ext cx="8144241" cy="54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2298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altLang="en-US" sz="2400" dirty="0">
                <a:solidFill>
                  <a:srgbClr val="002060"/>
                </a:solidFill>
              </a:rPr>
              <a:t>Chemical </a:t>
            </a:r>
            <a:r>
              <a:rPr lang="en-GB" altLang="en-US" sz="2400" dirty="0" smtClean="0">
                <a:solidFill>
                  <a:srgbClr val="002060"/>
                </a:solidFill>
              </a:rPr>
              <a:t>Engineering 20.25 </a:t>
            </a:r>
            <a:r>
              <a:rPr lang="en-GB" altLang="en-US" sz="2400" dirty="0">
                <a:solidFill>
                  <a:srgbClr val="002060"/>
                </a:solidFill>
              </a:rPr>
              <a:t>hours 22nd </a:t>
            </a:r>
            <a:r>
              <a:rPr lang="en-GB" altLang="en-US" sz="2400" dirty="0" smtClean="0">
                <a:solidFill>
                  <a:srgbClr val="002060"/>
                </a:solidFill>
              </a:rPr>
              <a:t>October 2012</a:t>
            </a:r>
            <a:endParaRPr lang="en-GB" altLang="en-US" sz="2400" dirty="0">
              <a:solidFill>
                <a:srgbClr val="002060"/>
              </a:solidFill>
            </a:endParaRPr>
          </a:p>
        </p:txBody>
      </p:sp>
      <p:pic>
        <p:nvPicPr>
          <p:cNvPr id="1536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7704" y="1772816"/>
            <a:ext cx="5906616" cy="4614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3850" y="4562475"/>
            <a:ext cx="5438775"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3"/>
          <p:cNvSpPr txBox="1">
            <a:spLocks noChangeArrowheads="1"/>
          </p:cNvSpPr>
          <p:nvPr/>
        </p:nvSpPr>
        <p:spPr bwMode="auto">
          <a:xfrm>
            <a:off x="608849" y="4025237"/>
            <a:ext cx="3529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i="1">
                <a:solidFill>
                  <a:srgbClr val="6E6E6F"/>
                </a:solidFill>
                <a:latin typeface="Verdana" pitchFamily="34" charset="0"/>
                <a:cs typeface="Times New Roman" pitchFamily="18" charset="0"/>
              </a:defRPr>
            </a:lvl1pPr>
            <a:lvl2pPr marL="742950" indent="-285750" eaLnBrk="0" hangingPunct="0">
              <a:defRPr sz="1600" i="1">
                <a:solidFill>
                  <a:srgbClr val="6E6E6F"/>
                </a:solidFill>
                <a:latin typeface="Verdana" pitchFamily="34" charset="0"/>
                <a:cs typeface="Times New Roman" pitchFamily="18" charset="0"/>
              </a:defRPr>
            </a:lvl2pPr>
            <a:lvl3pPr marL="1143000" indent="-228600" eaLnBrk="0" hangingPunct="0">
              <a:defRPr sz="1600" i="1">
                <a:solidFill>
                  <a:srgbClr val="6E6E6F"/>
                </a:solidFill>
                <a:latin typeface="Verdana" pitchFamily="34" charset="0"/>
                <a:cs typeface="Times New Roman" pitchFamily="18" charset="0"/>
              </a:defRPr>
            </a:lvl3pPr>
            <a:lvl4pPr marL="1600200" indent="-228600" eaLnBrk="0" hangingPunct="0">
              <a:defRPr sz="1600" i="1">
                <a:solidFill>
                  <a:srgbClr val="6E6E6F"/>
                </a:solidFill>
                <a:latin typeface="Verdana" pitchFamily="34" charset="0"/>
                <a:cs typeface="Times New Roman" pitchFamily="18" charset="0"/>
              </a:defRPr>
            </a:lvl4pPr>
            <a:lvl5pPr marL="2057400" indent="-228600" eaLnBrk="0" hangingPunct="0">
              <a:defRPr sz="1600" i="1">
                <a:solidFill>
                  <a:srgbClr val="6E6E6F"/>
                </a:solidFill>
                <a:latin typeface="Verdana" pitchFamily="34" charset="0"/>
                <a:cs typeface="Times New Roman" pitchFamily="18" charset="0"/>
              </a:defRPr>
            </a:lvl5pPr>
            <a:lvl6pPr marL="2514600" indent="-228600" eaLnBrk="0" fontAlgn="base" hangingPunct="0">
              <a:spcBef>
                <a:spcPct val="0"/>
              </a:spcBef>
              <a:spcAft>
                <a:spcPct val="0"/>
              </a:spcAft>
              <a:defRPr sz="1600" i="1">
                <a:solidFill>
                  <a:srgbClr val="6E6E6F"/>
                </a:solidFill>
                <a:latin typeface="Verdana" pitchFamily="34" charset="0"/>
                <a:cs typeface="Times New Roman" pitchFamily="18" charset="0"/>
              </a:defRPr>
            </a:lvl6pPr>
            <a:lvl7pPr marL="2971800" indent="-228600" eaLnBrk="0" fontAlgn="base" hangingPunct="0">
              <a:spcBef>
                <a:spcPct val="0"/>
              </a:spcBef>
              <a:spcAft>
                <a:spcPct val="0"/>
              </a:spcAft>
              <a:defRPr sz="1600" i="1">
                <a:solidFill>
                  <a:srgbClr val="6E6E6F"/>
                </a:solidFill>
                <a:latin typeface="Verdana" pitchFamily="34" charset="0"/>
                <a:cs typeface="Times New Roman" pitchFamily="18" charset="0"/>
              </a:defRPr>
            </a:lvl7pPr>
            <a:lvl8pPr marL="3429000" indent="-228600" eaLnBrk="0" fontAlgn="base" hangingPunct="0">
              <a:spcBef>
                <a:spcPct val="0"/>
              </a:spcBef>
              <a:spcAft>
                <a:spcPct val="0"/>
              </a:spcAft>
              <a:defRPr sz="1600" i="1">
                <a:solidFill>
                  <a:srgbClr val="6E6E6F"/>
                </a:solidFill>
                <a:latin typeface="Verdana" pitchFamily="34" charset="0"/>
                <a:cs typeface="Times New Roman" pitchFamily="18" charset="0"/>
              </a:defRPr>
            </a:lvl8pPr>
            <a:lvl9pPr marL="3886200" indent="-228600" eaLnBrk="0" fontAlgn="base" hangingPunct="0">
              <a:spcBef>
                <a:spcPct val="0"/>
              </a:spcBef>
              <a:spcAft>
                <a:spcPct val="0"/>
              </a:spcAft>
              <a:defRPr sz="1600" i="1">
                <a:solidFill>
                  <a:srgbClr val="6E6E6F"/>
                </a:solidFill>
                <a:latin typeface="Verdana" pitchFamily="34" charset="0"/>
                <a:cs typeface="Times New Roman" pitchFamily="18" charset="0"/>
              </a:defRPr>
            </a:lvl9pPr>
          </a:lstStyle>
          <a:p>
            <a:pPr eaLnBrk="1" hangingPunct="1"/>
            <a:r>
              <a:rPr lang="en-GB" altLang="en-US" dirty="0"/>
              <a:t>Extract from </a:t>
            </a:r>
            <a:r>
              <a:rPr lang="en-GB" altLang="en-US" dirty="0" err="1"/>
              <a:t>Jardine</a:t>
            </a:r>
            <a:r>
              <a:rPr lang="en-GB" altLang="en-US" dirty="0"/>
              <a:t> report</a:t>
            </a:r>
          </a:p>
        </p:txBody>
      </p:sp>
    </p:spTree>
    <p:extLst>
      <p:ext uri="{BB962C8B-B14F-4D97-AF65-F5344CB8AC3E}">
        <p14:creationId xmlns:p14="http://schemas.microsoft.com/office/powerpoint/2010/main" val="70515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692009">
            <a:off x="1964333" y="2074134"/>
            <a:ext cx="5195941" cy="3780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t>Outcomes of today’s session</a:t>
            </a:r>
            <a:endParaRPr lang="en-GB" dirty="0"/>
          </a:p>
        </p:txBody>
      </p:sp>
      <p:sp>
        <p:nvSpPr>
          <p:cNvPr id="3" name="Content Placeholder 2"/>
          <p:cNvSpPr>
            <a:spLocks noGrp="1"/>
          </p:cNvSpPr>
          <p:nvPr>
            <p:ph idx="1"/>
          </p:nvPr>
        </p:nvSpPr>
        <p:spPr>
          <a:xfrm>
            <a:off x="457200" y="1600200"/>
            <a:ext cx="8219256" cy="4525963"/>
          </a:xfrm>
        </p:spPr>
        <p:txBody>
          <a:bodyPr>
            <a:normAutofit/>
          </a:bodyPr>
          <a:lstStyle/>
          <a:p>
            <a:pPr marL="514350" indent="-514350">
              <a:buFont typeface="+mj-lt"/>
              <a:buAutoNum type="arabicPeriod"/>
            </a:pPr>
            <a:r>
              <a:rPr lang="en-GB" dirty="0" smtClean="0"/>
              <a:t>Define a substance hazardous to health</a:t>
            </a:r>
          </a:p>
          <a:p>
            <a:pPr marL="514350" indent="-514350">
              <a:buFont typeface="+mj-lt"/>
              <a:buAutoNum type="arabicPeriod"/>
            </a:pPr>
            <a:r>
              <a:rPr lang="en-GB" dirty="0" smtClean="0"/>
              <a:t>Prevent yourselves and others from being exposed to hazardous chemicals </a:t>
            </a:r>
          </a:p>
          <a:p>
            <a:pPr marL="514350" indent="-514350">
              <a:buFont typeface="+mj-lt"/>
              <a:buAutoNum type="arabicPeriod"/>
            </a:pPr>
            <a:r>
              <a:rPr lang="en-GB" dirty="0" smtClean="0"/>
              <a:t>Interpret a manufacturer’s safety data sheet</a:t>
            </a:r>
          </a:p>
          <a:p>
            <a:pPr marL="514350" indent="-514350">
              <a:buFont typeface="+mj-lt"/>
              <a:buAutoNum type="arabicPeriod"/>
            </a:pPr>
            <a:r>
              <a:rPr lang="en-GB" dirty="0" smtClean="0"/>
              <a:t>Apply this to your COSHH assessment</a:t>
            </a:r>
          </a:p>
          <a:p>
            <a:pPr marL="514350" indent="-514350">
              <a:buFont typeface="+mj-lt"/>
              <a:buAutoNum type="arabicPeriod"/>
            </a:pPr>
            <a:r>
              <a:rPr lang="en-GB" dirty="0" smtClean="0"/>
              <a:t>Know the limits of control measures</a:t>
            </a:r>
          </a:p>
          <a:p>
            <a:pPr marL="514350" indent="-514350">
              <a:buFont typeface="+mj-lt"/>
              <a:buAutoNum type="arabicPeriod"/>
            </a:pPr>
            <a:r>
              <a:rPr lang="en-GB" dirty="0" smtClean="0"/>
              <a:t>Apply emergency procedures</a:t>
            </a:r>
          </a:p>
          <a:p>
            <a:endParaRPr lang="en-GB" dirty="0"/>
          </a:p>
        </p:txBody>
      </p:sp>
    </p:spTree>
    <p:extLst>
      <p:ext uri="{BB962C8B-B14F-4D97-AF65-F5344CB8AC3E}">
        <p14:creationId xmlns:p14="http://schemas.microsoft.com/office/powerpoint/2010/main" val="19843095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What happens in the Clean Room?</a:t>
            </a:r>
            <a:endParaRPr lang="en-GB" sz="3600" dirty="0"/>
          </a:p>
        </p:txBody>
      </p:sp>
      <p:sp>
        <p:nvSpPr>
          <p:cNvPr id="3" name="Content Placeholder 2"/>
          <p:cNvSpPr>
            <a:spLocks noGrp="1"/>
          </p:cNvSpPr>
          <p:nvPr>
            <p:ph idx="1"/>
          </p:nvPr>
        </p:nvSpPr>
        <p:spPr>
          <a:xfrm>
            <a:off x="457200" y="1600200"/>
            <a:ext cx="8229600" cy="5257800"/>
          </a:xfrm>
        </p:spPr>
        <p:txBody>
          <a:bodyPr anchor="ctr">
            <a:normAutofit/>
          </a:bodyPr>
          <a:lstStyle/>
          <a:p>
            <a:pPr marL="0" indent="0">
              <a:buNone/>
            </a:pPr>
            <a:r>
              <a:rPr lang="en-GB" b="1" dirty="0" smtClean="0"/>
              <a:t>Why is a COSHH </a:t>
            </a:r>
            <a:r>
              <a:rPr lang="en-GB" b="1" dirty="0"/>
              <a:t>r</a:t>
            </a:r>
            <a:r>
              <a:rPr lang="en-GB" b="1" dirty="0" smtClean="0"/>
              <a:t>isk assessment needed?</a:t>
            </a:r>
          </a:p>
          <a:p>
            <a:pPr marL="514350" indent="-514350">
              <a:buFont typeface="+mj-lt"/>
              <a:buAutoNum type="arabicPeriod"/>
            </a:pPr>
            <a:r>
              <a:rPr lang="en-GB" dirty="0" smtClean="0"/>
              <a:t>Chemicals provided</a:t>
            </a:r>
          </a:p>
          <a:p>
            <a:pPr marL="514350" indent="-514350">
              <a:buFont typeface="+mj-lt"/>
              <a:buAutoNum type="arabicPeriod"/>
            </a:pPr>
            <a:r>
              <a:rPr lang="en-GB" dirty="0" smtClean="0"/>
              <a:t>Chemicals you and others supply</a:t>
            </a:r>
          </a:p>
          <a:p>
            <a:pPr marL="514350" indent="-514350">
              <a:buFont typeface="+mj-lt"/>
              <a:buAutoNum type="arabicPeriod"/>
            </a:pPr>
            <a:r>
              <a:rPr lang="en-GB" dirty="0" smtClean="0"/>
              <a:t>Storage of stocks and waste chemicals</a:t>
            </a:r>
          </a:p>
          <a:p>
            <a:pPr marL="514350" indent="-514350">
              <a:buFont typeface="+mj-lt"/>
              <a:buAutoNum type="arabicPeriod"/>
            </a:pPr>
            <a:r>
              <a:rPr lang="en-GB" dirty="0" smtClean="0"/>
              <a:t>Use wet benches and laminar flows</a:t>
            </a:r>
          </a:p>
          <a:p>
            <a:pPr marL="514350" indent="-514350">
              <a:buFont typeface="+mj-lt"/>
              <a:buAutoNum type="arabicPeriod"/>
            </a:pPr>
            <a:r>
              <a:rPr lang="en-GB" dirty="0" smtClean="0"/>
              <a:t>Computing equipment</a:t>
            </a:r>
          </a:p>
          <a:p>
            <a:pPr marL="514350" indent="-514350">
              <a:buFont typeface="+mj-lt"/>
              <a:buAutoNum type="arabicPeriod"/>
            </a:pPr>
            <a:r>
              <a:rPr lang="en-GB" dirty="0"/>
              <a:t>What could go wrong?</a:t>
            </a:r>
          </a:p>
          <a:p>
            <a:pPr marL="514350" indent="-514350">
              <a:buFont typeface="+mj-lt"/>
              <a:buAutoNum type="arabicPeriod"/>
            </a:pPr>
            <a:r>
              <a:rPr lang="en-GB" dirty="0" smtClean="0"/>
              <a:t>Slow and fast accidents</a:t>
            </a:r>
            <a:endParaRPr lang="en-GB" dirty="0"/>
          </a:p>
        </p:txBody>
      </p:sp>
    </p:spTree>
    <p:extLst>
      <p:ext uri="{BB962C8B-B14F-4D97-AF65-F5344CB8AC3E}">
        <p14:creationId xmlns:p14="http://schemas.microsoft.com/office/powerpoint/2010/main" val="37105843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does COSHH mean?</a:t>
            </a:r>
            <a:endParaRPr lang="en-GB" dirty="0"/>
          </a:p>
        </p:txBody>
      </p:sp>
      <p:sp>
        <p:nvSpPr>
          <p:cNvPr id="3" name="Content Placeholder 2"/>
          <p:cNvSpPr>
            <a:spLocks noGrp="1"/>
          </p:cNvSpPr>
          <p:nvPr>
            <p:ph idx="1"/>
          </p:nvPr>
        </p:nvSpPr>
        <p:spPr>
          <a:xfrm>
            <a:off x="457200" y="1600200"/>
            <a:ext cx="7427168" cy="4525963"/>
          </a:xfrm>
        </p:spPr>
        <p:txBody>
          <a:bodyPr>
            <a:normAutofit fontScale="92500"/>
          </a:bodyPr>
          <a:lstStyle/>
          <a:p>
            <a:r>
              <a:rPr lang="en-GB" dirty="0" smtClean="0"/>
              <a:t>Control of substances hazardous to health</a:t>
            </a:r>
          </a:p>
          <a:p>
            <a:r>
              <a:rPr lang="en-GB" dirty="0" smtClean="0"/>
              <a:t>UK and EU legal requirement</a:t>
            </a:r>
          </a:p>
          <a:p>
            <a:pPr marL="514350" indent="-514350">
              <a:buFont typeface="+mj-lt"/>
              <a:buAutoNum type="arabicPeriod"/>
            </a:pPr>
            <a:r>
              <a:rPr lang="en-GB" b="1" dirty="0" smtClean="0"/>
              <a:t>What type of substances does it refer to?</a:t>
            </a:r>
          </a:p>
          <a:p>
            <a:pPr marL="514350" indent="-514350">
              <a:buFont typeface="+mj-lt"/>
              <a:buAutoNum type="arabicPeriod"/>
            </a:pPr>
            <a:r>
              <a:rPr lang="en-GB" b="1" dirty="0" smtClean="0"/>
              <a:t>Why is this a legal requirement?</a:t>
            </a:r>
          </a:p>
          <a:p>
            <a:pPr marL="514350" indent="-514350">
              <a:buFont typeface="+mj-lt"/>
              <a:buAutoNum type="arabicPeriod"/>
            </a:pPr>
            <a:r>
              <a:rPr lang="en-GB" b="1" dirty="0" smtClean="0"/>
              <a:t>What do you need to do to comply?</a:t>
            </a:r>
          </a:p>
          <a:p>
            <a:pPr lvl="1"/>
            <a:r>
              <a:rPr lang="en-GB" dirty="0" smtClean="0"/>
              <a:t>Conduct and record a COSHH risk assessment</a:t>
            </a:r>
          </a:p>
          <a:p>
            <a:pPr lvl="1"/>
            <a:r>
              <a:rPr lang="en-GB" dirty="0" smtClean="0"/>
              <a:t>Ensure the controls and emergency procedures are in place and effective</a:t>
            </a:r>
          </a:p>
          <a:p>
            <a:endParaRPr lang="en-GB" dirty="0"/>
          </a:p>
        </p:txBody>
      </p:sp>
      <p:pic>
        <p:nvPicPr>
          <p:cNvPr id="1026"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flipH="1">
            <a:off x="6878782" y="4149080"/>
            <a:ext cx="2246241" cy="2705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6825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Summary of stages of </a:t>
            </a:r>
            <a:br>
              <a:rPr lang="en-GB" dirty="0" smtClean="0"/>
            </a:br>
            <a:r>
              <a:rPr lang="en-GB" dirty="0" smtClean="0"/>
              <a:t>COSHH Risk assessment</a:t>
            </a:r>
            <a:endParaRPr lang="en-GB" dirty="0"/>
          </a:p>
        </p:txBody>
      </p:sp>
      <p:sp>
        <p:nvSpPr>
          <p:cNvPr id="3" name="Content Placeholder 2"/>
          <p:cNvSpPr>
            <a:spLocks noGrp="1"/>
          </p:cNvSpPr>
          <p:nvPr>
            <p:ph idx="1"/>
          </p:nvPr>
        </p:nvSpPr>
        <p:spPr/>
        <p:txBody>
          <a:bodyPr anchor="ctr">
            <a:normAutofit fontScale="85000" lnSpcReduction="10000"/>
          </a:bodyPr>
          <a:lstStyle/>
          <a:p>
            <a:pPr marL="514350" indent="-514350">
              <a:buFont typeface="+mj-lt"/>
              <a:buAutoNum type="arabicPeriod"/>
            </a:pPr>
            <a:r>
              <a:rPr lang="en-GB" dirty="0" smtClean="0">
                <a:solidFill>
                  <a:srgbClr val="FF0000"/>
                </a:solidFill>
              </a:rPr>
              <a:t>Identify harmful substances:</a:t>
            </a:r>
          </a:p>
          <a:p>
            <a:pPr marL="914400" lvl="1" indent="-514350"/>
            <a:r>
              <a:rPr lang="en-GB" dirty="0">
                <a:solidFill>
                  <a:srgbClr val="FF0000"/>
                </a:solidFill>
              </a:rPr>
              <a:t>Read labels and safety data sheet</a:t>
            </a:r>
          </a:p>
          <a:p>
            <a:pPr marL="514350" indent="-514350">
              <a:buFont typeface="+mj-lt"/>
              <a:buAutoNum type="arabicPeriod"/>
            </a:pPr>
            <a:r>
              <a:rPr lang="en-GB" dirty="0" smtClean="0">
                <a:solidFill>
                  <a:srgbClr val="FF0000"/>
                </a:solidFill>
              </a:rPr>
              <a:t>Examine the task – who might be exposed and how</a:t>
            </a:r>
          </a:p>
          <a:p>
            <a:pPr marL="514350" indent="-514350">
              <a:buFont typeface="+mj-lt"/>
              <a:buAutoNum type="arabicPeriod"/>
            </a:pPr>
            <a:r>
              <a:rPr lang="en-GB" dirty="0" smtClean="0">
                <a:solidFill>
                  <a:srgbClr val="FF0000"/>
                </a:solidFill>
              </a:rPr>
              <a:t>Complete hazard checklist and then assess the risk using the COSHH RA form</a:t>
            </a:r>
          </a:p>
          <a:p>
            <a:pPr marL="514350" indent="-514350">
              <a:buFont typeface="+mj-lt"/>
              <a:buAutoNum type="arabicPeriod"/>
            </a:pPr>
            <a:r>
              <a:rPr lang="en-GB" dirty="0" smtClean="0">
                <a:solidFill>
                  <a:srgbClr val="FF0000"/>
                </a:solidFill>
              </a:rPr>
              <a:t>Choose the control measure; check if it works as intended</a:t>
            </a:r>
          </a:p>
          <a:p>
            <a:pPr marL="514350" indent="-514350">
              <a:buFont typeface="+mj-lt"/>
              <a:buAutoNum type="arabicPeriod"/>
            </a:pPr>
            <a:r>
              <a:rPr lang="en-GB" dirty="0" smtClean="0">
                <a:solidFill>
                  <a:srgbClr val="FF0000"/>
                </a:solidFill>
              </a:rPr>
              <a:t>Make sure you have training in the task, using the controls and the emergency procedures if these fail</a:t>
            </a:r>
          </a:p>
          <a:p>
            <a:pPr marL="514350" indent="-514350">
              <a:buFont typeface="+mj-lt"/>
              <a:buAutoNum type="arabicPeriod"/>
            </a:pPr>
            <a:r>
              <a:rPr lang="en-GB" dirty="0" smtClean="0">
                <a:solidFill>
                  <a:srgbClr val="FF0000"/>
                </a:solidFill>
              </a:rPr>
              <a:t>REVIEW IF THINGS CHANGE OR INCIDENT!</a:t>
            </a:r>
            <a:endParaRPr lang="en-GB" dirty="0">
              <a:solidFill>
                <a:srgbClr val="FF0000"/>
              </a:solidFill>
            </a:endParaRPr>
          </a:p>
        </p:txBody>
      </p:sp>
      <p:sp>
        <p:nvSpPr>
          <p:cNvPr id="4" name="Rectangle 3"/>
          <p:cNvSpPr/>
          <p:nvPr/>
        </p:nvSpPr>
        <p:spPr>
          <a:xfrm>
            <a:off x="2627784" y="6381328"/>
            <a:ext cx="3408305" cy="276999"/>
          </a:xfrm>
          <a:prstGeom prst="rect">
            <a:avLst/>
          </a:prstGeom>
        </p:spPr>
        <p:txBody>
          <a:bodyPr wrap="none">
            <a:spAutoFit/>
          </a:bodyPr>
          <a:lstStyle/>
          <a:p>
            <a:r>
              <a:rPr lang="en-GB" sz="1200" dirty="0" smtClean="0"/>
              <a:t>Source: </a:t>
            </a:r>
            <a:r>
              <a:rPr lang="en-GB" sz="1200" dirty="0">
                <a:hlinkClick r:id="rId3"/>
              </a:rPr>
              <a:t>http://www.hse.gov.uk/pubns/indg136.pdf</a:t>
            </a:r>
            <a:r>
              <a:rPr lang="en-GB" sz="1200" dirty="0"/>
              <a:t> </a:t>
            </a:r>
          </a:p>
        </p:txBody>
      </p:sp>
    </p:spTree>
    <p:extLst>
      <p:ext uri="{BB962C8B-B14F-4D97-AF65-F5344CB8AC3E}">
        <p14:creationId xmlns:p14="http://schemas.microsoft.com/office/powerpoint/2010/main" val="18193407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524CEE8A35BD4780C9D12059544310" ma:contentTypeVersion="0" ma:contentTypeDescription="Create a new document." ma:contentTypeScope="" ma:versionID="fe6aed883797f52f404a51bf3f3b132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36D2768-A084-46F0-AF54-77BE3A5387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7E1BB2D-22D8-4658-BC8E-6CDC694C79BB}">
  <ds:schemaRefs>
    <ds:schemaRef ds:uri="http://schemas.microsoft.com/sharepoint/v3/contenttype/forms"/>
  </ds:schemaRefs>
</ds:datastoreItem>
</file>

<file path=customXml/itemProps3.xml><?xml version="1.0" encoding="utf-8"?>
<ds:datastoreItem xmlns:ds="http://schemas.openxmlformats.org/officeDocument/2006/customXml" ds:itemID="{E57109EF-A38C-498C-85A6-91541EC65D9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2237</TotalTime>
  <Words>3667</Words>
  <Application>Microsoft Macintosh PowerPoint</Application>
  <PresentationFormat>On-screen Show (4:3)</PresentationFormat>
  <Paragraphs>432</Paragraphs>
  <Slides>41</Slides>
  <Notes>41</Notes>
  <HiddenSlides>0</HiddenSlides>
  <MMClips>1</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COSHH for clean room users Julia Cotton College Safety Auditor</vt:lpstr>
      <vt:lpstr>Why have this training?</vt:lpstr>
      <vt:lpstr>Chemical Engineering 20th October 2012</vt:lpstr>
      <vt:lpstr>When did this happen?  Who might have been in the room?</vt:lpstr>
      <vt:lpstr>Chemical Engineering 20.25 hours 22nd October 2012</vt:lpstr>
      <vt:lpstr>Outcomes of today’s session</vt:lpstr>
      <vt:lpstr>What happens in the Clean Room?</vt:lpstr>
      <vt:lpstr>What does COSHH mean?</vt:lpstr>
      <vt:lpstr>Summary of stages of  COSHH Risk assessment</vt:lpstr>
      <vt:lpstr>Read the label</vt:lpstr>
      <vt:lpstr>PowerPoint Presentation</vt:lpstr>
      <vt:lpstr>Some nasties in the cleanroom</vt:lpstr>
      <vt:lpstr>What, How, When, Who?</vt:lpstr>
      <vt:lpstr>Routes of exposure</vt:lpstr>
      <vt:lpstr>Examine the task: How might acetone get onto or into you in the clean room?  What does this depend on? </vt:lpstr>
      <vt:lpstr>PowerPoint Presentation</vt:lpstr>
      <vt:lpstr>College COSHH RA form and Guidance</vt:lpstr>
      <vt:lpstr>Choose your controls: Hierarchy of controls</vt:lpstr>
      <vt:lpstr>Which is safer and why?</vt:lpstr>
      <vt:lpstr>Enclosure!</vt:lpstr>
      <vt:lpstr>Controlling emissions at source</vt:lpstr>
      <vt:lpstr>Choose the control measure . . . .  . . . . .  check it works as intended Which of these provides operator protection???</vt:lpstr>
      <vt:lpstr>Laminar flow- only for product protection</vt:lpstr>
      <vt:lpstr>In a laminar flow, HEPA filtered air ex</vt:lpstr>
      <vt:lpstr>A Wet bench – is NOT a fume hood</vt:lpstr>
      <vt:lpstr>WET BENCH v Fume hood</vt:lpstr>
      <vt:lpstr>Compare wet benches (for acids and solvents) with a fume hood</vt:lpstr>
      <vt:lpstr>Which has better operator protection and why?</vt:lpstr>
      <vt:lpstr>Recirculating vs ducted fume hoods</vt:lpstr>
      <vt:lpstr>Ducted fume hood</vt:lpstr>
      <vt:lpstr>All fume hoods</vt:lpstr>
      <vt:lpstr>College fume hood training video</vt:lpstr>
      <vt:lpstr>PowerPoint Presentation</vt:lpstr>
      <vt:lpstr>Surgical masks and respiratory protection</vt:lpstr>
      <vt:lpstr>What might go wrong – and what would help prevent it happening? </vt:lpstr>
      <vt:lpstr>Eyes!</vt:lpstr>
      <vt:lpstr>Emergency!</vt:lpstr>
      <vt:lpstr>What can go wrong?</vt:lpstr>
      <vt:lpstr>First aid – who knows what to do?</vt:lpstr>
      <vt:lpstr>Outcomes of today’s session</vt:lpstr>
      <vt:lpstr>Any questions?</vt:lpstr>
    </vt:vector>
  </TitlesOfParts>
  <Company>Imperial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COSHH for clean room users</dc:title>
  <dc:creator>Cotton, Julia N</dc:creator>
  <cp:lastModifiedBy>Zahid Durrani</cp:lastModifiedBy>
  <cp:revision>157</cp:revision>
  <cp:lastPrinted>2014-11-18T17:44:37Z</cp:lastPrinted>
  <dcterms:created xsi:type="dcterms:W3CDTF">2014-11-10T16:09:56Z</dcterms:created>
  <dcterms:modified xsi:type="dcterms:W3CDTF">2016-10-10T09:32:50Z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0x010100C9524CEE8A35BD4780C9D12059544310</vt:lpwstr>
  </property>
</Properties>
</file>