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6669088" cy="9928225"/>
  <p:defaultTextStyle>
    <a:lvl1pPr algn="ctr" defTabSz="584200">
      <a:defRPr sz="2600">
        <a:latin typeface="+mn-lt"/>
        <a:ea typeface="+mn-ea"/>
        <a:cs typeface="+mn-cs"/>
        <a:sym typeface="Helvetica Light"/>
      </a:defRPr>
    </a:lvl1pPr>
    <a:lvl2pPr indent="228600" algn="ctr" defTabSz="584200">
      <a:defRPr sz="2600">
        <a:latin typeface="+mn-lt"/>
        <a:ea typeface="+mn-ea"/>
        <a:cs typeface="+mn-cs"/>
        <a:sym typeface="Helvetica Light"/>
      </a:defRPr>
    </a:lvl2pPr>
    <a:lvl3pPr indent="457200" algn="ctr" defTabSz="584200">
      <a:defRPr sz="2600">
        <a:latin typeface="+mn-lt"/>
        <a:ea typeface="+mn-ea"/>
        <a:cs typeface="+mn-cs"/>
        <a:sym typeface="Helvetica Light"/>
      </a:defRPr>
    </a:lvl3pPr>
    <a:lvl4pPr indent="685800" algn="ctr" defTabSz="584200">
      <a:defRPr sz="2600">
        <a:latin typeface="+mn-lt"/>
        <a:ea typeface="+mn-ea"/>
        <a:cs typeface="+mn-cs"/>
        <a:sym typeface="Helvetica Light"/>
      </a:defRPr>
    </a:lvl4pPr>
    <a:lvl5pPr indent="914400" algn="ctr" defTabSz="584200">
      <a:defRPr sz="2600">
        <a:latin typeface="+mn-lt"/>
        <a:ea typeface="+mn-ea"/>
        <a:cs typeface="+mn-cs"/>
        <a:sym typeface="Helvetica Light"/>
      </a:defRPr>
    </a:lvl5pPr>
    <a:lvl6pPr indent="1143000" algn="ctr" defTabSz="584200">
      <a:defRPr sz="2600">
        <a:latin typeface="+mn-lt"/>
        <a:ea typeface="+mn-ea"/>
        <a:cs typeface="+mn-cs"/>
        <a:sym typeface="Helvetica Light"/>
      </a:defRPr>
    </a:lvl6pPr>
    <a:lvl7pPr indent="1371600" algn="ctr" defTabSz="584200">
      <a:defRPr sz="2600">
        <a:latin typeface="+mn-lt"/>
        <a:ea typeface="+mn-ea"/>
        <a:cs typeface="+mn-cs"/>
        <a:sym typeface="Helvetica Light"/>
      </a:defRPr>
    </a:lvl7pPr>
    <a:lvl8pPr indent="1600200" algn="ctr" defTabSz="584200">
      <a:defRPr sz="2600">
        <a:latin typeface="+mn-lt"/>
        <a:ea typeface="+mn-ea"/>
        <a:cs typeface="+mn-cs"/>
        <a:sym typeface="Helvetica Light"/>
      </a:defRPr>
    </a:lvl8pPr>
    <a:lvl9pPr indent="1828800" algn="ctr" defTabSz="584200">
      <a:defRPr sz="26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8A5"/>
    <a:srgbClr val="0369C5"/>
    <a:srgbClr val="0376DF"/>
    <a:srgbClr val="0888FC"/>
    <a:srgbClr val="2897FC"/>
    <a:srgbClr val="42A3FC"/>
    <a:srgbClr val="5EB1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083" autoAdjust="0"/>
    <p:restoredTop sz="94646"/>
  </p:normalViewPr>
  <p:slideViewPr>
    <p:cSldViewPr snapToGrid="0">
      <p:cViewPr varScale="1">
        <p:scale>
          <a:sx n="74" d="100"/>
          <a:sy n="74" d="100"/>
        </p:scale>
        <p:origin x="37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2019300" y="744538"/>
            <a:ext cx="2630488" cy="3722687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889212" y="4715907"/>
            <a:ext cx="4890665" cy="4467701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7497852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4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4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4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4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4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4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4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4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4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540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737939" y="3464954"/>
            <a:ext cx="6080622" cy="1918643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6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737939" y="5435252"/>
            <a:ext cx="6080622" cy="65676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737939" y="6416712"/>
            <a:ext cx="6080622" cy="826493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600"/>
              <a:t>Title 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737939" y="7272721"/>
            <a:ext cx="6080622" cy="656768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737939" y="4387378"/>
            <a:ext cx="6080622" cy="1918644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6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553454" y="2881982"/>
            <a:ext cx="3099347" cy="2317131"/>
          </a:xfrm>
          <a:prstGeom prst="rect">
            <a:avLst/>
          </a:prstGeom>
        </p:spPr>
        <p:txBody>
          <a:bodyPr anchor="b"/>
          <a:lstStyle>
            <a:lvl1pPr>
              <a:defRPr sz="6400"/>
            </a:lvl1pPr>
          </a:lstStyle>
          <a:p>
            <a:pPr lvl="0">
              <a:defRPr sz="1800"/>
            </a:pPr>
            <a:r>
              <a:rPr sz="64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553454" y="5280285"/>
            <a:ext cx="3099347" cy="2383545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pPr lvl="0">
              <a:defRPr sz="1800"/>
            </a:pPr>
            <a:r>
              <a:rPr sz="3400"/>
              <a:t>Body Level One</a:t>
            </a:r>
          </a:p>
          <a:p>
            <a:pPr lvl="1">
              <a:defRPr sz="1800"/>
            </a:pPr>
            <a:r>
              <a:rPr sz="3400"/>
              <a:t>Body Level Two</a:t>
            </a:r>
          </a:p>
          <a:p>
            <a:pPr lvl="2">
              <a:defRPr sz="1800"/>
            </a:pPr>
            <a:r>
              <a:rPr sz="3400"/>
              <a:t>Body Level Three</a:t>
            </a:r>
          </a:p>
          <a:p>
            <a:pPr lvl="3">
              <a:defRPr sz="1800"/>
            </a:pPr>
            <a:r>
              <a:rPr sz="3400"/>
              <a:t>Body Level Four</a:t>
            </a:r>
          </a:p>
          <a:p>
            <a:pPr lvl="4">
              <a:defRPr sz="1800"/>
            </a:pPr>
            <a:r>
              <a:rPr sz="3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6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6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6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553454" y="4025788"/>
            <a:ext cx="3099347" cy="3652801"/>
          </a:xfrm>
          <a:prstGeom prst="rect">
            <a:avLst/>
          </a:prstGeom>
        </p:spPr>
        <p:txBody>
          <a:bodyPr/>
          <a:lstStyle>
            <a:lvl1pPr marL="367392" indent="-367392">
              <a:spcBef>
                <a:spcPts val="3200"/>
              </a:spcBef>
              <a:defRPr sz="3000"/>
            </a:lvl1pPr>
            <a:lvl2pPr marL="710292" indent="-367392">
              <a:spcBef>
                <a:spcPts val="3200"/>
              </a:spcBef>
              <a:defRPr sz="3000"/>
            </a:lvl2pPr>
            <a:lvl3pPr marL="1053192" indent="-367392">
              <a:spcBef>
                <a:spcPts val="3200"/>
              </a:spcBef>
              <a:defRPr sz="3000"/>
            </a:lvl3pPr>
            <a:lvl4pPr marL="1396092" indent="-367392">
              <a:spcBef>
                <a:spcPts val="3200"/>
              </a:spcBef>
              <a:defRPr sz="3000"/>
            </a:lvl4pPr>
            <a:lvl5pPr marL="1738992" indent="-367392">
              <a:spcBef>
                <a:spcPts val="3200"/>
              </a:spcBef>
              <a:defRPr sz="3000"/>
            </a:lvl5pPr>
          </a:lstStyle>
          <a:p>
            <a:pPr lvl="0">
              <a:defRPr sz="1800"/>
            </a:pPr>
            <a:r>
              <a:rPr sz="3000"/>
              <a:t>Body Level One</a:t>
            </a:r>
          </a:p>
          <a:p>
            <a:pPr lvl="1">
              <a:defRPr sz="1800"/>
            </a:pPr>
            <a:r>
              <a:rPr sz="3000"/>
              <a:t>Body Level Two</a:t>
            </a:r>
          </a:p>
          <a:p>
            <a:pPr lvl="2">
              <a:defRPr sz="1800"/>
            </a:pPr>
            <a:r>
              <a:rPr sz="3000"/>
              <a:t>Body Level Three</a:t>
            </a:r>
          </a:p>
          <a:p>
            <a:pPr lvl="3">
              <a:defRPr sz="1800"/>
            </a:pPr>
            <a:r>
              <a:rPr sz="3000"/>
              <a:t>Body Level Four</a:t>
            </a:r>
          </a:p>
          <a:p>
            <a:pPr lvl="4">
              <a:defRPr sz="1800"/>
            </a:pPr>
            <a:r>
              <a:rPr sz="3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553454" y="3250951"/>
            <a:ext cx="6449592" cy="419149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553454" y="2771291"/>
            <a:ext cx="6449592" cy="12544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86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553454" y="4025788"/>
            <a:ext cx="6449592" cy="36528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3800"/>
              <a:t>Body Level One</a:t>
            </a:r>
          </a:p>
          <a:p>
            <a:pPr lvl="1">
              <a:defRPr sz="1800"/>
            </a:pPr>
            <a:r>
              <a:rPr sz="3800"/>
              <a:t>Body Level Two</a:t>
            </a:r>
          </a:p>
          <a:p>
            <a:pPr lvl="2">
              <a:defRPr sz="1800"/>
            </a:pPr>
            <a:r>
              <a:rPr sz="3800"/>
              <a:t>Body Level Three</a:t>
            </a:r>
          </a:p>
          <a:p>
            <a:pPr lvl="3">
              <a:defRPr sz="1800"/>
            </a:pPr>
            <a:r>
              <a:rPr sz="3800"/>
              <a:t>Body Level Four</a:t>
            </a:r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 defTabSz="584200">
        <a:defRPr sz="8600"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600"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600"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600"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600"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600"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600"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600"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600">
          <a:latin typeface="+mn-lt"/>
          <a:ea typeface="+mn-ea"/>
          <a:cs typeface="+mn-cs"/>
          <a:sym typeface="Helvetica Light"/>
        </a:defRPr>
      </a:lvl9pPr>
    </p:titleStyle>
    <p:bodyStyle>
      <a:lvl1pPr marL="469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1pPr>
      <a:lvl2pPr marL="913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2pPr>
      <a:lvl3pPr marL="1358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3pPr>
      <a:lvl4pPr marL="1802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4pPr>
      <a:lvl5pPr marL="2247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5pPr>
      <a:lvl6pPr marL="2691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6pPr>
      <a:lvl7pPr marL="3136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7pPr>
      <a:lvl8pPr marL="35806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8pPr>
      <a:lvl9pPr marL="4025194" indent="-469194" defTabSz="584200">
        <a:spcBef>
          <a:spcPts val="4200"/>
        </a:spcBef>
        <a:buSzPct val="75000"/>
        <a:buChar char="•"/>
        <a:defRPr sz="38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mperial.ac.uk/study/pg/graduate-school/students/doctoral/" TargetMode="External"/><Relationship Id="rId3" Type="http://schemas.openxmlformats.org/officeDocument/2006/relationships/hyperlink" Target="http://www.imperial.ac.uk/electrical-engineering/study/current-students-course-handbook/eee-phd-milestones-guidelines/" TargetMode="External"/><Relationship Id="rId7" Type="http://schemas.openxmlformats.org/officeDocument/2006/relationships/hyperlink" Target="https://www.imperial.ac.uk/academic-english/current-students/doctoral/academic-communication-requiremen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mperial.ac.uk/staff-development/safety-training/safety-courses-/risk-assessment-foundation-training-raft/" TargetMode="External"/><Relationship Id="rId5" Type="http://schemas.openxmlformats.org/officeDocument/2006/relationships/hyperlink" Target="http://www.imperial.ac.uk/study/pg/graduate-school/students/doctoral/professional-development/online-courses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1085607" y="110472"/>
            <a:ext cx="5400454" cy="5527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20000"/>
                <a:lumOff val="80000"/>
              </a:schemeClr>
            </a:solidFill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EEE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PhD Progression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 Milestones</a:t>
            </a:r>
            <a:endParaRPr lang="en-GB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33" name="Shape 33"/>
          <p:cNvSpPr/>
          <p:nvPr/>
        </p:nvSpPr>
        <p:spPr>
          <a:xfrm>
            <a:off x="6568067" y="115769"/>
            <a:ext cx="890189" cy="1318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5" extrusionOk="0">
                <a:moveTo>
                  <a:pt x="21437" y="15612"/>
                </a:moveTo>
                <a:lnTo>
                  <a:pt x="21437" y="0"/>
                </a:lnTo>
                <a:lnTo>
                  <a:pt x="0" y="0"/>
                </a:lnTo>
                <a:lnTo>
                  <a:pt x="0" y="15227"/>
                </a:lnTo>
                <a:cubicBezTo>
                  <a:pt x="1941" y="14611"/>
                  <a:pt x="4293" y="15430"/>
                  <a:pt x="4335" y="16737"/>
                </a:cubicBezTo>
                <a:cubicBezTo>
                  <a:pt x="4376" y="18008"/>
                  <a:pt x="2182" y="18875"/>
                  <a:pt x="224" y="18360"/>
                </a:cubicBezTo>
                <a:cubicBezTo>
                  <a:pt x="1778" y="19063"/>
                  <a:pt x="3391" y="19688"/>
                  <a:pt x="5054" y="20240"/>
                </a:cubicBezTo>
                <a:cubicBezTo>
                  <a:pt x="5837" y="20500"/>
                  <a:pt x="6655" y="20750"/>
                  <a:pt x="7455" y="21004"/>
                </a:cubicBezTo>
                <a:cubicBezTo>
                  <a:pt x="8303" y="21272"/>
                  <a:pt x="9162" y="21551"/>
                  <a:pt x="10151" y="21574"/>
                </a:cubicBezTo>
                <a:cubicBezTo>
                  <a:pt x="11312" y="21600"/>
                  <a:pt x="12305" y="21274"/>
                  <a:pt x="13323" y="20979"/>
                </a:cubicBezTo>
                <a:cubicBezTo>
                  <a:pt x="14264" y="20706"/>
                  <a:pt x="15267" y="20460"/>
                  <a:pt x="16226" y="20204"/>
                </a:cubicBezTo>
                <a:cubicBezTo>
                  <a:pt x="18042" y="19720"/>
                  <a:pt x="19834" y="19187"/>
                  <a:pt x="21600" y="18605"/>
                </a:cubicBezTo>
                <a:cubicBezTo>
                  <a:pt x="19768" y="19203"/>
                  <a:pt x="17515" y="18451"/>
                  <a:pt x="17424" y="17210"/>
                </a:cubicBezTo>
                <a:cubicBezTo>
                  <a:pt x="17332" y="15953"/>
                  <a:pt x="19514" y="15084"/>
                  <a:pt x="21437" y="15612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Part-time</a:t>
            </a:r>
          </a:p>
        </p:txBody>
      </p:sp>
      <p:sp>
        <p:nvSpPr>
          <p:cNvPr id="34" name="Shape 34"/>
          <p:cNvSpPr/>
          <p:nvPr/>
        </p:nvSpPr>
        <p:spPr>
          <a:xfrm>
            <a:off x="119001" y="103069"/>
            <a:ext cx="890189" cy="13310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5" extrusionOk="0">
                <a:moveTo>
                  <a:pt x="21437" y="15612"/>
                </a:moveTo>
                <a:lnTo>
                  <a:pt x="21437" y="0"/>
                </a:lnTo>
                <a:lnTo>
                  <a:pt x="0" y="0"/>
                </a:lnTo>
                <a:lnTo>
                  <a:pt x="0" y="15227"/>
                </a:lnTo>
                <a:cubicBezTo>
                  <a:pt x="1941" y="14611"/>
                  <a:pt x="4293" y="15430"/>
                  <a:pt x="4335" y="16737"/>
                </a:cubicBezTo>
                <a:cubicBezTo>
                  <a:pt x="4376" y="18008"/>
                  <a:pt x="2182" y="18875"/>
                  <a:pt x="224" y="18360"/>
                </a:cubicBezTo>
                <a:cubicBezTo>
                  <a:pt x="1778" y="19063"/>
                  <a:pt x="3391" y="19688"/>
                  <a:pt x="5054" y="20240"/>
                </a:cubicBezTo>
                <a:cubicBezTo>
                  <a:pt x="5837" y="20500"/>
                  <a:pt x="6655" y="20750"/>
                  <a:pt x="7455" y="21004"/>
                </a:cubicBezTo>
                <a:cubicBezTo>
                  <a:pt x="8303" y="21272"/>
                  <a:pt x="9162" y="21551"/>
                  <a:pt x="10151" y="21574"/>
                </a:cubicBezTo>
                <a:cubicBezTo>
                  <a:pt x="11312" y="21600"/>
                  <a:pt x="12305" y="21274"/>
                  <a:pt x="13323" y="20979"/>
                </a:cubicBezTo>
                <a:cubicBezTo>
                  <a:pt x="14264" y="20706"/>
                  <a:pt x="15267" y="20460"/>
                  <a:pt x="16226" y="20204"/>
                </a:cubicBezTo>
                <a:cubicBezTo>
                  <a:pt x="18042" y="19720"/>
                  <a:pt x="19834" y="19187"/>
                  <a:pt x="21600" y="18605"/>
                </a:cubicBezTo>
                <a:cubicBezTo>
                  <a:pt x="19768" y="19203"/>
                  <a:pt x="17515" y="18451"/>
                  <a:pt x="17424" y="17210"/>
                </a:cubicBezTo>
                <a:cubicBezTo>
                  <a:pt x="17332" y="15953"/>
                  <a:pt x="19514" y="15084"/>
                  <a:pt x="21437" y="15612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Full-time</a:t>
            </a:r>
          </a:p>
        </p:txBody>
      </p:sp>
      <p:sp>
        <p:nvSpPr>
          <p:cNvPr id="35" name="Shape 35"/>
          <p:cNvSpPr/>
          <p:nvPr/>
        </p:nvSpPr>
        <p:spPr>
          <a:xfrm>
            <a:off x="1092444" y="1303825"/>
            <a:ext cx="5400454" cy="15872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Initial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Research Plan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IRP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</a:t>
            </a:r>
            <a:endParaRPr sz="5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Recommended length 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&lt;6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pages</a:t>
            </a: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endParaRPr sz="400" u="sng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Complete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5"/>
              </a:rPr>
              <a:t>plagiarism awareness online course</a:t>
            </a:r>
            <a:endParaRPr lang="en-GB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endParaRPr lang="en-GB" sz="3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indent="-98777" algn="l">
              <a:buSzPct val="45000"/>
              <a:buBlip>
                <a:blip r:embed="rId4"/>
              </a:buBlip>
              <a:defRPr sz="1800"/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RAFT Course on </a:t>
            </a:r>
            <a:r>
              <a:rPr lang="en-GB" sz="1400" dirty="0">
                <a:hlinkClick r:id="rId6" tooltip="RAFT"/>
              </a:rPr>
              <a:t>RAFT</a:t>
            </a:r>
            <a:r>
              <a:rPr lang="en-GB" sz="1400" dirty="0"/>
              <a:t> </a:t>
            </a:r>
            <a:endParaRPr lang="en-GB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indent="-98777" algn="l">
              <a:buSzPct val="45000"/>
              <a:buBlip>
                <a:blip r:embed="rId4"/>
              </a:buBlip>
              <a:defRPr sz="1800"/>
            </a:pPr>
            <a:endParaRPr lang="en-GB" sz="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indent="-98777" algn="l">
              <a:buSzPct val="45000"/>
              <a:buBlip>
                <a:blip r:embed="rId4"/>
              </a:buBlip>
              <a:defRPr sz="1800"/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Non-native speakers take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Imperial College London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Doctoral Academic Communication Requirement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(DACR1)</a:t>
            </a:r>
            <a:endParaRPr lang="en-GB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Shape 36"/>
          <p:cNvSpPr/>
          <p:nvPr/>
        </p:nvSpPr>
        <p:spPr>
          <a:xfrm>
            <a:off x="1092444" y="2991685"/>
            <a:ext cx="5400454" cy="25203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Early Stage 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Assessment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(ES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A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)</a:t>
            </a:r>
            <a:endParaRPr lang="en-GB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0">
              <a:defRPr sz="1800"/>
            </a:pPr>
            <a:endParaRPr sz="5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lang="en-GB"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Full-timers</a:t>
            </a:r>
            <a:r>
              <a:rPr lang="en-GB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submission around month 9 - assessment by month 10 to allow 1 opportunity for re-assessment by month 12 </a:t>
            </a: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lang="en-GB"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Part-timers</a:t>
            </a:r>
            <a:r>
              <a:rPr lang="en-GB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submission around month 19 – assessment by month 20 to allow 1 opportunity for re-assessment by month 24</a:t>
            </a: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endParaRPr lang="en-GB" sz="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Recommended length 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&lt;20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pages</a:t>
            </a: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endParaRPr sz="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Must have completed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5"/>
              </a:rPr>
              <a:t>P</a:t>
            </a:r>
            <a:r>
              <a:rPr sz="14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5"/>
              </a:rPr>
              <a:t>lagiarism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5"/>
              </a:rPr>
              <a:t>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5"/>
              </a:rPr>
              <a:t>A</a:t>
            </a:r>
            <a:r>
              <a:rPr sz="1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5"/>
              </a:rPr>
              <a:t>wareness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5"/>
              </a:rPr>
              <a:t> course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+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at least 2 out of 4 Graduate School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8"/>
              </a:rPr>
              <a:t>Professional Development courses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indent="-98777" algn="l">
              <a:buSzPct val="45000"/>
              <a:buBlip>
                <a:blip r:embed="rId4"/>
              </a:buBlip>
              <a:defRPr sz="1800"/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Non-native speakers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who scored below 45% in DACR1 must take DACR2</a:t>
            </a:r>
          </a:p>
        </p:txBody>
      </p:sp>
      <p:sp>
        <p:nvSpPr>
          <p:cNvPr id="37" name="Shape 37"/>
          <p:cNvSpPr/>
          <p:nvPr/>
        </p:nvSpPr>
        <p:spPr>
          <a:xfrm>
            <a:off x="1085607" y="5607038"/>
            <a:ext cx="5400454" cy="189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Late Stage Review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(LSR)</a:t>
            </a:r>
            <a:endParaRPr lang="en-GB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0">
              <a:defRPr sz="1800"/>
            </a:pPr>
            <a:endParaRPr sz="5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lang="en-GB"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Full-timers</a:t>
            </a:r>
            <a:r>
              <a:rPr lang="en-GB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submission around month 21 - assessment by month 22 to allow 1 opportunity for re-assessment by 24 months </a:t>
            </a: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lang="en-GB" sz="13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Part-timers</a:t>
            </a:r>
            <a:r>
              <a:rPr lang="en-GB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submission around month 42 – assessment by month 44 to allow 1 opportunity for re-assessment by month 48</a:t>
            </a: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endParaRPr lang="en-GB" sz="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No recommended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length</a:t>
            </a: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endParaRPr sz="800" u="sng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indent="-98777" algn="l">
              <a:buSzPct val="45000"/>
              <a:buBlip>
                <a:blip r:embed="rId4"/>
              </a:buBlip>
              <a:defRPr sz="1800"/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Must have completed any missing Graduate School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8"/>
              </a:rPr>
              <a:t>Professional Development courses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GB" sz="13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(altogether 4: normally 2 by ESA + 2 by LSR)</a:t>
            </a:r>
          </a:p>
        </p:txBody>
      </p:sp>
      <p:sp>
        <p:nvSpPr>
          <p:cNvPr id="38" name="Shape 38"/>
          <p:cNvSpPr/>
          <p:nvPr/>
        </p:nvSpPr>
        <p:spPr>
          <a:xfrm>
            <a:off x="1092445" y="7598233"/>
            <a:ext cx="5400453" cy="1696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Progress Review -&gt; move to writing up or continue with active registration </a:t>
            </a:r>
            <a:endParaRPr sz="5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Planning your final year</a:t>
            </a:r>
            <a:endParaRPr lang="en-GB" sz="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Student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completes </a:t>
            </a:r>
            <a:r>
              <a:rPr lang="en-GB" sz="14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Progress Review </a:t>
            </a: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form with Supervisor</a:t>
            </a: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endParaRPr lang="en-GB" sz="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l">
              <a:buSzPct val="45000"/>
              <a:buBlip>
                <a:blip r:embed="rId4"/>
              </a:buBlip>
              <a:defRPr sz="1800"/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Many funding schemes end at 3 or 3.5 years. If not sure, speak with the PG Manager. Extending active registration leads to tuition fees payments for the duration of registration</a:t>
            </a:r>
          </a:p>
        </p:txBody>
      </p:sp>
      <p:sp>
        <p:nvSpPr>
          <p:cNvPr id="40" name="Shape 40"/>
          <p:cNvSpPr/>
          <p:nvPr/>
        </p:nvSpPr>
        <p:spPr>
          <a:xfrm>
            <a:off x="1085607" y="9389575"/>
            <a:ext cx="5400453" cy="6150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Exam Entry Form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(EEF)</a:t>
            </a:r>
          </a:p>
          <a:p>
            <a:pPr marL="98777" lvl="0" indent="-98777" algn="just">
              <a:buSzPct val="45000"/>
              <a:buBlip>
                <a:blip r:embed="rId4"/>
              </a:buBlip>
              <a:defRPr sz="1800"/>
            </a:pPr>
            <a:endParaRPr lang="en-GB" sz="500" u="sng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marL="98777" lvl="0" indent="-98777" algn="just">
              <a:buSzPct val="45000"/>
              <a:buBlip>
                <a:blip r:embed="rId4"/>
              </a:buBlip>
              <a:defRPr sz="1800"/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Completed online at least </a:t>
            </a:r>
            <a:r>
              <a:rPr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4 months before thesis submission date</a:t>
            </a:r>
          </a:p>
        </p:txBody>
      </p:sp>
      <p:sp>
        <p:nvSpPr>
          <p:cNvPr id="41" name="Shape 41"/>
          <p:cNvSpPr/>
          <p:nvPr/>
        </p:nvSpPr>
        <p:spPr>
          <a:xfrm>
            <a:off x="1078960" y="10098742"/>
            <a:ext cx="5400454" cy="4717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Submit thesis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3" name="Shape 43"/>
          <p:cNvSpPr/>
          <p:nvPr/>
        </p:nvSpPr>
        <p:spPr>
          <a:xfrm>
            <a:off x="1130069" y="872938"/>
            <a:ext cx="5400454" cy="430887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numCol="1" anchor="t">
            <a:spAutoFit/>
          </a:bodyPr>
          <a:lstStyle/>
          <a:p>
            <a:pPr lvl="0">
              <a:defRPr sz="1800"/>
            </a:pPr>
            <a:r>
              <a:rPr sz="1400" b="1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This is just a summary! </a:t>
            </a:r>
            <a:endParaRPr lang="en-GB" sz="1400" b="1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0">
              <a:defRPr sz="1800"/>
            </a:pPr>
            <a:r>
              <a:rPr sz="1400" b="1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Please read full guidelines on</a:t>
            </a:r>
            <a:r>
              <a:rPr lang="en-GB" sz="1400" b="1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</a:t>
            </a:r>
            <a:r>
              <a:rPr lang="en-GB" sz="1400" b="1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  <a:hlinkClick r:id="rId3"/>
              </a:rPr>
              <a:t>EEE PhD Milestones </a:t>
            </a:r>
            <a:r>
              <a:rPr lang="en-GB" sz="1400" b="1" dirty="0">
                <a:solidFill>
                  <a:srgbClr val="FF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page</a:t>
            </a:r>
            <a:endParaRPr sz="1400" b="1" i="1" dirty="0">
              <a:solidFill>
                <a:srgbClr val="FF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5" name="Shape 45"/>
          <p:cNvSpPr/>
          <p:nvPr/>
        </p:nvSpPr>
        <p:spPr>
          <a:xfrm>
            <a:off x="106438" y="1847223"/>
            <a:ext cx="915314" cy="9146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4" h="21600" extrusionOk="0">
                <a:moveTo>
                  <a:pt x="13879" y="0"/>
                </a:moveTo>
                <a:lnTo>
                  <a:pt x="0" y="0"/>
                </a:lnTo>
                <a:lnTo>
                  <a:pt x="0" y="21288"/>
                </a:lnTo>
                <a:lnTo>
                  <a:pt x="14290" y="21288"/>
                </a:lnTo>
                <a:cubicBezTo>
                  <a:pt x="13375" y="20567"/>
                  <a:pt x="13620" y="19091"/>
                  <a:pt x="14717" y="18722"/>
                </a:cubicBezTo>
                <a:cubicBezTo>
                  <a:pt x="16428" y="18147"/>
                  <a:pt x="17666" y="20402"/>
                  <a:pt x="16297" y="21600"/>
                </a:cubicBezTo>
                <a:cubicBezTo>
                  <a:pt x="17511" y="19977"/>
                  <a:pt x="18598" y="18307"/>
                  <a:pt x="19568" y="16596"/>
                </a:cubicBezTo>
                <a:cubicBezTo>
                  <a:pt x="20620" y="14743"/>
                  <a:pt x="21600" y="12715"/>
                  <a:pt x="21460" y="10481"/>
                </a:cubicBezTo>
                <a:cubicBezTo>
                  <a:pt x="21326" y="8329"/>
                  <a:pt x="20145" y="6484"/>
                  <a:pt x="19063" y="4686"/>
                </a:cubicBezTo>
                <a:cubicBezTo>
                  <a:pt x="18153" y="3174"/>
                  <a:pt x="17279" y="1624"/>
                  <a:pt x="16443" y="35"/>
                </a:cubicBezTo>
                <a:cubicBezTo>
                  <a:pt x="17342" y="1576"/>
                  <a:pt x="15674" y="3344"/>
                  <a:pt x="14140" y="2477"/>
                </a:cubicBezTo>
                <a:cubicBezTo>
                  <a:pt x="13238" y="1967"/>
                  <a:pt x="13104" y="695"/>
                  <a:pt x="13879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3</a:t>
            </a:r>
            <a:endParaRPr lang="en-GB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46" name="Shape 46"/>
          <p:cNvSpPr/>
          <p:nvPr/>
        </p:nvSpPr>
        <p:spPr>
          <a:xfrm>
            <a:off x="6573412" y="1830796"/>
            <a:ext cx="883624" cy="9333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6" h="21600" extrusionOk="0">
                <a:moveTo>
                  <a:pt x="7602" y="0"/>
                </a:moveTo>
                <a:lnTo>
                  <a:pt x="21476" y="0"/>
                </a:lnTo>
                <a:lnTo>
                  <a:pt x="21476" y="21478"/>
                </a:lnTo>
                <a:lnTo>
                  <a:pt x="7340" y="21478"/>
                </a:lnTo>
                <a:cubicBezTo>
                  <a:pt x="8049" y="20414"/>
                  <a:pt x="7434" y="18903"/>
                  <a:pt x="6242" y="18780"/>
                </a:cubicBezTo>
                <a:cubicBezTo>
                  <a:pt x="4857" y="18636"/>
                  <a:pt x="3975" y="20373"/>
                  <a:pt x="4809" y="21600"/>
                </a:cubicBezTo>
                <a:cubicBezTo>
                  <a:pt x="3295" y="19630"/>
                  <a:pt x="2059" y="17487"/>
                  <a:pt x="1098" y="15233"/>
                </a:cubicBezTo>
                <a:cubicBezTo>
                  <a:pt x="439" y="13687"/>
                  <a:pt x="-124" y="12010"/>
                  <a:pt x="24" y="10233"/>
                </a:cubicBezTo>
                <a:cubicBezTo>
                  <a:pt x="155" y="8653"/>
                  <a:pt x="844" y="7246"/>
                  <a:pt x="1553" y="5907"/>
                </a:cubicBezTo>
                <a:cubicBezTo>
                  <a:pt x="2584" y="3959"/>
                  <a:pt x="3711" y="2044"/>
                  <a:pt x="4937" y="170"/>
                </a:cubicBezTo>
                <a:cubicBezTo>
                  <a:pt x="4399" y="1372"/>
                  <a:pt x="5267" y="2758"/>
                  <a:pt x="6477" y="2629"/>
                </a:cubicBezTo>
                <a:cubicBezTo>
                  <a:pt x="7635" y="2506"/>
                  <a:pt x="8252" y="1063"/>
                  <a:pt x="7602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6</a:t>
            </a:r>
          </a:p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47" name="Shape 47"/>
          <p:cNvSpPr/>
          <p:nvPr/>
        </p:nvSpPr>
        <p:spPr>
          <a:xfrm>
            <a:off x="6560742" y="3809050"/>
            <a:ext cx="904838" cy="10604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6" h="21600" extrusionOk="0">
                <a:moveTo>
                  <a:pt x="7602" y="0"/>
                </a:moveTo>
                <a:lnTo>
                  <a:pt x="21476" y="0"/>
                </a:lnTo>
                <a:lnTo>
                  <a:pt x="21476" y="21478"/>
                </a:lnTo>
                <a:lnTo>
                  <a:pt x="7340" y="21478"/>
                </a:lnTo>
                <a:cubicBezTo>
                  <a:pt x="8049" y="20414"/>
                  <a:pt x="7434" y="18903"/>
                  <a:pt x="6242" y="18780"/>
                </a:cubicBezTo>
                <a:cubicBezTo>
                  <a:pt x="4857" y="18636"/>
                  <a:pt x="3975" y="20373"/>
                  <a:pt x="4809" y="21600"/>
                </a:cubicBezTo>
                <a:cubicBezTo>
                  <a:pt x="3295" y="19630"/>
                  <a:pt x="2059" y="17487"/>
                  <a:pt x="1098" y="15233"/>
                </a:cubicBezTo>
                <a:cubicBezTo>
                  <a:pt x="439" y="13687"/>
                  <a:pt x="-124" y="12010"/>
                  <a:pt x="24" y="10233"/>
                </a:cubicBezTo>
                <a:cubicBezTo>
                  <a:pt x="155" y="8653"/>
                  <a:pt x="844" y="7246"/>
                  <a:pt x="1553" y="5907"/>
                </a:cubicBezTo>
                <a:cubicBezTo>
                  <a:pt x="2584" y="3959"/>
                  <a:pt x="3711" y="2044"/>
                  <a:pt x="4937" y="170"/>
                </a:cubicBezTo>
                <a:cubicBezTo>
                  <a:pt x="4399" y="1372"/>
                  <a:pt x="5267" y="2758"/>
                  <a:pt x="6477" y="2629"/>
                </a:cubicBezTo>
                <a:cubicBezTo>
                  <a:pt x="7635" y="2506"/>
                  <a:pt x="8252" y="1063"/>
                  <a:pt x="7602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24</a:t>
            </a:r>
          </a:p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48" name="Shape 48"/>
          <p:cNvSpPr/>
          <p:nvPr/>
        </p:nvSpPr>
        <p:spPr>
          <a:xfrm>
            <a:off x="109288" y="3809050"/>
            <a:ext cx="915313" cy="10604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4" h="21600" extrusionOk="0">
                <a:moveTo>
                  <a:pt x="13879" y="0"/>
                </a:moveTo>
                <a:lnTo>
                  <a:pt x="0" y="0"/>
                </a:lnTo>
                <a:lnTo>
                  <a:pt x="0" y="21288"/>
                </a:lnTo>
                <a:lnTo>
                  <a:pt x="14290" y="21288"/>
                </a:lnTo>
                <a:cubicBezTo>
                  <a:pt x="13375" y="20567"/>
                  <a:pt x="13620" y="19091"/>
                  <a:pt x="14717" y="18722"/>
                </a:cubicBezTo>
                <a:cubicBezTo>
                  <a:pt x="16428" y="18147"/>
                  <a:pt x="17666" y="20402"/>
                  <a:pt x="16297" y="21600"/>
                </a:cubicBezTo>
                <a:cubicBezTo>
                  <a:pt x="17511" y="19977"/>
                  <a:pt x="18598" y="18307"/>
                  <a:pt x="19568" y="16596"/>
                </a:cubicBezTo>
                <a:cubicBezTo>
                  <a:pt x="20620" y="14743"/>
                  <a:pt x="21600" y="12715"/>
                  <a:pt x="21460" y="10481"/>
                </a:cubicBezTo>
                <a:cubicBezTo>
                  <a:pt x="21326" y="8329"/>
                  <a:pt x="20145" y="6484"/>
                  <a:pt x="19063" y="4686"/>
                </a:cubicBezTo>
                <a:cubicBezTo>
                  <a:pt x="18153" y="3174"/>
                  <a:pt x="17279" y="1624"/>
                  <a:pt x="16443" y="35"/>
                </a:cubicBezTo>
                <a:cubicBezTo>
                  <a:pt x="17342" y="1576"/>
                  <a:pt x="15674" y="3344"/>
                  <a:pt x="14140" y="2477"/>
                </a:cubicBezTo>
                <a:cubicBezTo>
                  <a:pt x="13238" y="1967"/>
                  <a:pt x="13104" y="695"/>
                  <a:pt x="13879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12</a:t>
            </a:r>
          </a:p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49" name="Shape 49"/>
          <p:cNvSpPr/>
          <p:nvPr/>
        </p:nvSpPr>
        <p:spPr>
          <a:xfrm>
            <a:off x="6532912" y="5961845"/>
            <a:ext cx="904838" cy="11693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6" h="21600" extrusionOk="0">
                <a:moveTo>
                  <a:pt x="7602" y="0"/>
                </a:moveTo>
                <a:lnTo>
                  <a:pt x="21476" y="0"/>
                </a:lnTo>
                <a:lnTo>
                  <a:pt x="21476" y="21478"/>
                </a:lnTo>
                <a:lnTo>
                  <a:pt x="7340" y="21478"/>
                </a:lnTo>
                <a:cubicBezTo>
                  <a:pt x="8049" y="20414"/>
                  <a:pt x="7434" y="18903"/>
                  <a:pt x="6242" y="18780"/>
                </a:cubicBezTo>
                <a:cubicBezTo>
                  <a:pt x="4857" y="18636"/>
                  <a:pt x="3975" y="20373"/>
                  <a:pt x="4809" y="21600"/>
                </a:cubicBezTo>
                <a:cubicBezTo>
                  <a:pt x="3295" y="19630"/>
                  <a:pt x="2059" y="17487"/>
                  <a:pt x="1098" y="15233"/>
                </a:cubicBezTo>
                <a:cubicBezTo>
                  <a:pt x="439" y="13687"/>
                  <a:pt x="-124" y="12010"/>
                  <a:pt x="24" y="10233"/>
                </a:cubicBezTo>
                <a:cubicBezTo>
                  <a:pt x="155" y="8653"/>
                  <a:pt x="844" y="7246"/>
                  <a:pt x="1553" y="5907"/>
                </a:cubicBezTo>
                <a:cubicBezTo>
                  <a:pt x="2584" y="3959"/>
                  <a:pt x="3711" y="2044"/>
                  <a:pt x="4937" y="170"/>
                </a:cubicBezTo>
                <a:cubicBezTo>
                  <a:pt x="4399" y="1372"/>
                  <a:pt x="5267" y="2758"/>
                  <a:pt x="6477" y="2629"/>
                </a:cubicBezTo>
                <a:cubicBezTo>
                  <a:pt x="7635" y="2506"/>
                  <a:pt x="8252" y="1063"/>
                  <a:pt x="7602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48</a:t>
            </a:r>
          </a:p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50" name="Shape 50"/>
          <p:cNvSpPr/>
          <p:nvPr/>
        </p:nvSpPr>
        <p:spPr>
          <a:xfrm>
            <a:off x="109288" y="6014989"/>
            <a:ext cx="915313" cy="11693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4" h="21600" extrusionOk="0">
                <a:moveTo>
                  <a:pt x="13879" y="0"/>
                </a:moveTo>
                <a:lnTo>
                  <a:pt x="0" y="0"/>
                </a:lnTo>
                <a:lnTo>
                  <a:pt x="0" y="21288"/>
                </a:lnTo>
                <a:lnTo>
                  <a:pt x="14290" y="21288"/>
                </a:lnTo>
                <a:cubicBezTo>
                  <a:pt x="13375" y="20567"/>
                  <a:pt x="13620" y="19091"/>
                  <a:pt x="14717" y="18722"/>
                </a:cubicBezTo>
                <a:cubicBezTo>
                  <a:pt x="16428" y="18147"/>
                  <a:pt x="17666" y="20402"/>
                  <a:pt x="16297" y="21600"/>
                </a:cubicBezTo>
                <a:cubicBezTo>
                  <a:pt x="17511" y="19977"/>
                  <a:pt x="18598" y="18307"/>
                  <a:pt x="19568" y="16596"/>
                </a:cubicBezTo>
                <a:cubicBezTo>
                  <a:pt x="20620" y="14743"/>
                  <a:pt x="21600" y="12715"/>
                  <a:pt x="21460" y="10481"/>
                </a:cubicBezTo>
                <a:cubicBezTo>
                  <a:pt x="21326" y="8329"/>
                  <a:pt x="20145" y="6484"/>
                  <a:pt x="19063" y="4686"/>
                </a:cubicBezTo>
                <a:cubicBezTo>
                  <a:pt x="18153" y="3174"/>
                  <a:pt x="17279" y="1624"/>
                  <a:pt x="16443" y="35"/>
                </a:cubicBezTo>
                <a:cubicBezTo>
                  <a:pt x="17342" y="1576"/>
                  <a:pt x="15674" y="3344"/>
                  <a:pt x="14140" y="2477"/>
                </a:cubicBezTo>
                <a:cubicBezTo>
                  <a:pt x="13238" y="1967"/>
                  <a:pt x="13104" y="695"/>
                  <a:pt x="13879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24</a:t>
            </a:r>
          </a:p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52" name="Shape 52"/>
          <p:cNvSpPr/>
          <p:nvPr/>
        </p:nvSpPr>
        <p:spPr>
          <a:xfrm>
            <a:off x="6536873" y="8079861"/>
            <a:ext cx="904838" cy="6856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6" h="21600" extrusionOk="0">
                <a:moveTo>
                  <a:pt x="7602" y="0"/>
                </a:moveTo>
                <a:lnTo>
                  <a:pt x="21476" y="0"/>
                </a:lnTo>
                <a:lnTo>
                  <a:pt x="21476" y="21478"/>
                </a:lnTo>
                <a:lnTo>
                  <a:pt x="7340" y="21478"/>
                </a:lnTo>
                <a:cubicBezTo>
                  <a:pt x="8049" y="20414"/>
                  <a:pt x="7434" y="18903"/>
                  <a:pt x="6242" y="18780"/>
                </a:cubicBezTo>
                <a:cubicBezTo>
                  <a:pt x="4857" y="18636"/>
                  <a:pt x="3975" y="20373"/>
                  <a:pt x="4809" y="21600"/>
                </a:cubicBezTo>
                <a:cubicBezTo>
                  <a:pt x="3295" y="19630"/>
                  <a:pt x="2059" y="17487"/>
                  <a:pt x="1098" y="15233"/>
                </a:cubicBezTo>
                <a:cubicBezTo>
                  <a:pt x="439" y="13687"/>
                  <a:pt x="-124" y="12010"/>
                  <a:pt x="24" y="10233"/>
                </a:cubicBezTo>
                <a:cubicBezTo>
                  <a:pt x="155" y="8653"/>
                  <a:pt x="844" y="7246"/>
                  <a:pt x="1553" y="5907"/>
                </a:cubicBezTo>
                <a:cubicBezTo>
                  <a:pt x="2584" y="3959"/>
                  <a:pt x="3711" y="2044"/>
                  <a:pt x="4937" y="170"/>
                </a:cubicBezTo>
                <a:cubicBezTo>
                  <a:pt x="4399" y="1372"/>
                  <a:pt x="5267" y="2758"/>
                  <a:pt x="6477" y="2629"/>
                </a:cubicBezTo>
                <a:cubicBezTo>
                  <a:pt x="7635" y="2506"/>
                  <a:pt x="8252" y="1063"/>
                  <a:pt x="7602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>
            <a:lvl1pPr>
              <a:defRPr sz="1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en-GB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  <a:endParaRPr lang="en-GB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months</a:t>
            </a:r>
          </a:p>
        </p:txBody>
      </p:sp>
      <p:sp>
        <p:nvSpPr>
          <p:cNvPr id="55" name="Shape 55"/>
          <p:cNvSpPr/>
          <p:nvPr/>
        </p:nvSpPr>
        <p:spPr>
          <a:xfrm>
            <a:off x="119001" y="9389575"/>
            <a:ext cx="915313" cy="615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4" h="21600" extrusionOk="0">
                <a:moveTo>
                  <a:pt x="13879" y="0"/>
                </a:moveTo>
                <a:lnTo>
                  <a:pt x="0" y="0"/>
                </a:lnTo>
                <a:lnTo>
                  <a:pt x="0" y="21288"/>
                </a:lnTo>
                <a:lnTo>
                  <a:pt x="14290" y="21288"/>
                </a:lnTo>
                <a:cubicBezTo>
                  <a:pt x="13375" y="20567"/>
                  <a:pt x="13620" y="19091"/>
                  <a:pt x="14717" y="18722"/>
                </a:cubicBezTo>
                <a:cubicBezTo>
                  <a:pt x="16428" y="18147"/>
                  <a:pt x="17666" y="20402"/>
                  <a:pt x="16297" y="21600"/>
                </a:cubicBezTo>
                <a:cubicBezTo>
                  <a:pt x="17511" y="19977"/>
                  <a:pt x="18598" y="18307"/>
                  <a:pt x="19568" y="16596"/>
                </a:cubicBezTo>
                <a:cubicBezTo>
                  <a:pt x="20620" y="14743"/>
                  <a:pt x="21600" y="12715"/>
                  <a:pt x="21460" y="10481"/>
                </a:cubicBezTo>
                <a:cubicBezTo>
                  <a:pt x="21326" y="8329"/>
                  <a:pt x="20145" y="6484"/>
                  <a:pt x="19063" y="4686"/>
                </a:cubicBezTo>
                <a:cubicBezTo>
                  <a:pt x="18153" y="3174"/>
                  <a:pt x="17279" y="1624"/>
                  <a:pt x="16443" y="35"/>
                </a:cubicBezTo>
                <a:cubicBezTo>
                  <a:pt x="17342" y="1576"/>
                  <a:pt x="15674" y="3344"/>
                  <a:pt x="14140" y="2477"/>
                </a:cubicBezTo>
                <a:cubicBezTo>
                  <a:pt x="13238" y="1967"/>
                  <a:pt x="13104" y="695"/>
                  <a:pt x="13879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4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4</a:t>
            </a:r>
            <a:endParaRPr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56" name="Shape 56"/>
          <p:cNvSpPr/>
          <p:nvPr/>
        </p:nvSpPr>
        <p:spPr>
          <a:xfrm>
            <a:off x="6530035" y="9366209"/>
            <a:ext cx="904838" cy="615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6" h="21600" extrusionOk="0">
                <a:moveTo>
                  <a:pt x="7602" y="0"/>
                </a:moveTo>
                <a:lnTo>
                  <a:pt x="21476" y="0"/>
                </a:lnTo>
                <a:lnTo>
                  <a:pt x="21476" y="21478"/>
                </a:lnTo>
                <a:lnTo>
                  <a:pt x="7340" y="21478"/>
                </a:lnTo>
                <a:cubicBezTo>
                  <a:pt x="8049" y="20414"/>
                  <a:pt x="7434" y="18903"/>
                  <a:pt x="6242" y="18780"/>
                </a:cubicBezTo>
                <a:cubicBezTo>
                  <a:pt x="4857" y="18636"/>
                  <a:pt x="3975" y="20373"/>
                  <a:pt x="4809" y="21600"/>
                </a:cubicBezTo>
                <a:cubicBezTo>
                  <a:pt x="3295" y="19630"/>
                  <a:pt x="2059" y="17487"/>
                  <a:pt x="1098" y="15233"/>
                </a:cubicBezTo>
                <a:cubicBezTo>
                  <a:pt x="439" y="13687"/>
                  <a:pt x="-124" y="12010"/>
                  <a:pt x="24" y="10233"/>
                </a:cubicBezTo>
                <a:cubicBezTo>
                  <a:pt x="155" y="8653"/>
                  <a:pt x="844" y="7246"/>
                  <a:pt x="1553" y="5907"/>
                </a:cubicBezTo>
                <a:cubicBezTo>
                  <a:pt x="2584" y="3959"/>
                  <a:pt x="3711" y="2044"/>
                  <a:pt x="4937" y="170"/>
                </a:cubicBezTo>
                <a:cubicBezTo>
                  <a:pt x="4399" y="1372"/>
                  <a:pt x="5267" y="2758"/>
                  <a:pt x="6477" y="2629"/>
                </a:cubicBezTo>
                <a:cubicBezTo>
                  <a:pt x="7635" y="2506"/>
                  <a:pt x="8252" y="1063"/>
                  <a:pt x="7602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92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22" name="Shape 50">
            <a:extLst>
              <a:ext uri="{FF2B5EF4-FFF2-40B4-BE49-F238E27FC236}">
                <a16:creationId xmlns:a16="http://schemas.microsoft.com/office/drawing/2014/main" id="{EBCF2222-DF08-4143-AD96-84D46B5164F0}"/>
              </a:ext>
            </a:extLst>
          </p:cNvPr>
          <p:cNvSpPr/>
          <p:nvPr/>
        </p:nvSpPr>
        <p:spPr>
          <a:xfrm>
            <a:off x="133157" y="8079861"/>
            <a:ext cx="915313" cy="706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4" h="21600" extrusionOk="0">
                <a:moveTo>
                  <a:pt x="13879" y="0"/>
                </a:moveTo>
                <a:lnTo>
                  <a:pt x="0" y="0"/>
                </a:lnTo>
                <a:lnTo>
                  <a:pt x="0" y="21288"/>
                </a:lnTo>
                <a:lnTo>
                  <a:pt x="14290" y="21288"/>
                </a:lnTo>
                <a:cubicBezTo>
                  <a:pt x="13375" y="20567"/>
                  <a:pt x="13620" y="19091"/>
                  <a:pt x="14717" y="18722"/>
                </a:cubicBezTo>
                <a:cubicBezTo>
                  <a:pt x="16428" y="18147"/>
                  <a:pt x="17666" y="20402"/>
                  <a:pt x="16297" y="21600"/>
                </a:cubicBezTo>
                <a:cubicBezTo>
                  <a:pt x="17511" y="19977"/>
                  <a:pt x="18598" y="18307"/>
                  <a:pt x="19568" y="16596"/>
                </a:cubicBezTo>
                <a:cubicBezTo>
                  <a:pt x="20620" y="14743"/>
                  <a:pt x="21600" y="12715"/>
                  <a:pt x="21460" y="10481"/>
                </a:cubicBezTo>
                <a:cubicBezTo>
                  <a:pt x="21326" y="8329"/>
                  <a:pt x="20145" y="6484"/>
                  <a:pt x="19063" y="4686"/>
                </a:cubicBezTo>
                <a:cubicBezTo>
                  <a:pt x="18153" y="3174"/>
                  <a:pt x="17279" y="1624"/>
                  <a:pt x="16443" y="35"/>
                </a:cubicBezTo>
                <a:cubicBezTo>
                  <a:pt x="17342" y="1576"/>
                  <a:pt x="15674" y="3344"/>
                  <a:pt x="14140" y="2477"/>
                </a:cubicBezTo>
                <a:cubicBezTo>
                  <a:pt x="13238" y="1967"/>
                  <a:pt x="13104" y="695"/>
                  <a:pt x="13879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36</a:t>
            </a:r>
          </a:p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23" name="Shape 55">
            <a:extLst>
              <a:ext uri="{FF2B5EF4-FFF2-40B4-BE49-F238E27FC236}">
                <a16:creationId xmlns:a16="http://schemas.microsoft.com/office/drawing/2014/main" id="{83969BA6-D029-40B3-AFD9-6858FB7E359B}"/>
              </a:ext>
            </a:extLst>
          </p:cNvPr>
          <p:cNvSpPr/>
          <p:nvPr/>
        </p:nvSpPr>
        <p:spPr>
          <a:xfrm>
            <a:off x="119001" y="10098740"/>
            <a:ext cx="915313" cy="4717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4" h="21600" extrusionOk="0">
                <a:moveTo>
                  <a:pt x="13879" y="0"/>
                </a:moveTo>
                <a:lnTo>
                  <a:pt x="0" y="0"/>
                </a:lnTo>
                <a:lnTo>
                  <a:pt x="0" y="21288"/>
                </a:lnTo>
                <a:lnTo>
                  <a:pt x="14290" y="21288"/>
                </a:lnTo>
                <a:cubicBezTo>
                  <a:pt x="13375" y="20567"/>
                  <a:pt x="13620" y="19091"/>
                  <a:pt x="14717" y="18722"/>
                </a:cubicBezTo>
                <a:cubicBezTo>
                  <a:pt x="16428" y="18147"/>
                  <a:pt x="17666" y="20402"/>
                  <a:pt x="16297" y="21600"/>
                </a:cubicBezTo>
                <a:cubicBezTo>
                  <a:pt x="17511" y="19977"/>
                  <a:pt x="18598" y="18307"/>
                  <a:pt x="19568" y="16596"/>
                </a:cubicBezTo>
                <a:cubicBezTo>
                  <a:pt x="20620" y="14743"/>
                  <a:pt x="21600" y="12715"/>
                  <a:pt x="21460" y="10481"/>
                </a:cubicBezTo>
                <a:cubicBezTo>
                  <a:pt x="21326" y="8329"/>
                  <a:pt x="20145" y="6484"/>
                  <a:pt x="19063" y="4686"/>
                </a:cubicBezTo>
                <a:cubicBezTo>
                  <a:pt x="18153" y="3174"/>
                  <a:pt x="17279" y="1624"/>
                  <a:pt x="16443" y="35"/>
                </a:cubicBezTo>
                <a:cubicBezTo>
                  <a:pt x="17342" y="1576"/>
                  <a:pt x="15674" y="3344"/>
                  <a:pt x="14140" y="2477"/>
                </a:cubicBezTo>
                <a:cubicBezTo>
                  <a:pt x="13238" y="1967"/>
                  <a:pt x="13104" y="695"/>
                  <a:pt x="13879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4</a:t>
            </a: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8</a:t>
            </a:r>
            <a:endParaRPr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 lvl="0">
              <a:defRPr sz="1800"/>
            </a:pP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  <p:sp>
        <p:nvSpPr>
          <p:cNvPr id="24" name="Shape 56">
            <a:extLst>
              <a:ext uri="{FF2B5EF4-FFF2-40B4-BE49-F238E27FC236}">
                <a16:creationId xmlns:a16="http://schemas.microsoft.com/office/drawing/2014/main" id="{71080DDC-0832-41A1-95DC-2270CACF079A}"/>
              </a:ext>
            </a:extLst>
          </p:cNvPr>
          <p:cNvSpPr/>
          <p:nvPr/>
        </p:nvSpPr>
        <p:spPr>
          <a:xfrm>
            <a:off x="6530523" y="10098740"/>
            <a:ext cx="904838" cy="4717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6" h="21600" extrusionOk="0">
                <a:moveTo>
                  <a:pt x="7602" y="0"/>
                </a:moveTo>
                <a:lnTo>
                  <a:pt x="21476" y="0"/>
                </a:lnTo>
                <a:lnTo>
                  <a:pt x="21476" y="21478"/>
                </a:lnTo>
                <a:lnTo>
                  <a:pt x="7340" y="21478"/>
                </a:lnTo>
                <a:cubicBezTo>
                  <a:pt x="8049" y="20414"/>
                  <a:pt x="7434" y="18903"/>
                  <a:pt x="6242" y="18780"/>
                </a:cubicBezTo>
                <a:cubicBezTo>
                  <a:pt x="4857" y="18636"/>
                  <a:pt x="3975" y="20373"/>
                  <a:pt x="4809" y="21600"/>
                </a:cubicBezTo>
                <a:cubicBezTo>
                  <a:pt x="3295" y="19630"/>
                  <a:pt x="2059" y="17487"/>
                  <a:pt x="1098" y="15233"/>
                </a:cubicBezTo>
                <a:cubicBezTo>
                  <a:pt x="439" y="13687"/>
                  <a:pt x="-124" y="12010"/>
                  <a:pt x="24" y="10233"/>
                </a:cubicBezTo>
                <a:cubicBezTo>
                  <a:pt x="155" y="8653"/>
                  <a:pt x="844" y="7246"/>
                  <a:pt x="1553" y="5907"/>
                </a:cubicBezTo>
                <a:cubicBezTo>
                  <a:pt x="2584" y="3959"/>
                  <a:pt x="3711" y="2044"/>
                  <a:pt x="4937" y="170"/>
                </a:cubicBezTo>
                <a:cubicBezTo>
                  <a:pt x="4399" y="1372"/>
                  <a:pt x="5267" y="2758"/>
                  <a:pt x="6477" y="2629"/>
                </a:cubicBezTo>
                <a:cubicBezTo>
                  <a:pt x="7635" y="2506"/>
                  <a:pt x="8252" y="1063"/>
                  <a:pt x="7602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175">
            <a:noFill/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/>
          <a:lstStyle/>
          <a:p>
            <a:pPr lvl="0">
              <a:defRPr sz="1800"/>
            </a:pPr>
            <a:r>
              <a:rPr lang="en-GB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96 </a:t>
            </a:r>
            <a:r>
              <a:rPr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months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27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12700" dist="127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>
          <a:outerShdw blurRad="127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27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12700" dist="127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>
          <a:outerShdw blurRad="12700" dist="127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10532</TotalTime>
  <Words>307</Words>
  <Application>Microsoft Office PowerPoint</Application>
  <PresentationFormat>Custom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Helvetica Light</vt:lpstr>
      <vt:lpstr>Helvetica Neue</vt:lpstr>
      <vt:lpstr>White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Santos, Anderson D S</dc:creator>
  <cp:lastModifiedBy>Brazinskaite, Lina</cp:lastModifiedBy>
  <cp:revision>80</cp:revision>
  <dcterms:modified xsi:type="dcterms:W3CDTF">2023-10-02T09:22:46Z</dcterms:modified>
</cp:coreProperties>
</file>