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7" r:id="rId3"/>
    <p:sldId id="262" r:id="rId4"/>
    <p:sldId id="265" r:id="rId5"/>
    <p:sldId id="258" r:id="rId6"/>
    <p:sldId id="261" r:id="rId7"/>
    <p:sldId id="289" r:id="rId8"/>
    <p:sldId id="287" r:id="rId9"/>
    <p:sldId id="284" r:id="rId10"/>
    <p:sldId id="276" r:id="rId11"/>
    <p:sldId id="290" r:id="rId12"/>
    <p:sldId id="270" r:id="rId13"/>
    <p:sldId id="267" r:id="rId14"/>
    <p:sldId id="274" r:id="rId15"/>
    <p:sldId id="295" r:id="rId16"/>
    <p:sldId id="296" r:id="rId17"/>
    <p:sldId id="299" r:id="rId18"/>
    <p:sldId id="298" r:id="rId19"/>
    <p:sldId id="279" r:id="rId20"/>
    <p:sldId id="269" r:id="rId21"/>
    <p:sldId id="293" r:id="rId22"/>
    <p:sldId id="278" r:id="rId23"/>
    <p:sldId id="294" r:id="rId24"/>
    <p:sldId id="282" r:id="rId25"/>
    <p:sldId id="286" r:id="rId26"/>
    <p:sldId id="283" r:id="rId27"/>
    <p:sldId id="281" r:id="rId28"/>
    <p:sldId id="263" r:id="rId29"/>
    <p:sldId id="292" r:id="rId30"/>
  </p:sldIdLst>
  <p:sldSz cx="12192000" cy="6858000"/>
  <p:notesSz cx="6669088"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9FD2D00-E4D5-41A8-AF53-9D32547C4B49}">
          <p14:sldIdLst>
            <p14:sldId id="256"/>
            <p14:sldId id="257"/>
            <p14:sldId id="262"/>
          </p14:sldIdLst>
        </p14:section>
        <p14:section name="Background" id="{33698044-5614-4D41-BC69-79360FF9C38D}">
          <p14:sldIdLst>
            <p14:sldId id="265"/>
            <p14:sldId id="258"/>
            <p14:sldId id="261"/>
          </p14:sldIdLst>
        </p14:section>
        <p14:section name="Strategy" id="{C7E5E546-5A09-4BF5-9059-F706CCD446F0}">
          <p14:sldIdLst>
            <p14:sldId id="289"/>
            <p14:sldId id="287"/>
            <p14:sldId id="284"/>
            <p14:sldId id="276"/>
            <p14:sldId id="290"/>
            <p14:sldId id="270"/>
            <p14:sldId id="267"/>
            <p14:sldId id="274"/>
            <p14:sldId id="295"/>
            <p14:sldId id="296"/>
            <p14:sldId id="299"/>
            <p14:sldId id="298"/>
            <p14:sldId id="279"/>
            <p14:sldId id="269"/>
            <p14:sldId id="293"/>
            <p14:sldId id="278"/>
            <p14:sldId id="294"/>
            <p14:sldId id="282"/>
            <p14:sldId id="286"/>
            <p14:sldId id="283"/>
            <p14:sldId id="281"/>
          </p14:sldIdLst>
        </p14:section>
        <p14:section name="Summary" id="{5D8A6F70-1993-4452-B8B7-AE26649F14D3}">
          <p14:sldIdLst>
            <p14:sldId id="263"/>
            <p14:sldId id="292"/>
          </p14:sldIdLst>
        </p14:section>
      </p14:sectionLst>
    </p:ext>
    <p:ext uri="{EFAFB233-063F-42B5-8137-9DF3F51BA10A}">
      <p15:sldGuideLst xmlns:p15="http://schemas.microsoft.com/office/powerpoint/2012/main">
        <p15:guide id="3" orient="horz" pos="2137" userDrawn="1">
          <p15:clr>
            <a:srgbClr val="A4A3A4"/>
          </p15:clr>
        </p15:guide>
        <p15:guide id="4"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81BA"/>
    <a:srgbClr val="006837"/>
    <a:srgbClr val="D9DBF1"/>
    <a:srgbClr val="FFEAD0"/>
    <a:srgbClr val="023C40"/>
    <a:srgbClr val="001021"/>
    <a:srgbClr val="F0C808"/>
    <a:srgbClr val="1F4E79"/>
    <a:srgbClr val="11B5E4"/>
    <a:srgbClr val="AF9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4660"/>
  </p:normalViewPr>
  <p:slideViewPr>
    <p:cSldViewPr snapToGrid="0">
      <p:cViewPr varScale="1">
        <p:scale>
          <a:sx n="110" d="100"/>
          <a:sy n="110" d="100"/>
        </p:scale>
        <p:origin x="462" y="108"/>
      </p:cViewPr>
      <p:guideLst>
        <p:guide orient="horz" pos="2137"/>
        <p:guide pos="3795"/>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8475"/>
          </a:xfrm>
          <a:prstGeom prst="rect">
            <a:avLst/>
          </a:prstGeom>
        </p:spPr>
        <p:txBody>
          <a:bodyPr vert="horz" lIns="91440" tIns="45720" rIns="91440" bIns="45720" rtlCol="0"/>
          <a:lstStyle>
            <a:lvl1pPr algn="r">
              <a:defRPr sz="1200"/>
            </a:lvl1pPr>
          </a:lstStyle>
          <a:p>
            <a:fld id="{B6B14E69-3DBC-4D4C-A7E4-C51B54DCDC17}" type="datetimeFigureOut">
              <a:rPr lang="en-GB" smtClean="0"/>
              <a:t>21/10/2019</a:t>
            </a:fld>
            <a:endParaRPr lang="en-GB"/>
          </a:p>
        </p:txBody>
      </p:sp>
      <p:sp>
        <p:nvSpPr>
          <p:cNvPr id="4" name="Footer Placeholder 3"/>
          <p:cNvSpPr>
            <a:spLocks noGrp="1"/>
          </p:cNvSpPr>
          <p:nvPr>
            <p:ph type="ftr" sz="quarter" idx="2"/>
          </p:nvPr>
        </p:nvSpPr>
        <p:spPr>
          <a:xfrm>
            <a:off x="0" y="9429750"/>
            <a:ext cx="288925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9750"/>
            <a:ext cx="2889250" cy="498475"/>
          </a:xfrm>
          <a:prstGeom prst="rect">
            <a:avLst/>
          </a:prstGeom>
        </p:spPr>
        <p:txBody>
          <a:bodyPr vert="horz" lIns="91440" tIns="45720" rIns="91440" bIns="45720" rtlCol="0" anchor="b"/>
          <a:lstStyle>
            <a:lvl1pPr algn="r">
              <a:defRPr sz="1200"/>
            </a:lvl1pPr>
          </a:lstStyle>
          <a:p>
            <a:fld id="{E593306A-C252-4C3D-89F7-63C72E70CD07}" type="slidenum">
              <a:rPr lang="en-GB" smtClean="0"/>
              <a:t>‹#›</a:t>
            </a:fld>
            <a:endParaRPr lang="en-GB"/>
          </a:p>
        </p:txBody>
      </p:sp>
    </p:spTree>
    <p:extLst>
      <p:ext uri="{BB962C8B-B14F-4D97-AF65-F5344CB8AC3E}">
        <p14:creationId xmlns:p14="http://schemas.microsoft.com/office/powerpoint/2010/main" val="2917923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36F4AC14-306D-4497-82E3-DB2BB410A5AD}" type="datetimeFigureOut">
              <a:rPr lang="en-GB" smtClean="0"/>
              <a:t>21/10/2019</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96950C65-975F-4AB1-A1FF-271F122BD171}" type="slidenum">
              <a:rPr lang="en-GB" smtClean="0"/>
              <a:t>‹#›</a:t>
            </a:fld>
            <a:endParaRPr lang="en-GB"/>
          </a:p>
        </p:txBody>
      </p:sp>
    </p:spTree>
    <p:extLst>
      <p:ext uri="{BB962C8B-B14F-4D97-AF65-F5344CB8AC3E}">
        <p14:creationId xmlns:p14="http://schemas.microsoft.com/office/powerpoint/2010/main" val="3097351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950C65-975F-4AB1-A1FF-271F122BD171}" type="slidenum">
              <a:rPr lang="en-GB" smtClean="0"/>
              <a:t>1</a:t>
            </a:fld>
            <a:endParaRPr lang="en-GB"/>
          </a:p>
        </p:txBody>
      </p:sp>
    </p:spTree>
    <p:extLst>
      <p:ext uri="{BB962C8B-B14F-4D97-AF65-F5344CB8AC3E}">
        <p14:creationId xmlns:p14="http://schemas.microsoft.com/office/powerpoint/2010/main" val="270470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10</a:t>
            </a:fld>
            <a:endParaRPr lang="en-GB"/>
          </a:p>
        </p:txBody>
      </p:sp>
    </p:spTree>
    <p:extLst>
      <p:ext uri="{BB962C8B-B14F-4D97-AF65-F5344CB8AC3E}">
        <p14:creationId xmlns:p14="http://schemas.microsoft.com/office/powerpoint/2010/main" val="341167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11</a:t>
            </a:fld>
            <a:endParaRPr lang="en-GB"/>
          </a:p>
        </p:txBody>
      </p:sp>
    </p:spTree>
    <p:extLst>
      <p:ext uri="{BB962C8B-B14F-4D97-AF65-F5344CB8AC3E}">
        <p14:creationId xmlns:p14="http://schemas.microsoft.com/office/powerpoint/2010/main" val="4237416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12</a:t>
            </a:fld>
            <a:endParaRPr lang="en-GB"/>
          </a:p>
        </p:txBody>
      </p:sp>
    </p:spTree>
    <p:extLst>
      <p:ext uri="{BB962C8B-B14F-4D97-AF65-F5344CB8AC3E}">
        <p14:creationId xmlns:p14="http://schemas.microsoft.com/office/powerpoint/2010/main" val="184782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13</a:t>
            </a:fld>
            <a:endParaRPr lang="en-GB"/>
          </a:p>
        </p:txBody>
      </p:sp>
    </p:spTree>
    <p:extLst>
      <p:ext uri="{BB962C8B-B14F-4D97-AF65-F5344CB8AC3E}">
        <p14:creationId xmlns:p14="http://schemas.microsoft.com/office/powerpoint/2010/main" val="1904092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14</a:t>
            </a:fld>
            <a:endParaRPr lang="en-GB"/>
          </a:p>
        </p:txBody>
      </p:sp>
    </p:spTree>
    <p:extLst>
      <p:ext uri="{BB962C8B-B14F-4D97-AF65-F5344CB8AC3E}">
        <p14:creationId xmlns:p14="http://schemas.microsoft.com/office/powerpoint/2010/main" val="1885806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950C65-975F-4AB1-A1FF-271F122BD171}" type="slidenum">
              <a:rPr lang="en-GB" smtClean="0"/>
              <a:t>15</a:t>
            </a:fld>
            <a:endParaRPr lang="en-GB"/>
          </a:p>
        </p:txBody>
      </p:sp>
    </p:spTree>
    <p:extLst>
      <p:ext uri="{BB962C8B-B14F-4D97-AF65-F5344CB8AC3E}">
        <p14:creationId xmlns:p14="http://schemas.microsoft.com/office/powerpoint/2010/main" val="2081994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950C65-975F-4AB1-A1FF-271F122BD171}" type="slidenum">
              <a:rPr lang="en-GB" smtClean="0"/>
              <a:t>16</a:t>
            </a:fld>
            <a:endParaRPr lang="en-GB"/>
          </a:p>
        </p:txBody>
      </p:sp>
    </p:spTree>
    <p:extLst>
      <p:ext uri="{BB962C8B-B14F-4D97-AF65-F5344CB8AC3E}">
        <p14:creationId xmlns:p14="http://schemas.microsoft.com/office/powerpoint/2010/main" val="329307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950C65-975F-4AB1-A1FF-271F122BD171}" type="slidenum">
              <a:rPr lang="en-GB" smtClean="0"/>
              <a:t>17</a:t>
            </a:fld>
            <a:endParaRPr lang="en-GB"/>
          </a:p>
        </p:txBody>
      </p:sp>
    </p:spTree>
    <p:extLst>
      <p:ext uri="{BB962C8B-B14F-4D97-AF65-F5344CB8AC3E}">
        <p14:creationId xmlns:p14="http://schemas.microsoft.com/office/powerpoint/2010/main" val="4020310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950C65-975F-4AB1-A1FF-271F122BD171}" type="slidenum">
              <a:rPr lang="en-GB" smtClean="0"/>
              <a:t>18</a:t>
            </a:fld>
            <a:endParaRPr lang="en-GB"/>
          </a:p>
        </p:txBody>
      </p:sp>
    </p:spTree>
    <p:extLst>
      <p:ext uri="{BB962C8B-B14F-4D97-AF65-F5344CB8AC3E}">
        <p14:creationId xmlns:p14="http://schemas.microsoft.com/office/powerpoint/2010/main" val="1407873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19</a:t>
            </a:fld>
            <a:endParaRPr lang="en-GB"/>
          </a:p>
        </p:txBody>
      </p:sp>
    </p:spTree>
    <p:extLst>
      <p:ext uri="{BB962C8B-B14F-4D97-AF65-F5344CB8AC3E}">
        <p14:creationId xmlns:p14="http://schemas.microsoft.com/office/powerpoint/2010/main" val="38327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2</a:t>
            </a:fld>
            <a:endParaRPr lang="en-GB"/>
          </a:p>
        </p:txBody>
      </p:sp>
    </p:spTree>
    <p:extLst>
      <p:ext uri="{BB962C8B-B14F-4D97-AF65-F5344CB8AC3E}">
        <p14:creationId xmlns:p14="http://schemas.microsoft.com/office/powerpoint/2010/main" val="630583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20</a:t>
            </a:fld>
            <a:endParaRPr lang="en-GB"/>
          </a:p>
        </p:txBody>
      </p:sp>
    </p:spTree>
    <p:extLst>
      <p:ext uri="{BB962C8B-B14F-4D97-AF65-F5344CB8AC3E}">
        <p14:creationId xmlns:p14="http://schemas.microsoft.com/office/powerpoint/2010/main" val="358834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950C65-975F-4AB1-A1FF-271F122BD171}" type="slidenum">
              <a:rPr lang="en-GB" smtClean="0"/>
              <a:t>21</a:t>
            </a:fld>
            <a:endParaRPr lang="en-GB"/>
          </a:p>
        </p:txBody>
      </p:sp>
    </p:spTree>
    <p:extLst>
      <p:ext uri="{BB962C8B-B14F-4D97-AF65-F5344CB8AC3E}">
        <p14:creationId xmlns:p14="http://schemas.microsoft.com/office/powerpoint/2010/main" val="2424798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22</a:t>
            </a:fld>
            <a:endParaRPr lang="en-GB"/>
          </a:p>
        </p:txBody>
      </p:sp>
    </p:spTree>
    <p:extLst>
      <p:ext uri="{BB962C8B-B14F-4D97-AF65-F5344CB8AC3E}">
        <p14:creationId xmlns:p14="http://schemas.microsoft.com/office/powerpoint/2010/main" val="3030377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23</a:t>
            </a:fld>
            <a:endParaRPr lang="en-GB"/>
          </a:p>
        </p:txBody>
      </p:sp>
    </p:spTree>
    <p:extLst>
      <p:ext uri="{BB962C8B-B14F-4D97-AF65-F5344CB8AC3E}">
        <p14:creationId xmlns:p14="http://schemas.microsoft.com/office/powerpoint/2010/main" val="4071708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to HR picture</a:t>
            </a:r>
          </a:p>
        </p:txBody>
      </p:sp>
      <p:sp>
        <p:nvSpPr>
          <p:cNvPr id="4" name="Slide Number Placeholder 3"/>
          <p:cNvSpPr>
            <a:spLocks noGrp="1"/>
          </p:cNvSpPr>
          <p:nvPr>
            <p:ph type="sldNum" sz="quarter" idx="10"/>
          </p:nvPr>
        </p:nvSpPr>
        <p:spPr/>
        <p:txBody>
          <a:bodyPr/>
          <a:lstStyle/>
          <a:p>
            <a:fld id="{96950C65-975F-4AB1-A1FF-271F122BD171}" type="slidenum">
              <a:rPr lang="en-GB" smtClean="0"/>
              <a:t>24</a:t>
            </a:fld>
            <a:endParaRPr lang="en-GB"/>
          </a:p>
        </p:txBody>
      </p:sp>
    </p:spTree>
    <p:extLst>
      <p:ext uri="{BB962C8B-B14F-4D97-AF65-F5344CB8AC3E}">
        <p14:creationId xmlns:p14="http://schemas.microsoft.com/office/powerpoint/2010/main" val="3612633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25</a:t>
            </a:fld>
            <a:endParaRPr lang="en-GB"/>
          </a:p>
        </p:txBody>
      </p:sp>
    </p:spTree>
    <p:extLst>
      <p:ext uri="{BB962C8B-B14F-4D97-AF65-F5344CB8AC3E}">
        <p14:creationId xmlns:p14="http://schemas.microsoft.com/office/powerpoint/2010/main" val="203820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950C65-975F-4AB1-A1FF-271F122BD171}" type="slidenum">
              <a:rPr lang="en-GB" smtClean="0"/>
              <a:t>26</a:t>
            </a:fld>
            <a:endParaRPr lang="en-GB"/>
          </a:p>
        </p:txBody>
      </p:sp>
    </p:spTree>
    <p:extLst>
      <p:ext uri="{BB962C8B-B14F-4D97-AF65-F5344CB8AC3E}">
        <p14:creationId xmlns:p14="http://schemas.microsoft.com/office/powerpoint/2010/main" val="3730331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27</a:t>
            </a:fld>
            <a:endParaRPr lang="en-GB"/>
          </a:p>
        </p:txBody>
      </p:sp>
    </p:spTree>
    <p:extLst>
      <p:ext uri="{BB962C8B-B14F-4D97-AF65-F5344CB8AC3E}">
        <p14:creationId xmlns:p14="http://schemas.microsoft.com/office/powerpoint/2010/main" val="3772803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28</a:t>
            </a:fld>
            <a:endParaRPr lang="en-GB"/>
          </a:p>
        </p:txBody>
      </p:sp>
    </p:spTree>
    <p:extLst>
      <p:ext uri="{BB962C8B-B14F-4D97-AF65-F5344CB8AC3E}">
        <p14:creationId xmlns:p14="http://schemas.microsoft.com/office/powerpoint/2010/main" val="3268503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29</a:t>
            </a:fld>
            <a:endParaRPr lang="en-GB"/>
          </a:p>
        </p:txBody>
      </p:sp>
    </p:spTree>
    <p:extLst>
      <p:ext uri="{BB962C8B-B14F-4D97-AF65-F5344CB8AC3E}">
        <p14:creationId xmlns:p14="http://schemas.microsoft.com/office/powerpoint/2010/main" val="3024464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3</a:t>
            </a:fld>
            <a:endParaRPr lang="en-GB"/>
          </a:p>
        </p:txBody>
      </p:sp>
    </p:spTree>
    <p:extLst>
      <p:ext uri="{BB962C8B-B14F-4D97-AF65-F5344CB8AC3E}">
        <p14:creationId xmlns:p14="http://schemas.microsoft.com/office/powerpoint/2010/main" val="1620410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4</a:t>
            </a:fld>
            <a:endParaRPr lang="en-GB"/>
          </a:p>
        </p:txBody>
      </p:sp>
    </p:spTree>
    <p:extLst>
      <p:ext uri="{BB962C8B-B14F-4D97-AF65-F5344CB8AC3E}">
        <p14:creationId xmlns:p14="http://schemas.microsoft.com/office/powerpoint/2010/main" val="117431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5</a:t>
            </a:fld>
            <a:endParaRPr lang="en-GB"/>
          </a:p>
        </p:txBody>
      </p:sp>
    </p:spTree>
    <p:extLst>
      <p:ext uri="{BB962C8B-B14F-4D97-AF65-F5344CB8AC3E}">
        <p14:creationId xmlns:p14="http://schemas.microsoft.com/office/powerpoint/2010/main" val="247263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6</a:t>
            </a:fld>
            <a:endParaRPr lang="en-GB"/>
          </a:p>
        </p:txBody>
      </p:sp>
    </p:spTree>
    <p:extLst>
      <p:ext uri="{BB962C8B-B14F-4D97-AF65-F5344CB8AC3E}">
        <p14:creationId xmlns:p14="http://schemas.microsoft.com/office/powerpoint/2010/main" val="206896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7</a:t>
            </a:fld>
            <a:endParaRPr lang="en-GB"/>
          </a:p>
        </p:txBody>
      </p:sp>
    </p:spTree>
    <p:extLst>
      <p:ext uri="{BB962C8B-B14F-4D97-AF65-F5344CB8AC3E}">
        <p14:creationId xmlns:p14="http://schemas.microsoft.com/office/powerpoint/2010/main" val="759603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8</a:t>
            </a:fld>
            <a:endParaRPr lang="en-GB"/>
          </a:p>
        </p:txBody>
      </p:sp>
    </p:spTree>
    <p:extLst>
      <p:ext uri="{BB962C8B-B14F-4D97-AF65-F5344CB8AC3E}">
        <p14:creationId xmlns:p14="http://schemas.microsoft.com/office/powerpoint/2010/main" val="239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950C65-975F-4AB1-A1FF-271F122BD171}" type="slidenum">
              <a:rPr lang="en-GB" smtClean="0"/>
              <a:t>9</a:t>
            </a:fld>
            <a:endParaRPr lang="en-GB"/>
          </a:p>
        </p:txBody>
      </p:sp>
    </p:spTree>
    <p:extLst>
      <p:ext uri="{BB962C8B-B14F-4D97-AF65-F5344CB8AC3E}">
        <p14:creationId xmlns:p14="http://schemas.microsoft.com/office/powerpoint/2010/main" val="2756788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D12DE95-1867-46E4-A030-FC486C7B7B9A}" type="datetime1">
              <a:rPr lang="en-GB" smtClean="0"/>
              <a:t>21/10/2019</a:t>
            </a:fld>
            <a:endParaRPr lang="en-GB"/>
          </a:p>
        </p:txBody>
      </p:sp>
      <p:sp>
        <p:nvSpPr>
          <p:cNvPr id="5" name="Footer Placeholder 4"/>
          <p:cNvSpPr>
            <a:spLocks noGrp="1"/>
          </p:cNvSpPr>
          <p:nvPr>
            <p:ph type="ftr" sz="quarter" idx="11"/>
          </p:nvPr>
        </p:nvSpPr>
        <p:spPr/>
        <p:txBody>
          <a:bodyPr/>
          <a:lstStyle/>
          <a:p>
            <a:r>
              <a:rPr lang="en-GB"/>
              <a:t>Faculty of Engineering Strategic Plan: 2018-2023</a:t>
            </a:r>
          </a:p>
        </p:txBody>
      </p:sp>
      <p:sp>
        <p:nvSpPr>
          <p:cNvPr id="6" name="Slide Number Placeholder 5"/>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3086877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CE804E-E481-4E51-8C7D-632A113AF53F}" type="datetime1">
              <a:rPr lang="en-GB" smtClean="0"/>
              <a:t>21/10/2019</a:t>
            </a:fld>
            <a:endParaRPr lang="en-GB"/>
          </a:p>
        </p:txBody>
      </p:sp>
      <p:sp>
        <p:nvSpPr>
          <p:cNvPr id="5" name="Footer Placeholder 4"/>
          <p:cNvSpPr>
            <a:spLocks noGrp="1"/>
          </p:cNvSpPr>
          <p:nvPr>
            <p:ph type="ftr" sz="quarter" idx="11"/>
          </p:nvPr>
        </p:nvSpPr>
        <p:spPr/>
        <p:txBody>
          <a:bodyPr/>
          <a:lstStyle/>
          <a:p>
            <a:r>
              <a:rPr lang="en-GB"/>
              <a:t>Faculty of Engineering Strategic Plan: 2018-2023</a:t>
            </a:r>
          </a:p>
        </p:txBody>
      </p:sp>
      <p:sp>
        <p:nvSpPr>
          <p:cNvPr id="6" name="Slide Number Placeholder 5"/>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388135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0C3E1-8EB0-4C4C-A71E-30838A7A3C81}" type="datetime1">
              <a:rPr lang="en-GB" smtClean="0"/>
              <a:t>21/10/2019</a:t>
            </a:fld>
            <a:endParaRPr lang="en-GB"/>
          </a:p>
        </p:txBody>
      </p:sp>
      <p:sp>
        <p:nvSpPr>
          <p:cNvPr id="5" name="Footer Placeholder 4"/>
          <p:cNvSpPr>
            <a:spLocks noGrp="1"/>
          </p:cNvSpPr>
          <p:nvPr>
            <p:ph type="ftr" sz="quarter" idx="11"/>
          </p:nvPr>
        </p:nvSpPr>
        <p:spPr/>
        <p:txBody>
          <a:bodyPr/>
          <a:lstStyle/>
          <a:p>
            <a:r>
              <a:rPr lang="en-GB"/>
              <a:t>Faculty of Engineering Strategic Plan: 2018-2023</a:t>
            </a:r>
          </a:p>
        </p:txBody>
      </p:sp>
      <p:sp>
        <p:nvSpPr>
          <p:cNvPr id="6" name="Slide Number Placeholder 5"/>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163752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89E8C0-FC13-4C87-B74B-88FCAFCA2D07}" type="datetime1">
              <a:rPr lang="en-GB" smtClean="0"/>
              <a:t>21/10/2019</a:t>
            </a:fld>
            <a:endParaRPr lang="en-GB"/>
          </a:p>
        </p:txBody>
      </p:sp>
      <p:sp>
        <p:nvSpPr>
          <p:cNvPr id="5" name="Footer Placeholder 4"/>
          <p:cNvSpPr>
            <a:spLocks noGrp="1"/>
          </p:cNvSpPr>
          <p:nvPr>
            <p:ph type="ftr" sz="quarter" idx="11"/>
          </p:nvPr>
        </p:nvSpPr>
        <p:spPr/>
        <p:txBody>
          <a:bodyPr/>
          <a:lstStyle>
            <a:lvl1pPr>
              <a:defRPr>
                <a:solidFill>
                  <a:schemeClr val="tx1"/>
                </a:solidFill>
                <a:latin typeface="Tw Cen MT" panose="020B0602020104020603" pitchFamily="34" charset="0"/>
              </a:defRPr>
            </a:lvl1pPr>
          </a:lstStyle>
          <a:p>
            <a:r>
              <a:rPr lang="en-GB" dirty="0"/>
              <a:t>Faculty of Engineering Strategic Plan: 2018-2023</a:t>
            </a:r>
          </a:p>
        </p:txBody>
      </p:sp>
      <p:sp>
        <p:nvSpPr>
          <p:cNvPr id="6" name="Slide Number Placeholder 5"/>
          <p:cNvSpPr>
            <a:spLocks noGrp="1"/>
          </p:cNvSpPr>
          <p:nvPr>
            <p:ph type="sldNum" sz="quarter" idx="12"/>
          </p:nvPr>
        </p:nvSpPr>
        <p:spPr/>
        <p:txBody>
          <a:bodyPr/>
          <a:lstStyle>
            <a:lvl1pPr>
              <a:defRPr>
                <a:solidFill>
                  <a:schemeClr val="tx1"/>
                </a:solidFill>
                <a:latin typeface="Tw Cen MT" panose="020B0602020104020603" pitchFamily="34" charset="0"/>
              </a:defRPr>
            </a:lvl1pPr>
          </a:lstStyle>
          <a:p>
            <a:fld id="{F62EED68-098F-4885-96C7-305B3B001A32}" type="slidenum">
              <a:rPr lang="en-GB" smtClean="0"/>
              <a:pPr/>
              <a:t>‹#›</a:t>
            </a:fld>
            <a:endParaRPr lang="en-GB" dirty="0"/>
          </a:p>
        </p:txBody>
      </p:sp>
    </p:spTree>
    <p:extLst>
      <p:ext uri="{BB962C8B-B14F-4D97-AF65-F5344CB8AC3E}">
        <p14:creationId xmlns:p14="http://schemas.microsoft.com/office/powerpoint/2010/main" val="111273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A11C37-9CA0-4E09-87F0-22FC86593904}" type="datetime1">
              <a:rPr lang="en-GB" smtClean="0"/>
              <a:t>21/10/2019</a:t>
            </a:fld>
            <a:endParaRPr lang="en-GB"/>
          </a:p>
        </p:txBody>
      </p:sp>
      <p:sp>
        <p:nvSpPr>
          <p:cNvPr id="5" name="Footer Placeholder 4"/>
          <p:cNvSpPr>
            <a:spLocks noGrp="1"/>
          </p:cNvSpPr>
          <p:nvPr>
            <p:ph type="ftr" sz="quarter" idx="11"/>
          </p:nvPr>
        </p:nvSpPr>
        <p:spPr/>
        <p:txBody>
          <a:bodyPr/>
          <a:lstStyle/>
          <a:p>
            <a:r>
              <a:rPr lang="en-GB"/>
              <a:t>Faculty of Engineering Strategic Plan: 2018-2023</a:t>
            </a:r>
          </a:p>
        </p:txBody>
      </p:sp>
      <p:sp>
        <p:nvSpPr>
          <p:cNvPr id="6" name="Slide Number Placeholder 5"/>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1127652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7DE4355-E04A-4FA2-8CD4-9F50B97CD70B}" type="datetime1">
              <a:rPr lang="en-GB" smtClean="0"/>
              <a:t>21/10/2019</a:t>
            </a:fld>
            <a:endParaRPr lang="en-GB"/>
          </a:p>
        </p:txBody>
      </p:sp>
      <p:sp>
        <p:nvSpPr>
          <p:cNvPr id="6" name="Footer Placeholder 5"/>
          <p:cNvSpPr>
            <a:spLocks noGrp="1"/>
          </p:cNvSpPr>
          <p:nvPr>
            <p:ph type="ftr" sz="quarter" idx="11"/>
          </p:nvPr>
        </p:nvSpPr>
        <p:spPr/>
        <p:txBody>
          <a:bodyPr/>
          <a:lstStyle/>
          <a:p>
            <a:r>
              <a:rPr lang="en-GB"/>
              <a:t>Faculty of Engineering Strategic Plan: 2018-2023</a:t>
            </a:r>
          </a:p>
        </p:txBody>
      </p:sp>
      <p:sp>
        <p:nvSpPr>
          <p:cNvPr id="7" name="Slide Number Placeholder 6"/>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179247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6396252-A1CC-45AE-8446-FA59820E9B38}" type="datetime1">
              <a:rPr lang="en-GB" smtClean="0"/>
              <a:t>21/10/2019</a:t>
            </a:fld>
            <a:endParaRPr lang="en-GB"/>
          </a:p>
        </p:txBody>
      </p:sp>
      <p:sp>
        <p:nvSpPr>
          <p:cNvPr id="8" name="Footer Placeholder 7"/>
          <p:cNvSpPr>
            <a:spLocks noGrp="1"/>
          </p:cNvSpPr>
          <p:nvPr>
            <p:ph type="ftr" sz="quarter" idx="11"/>
          </p:nvPr>
        </p:nvSpPr>
        <p:spPr/>
        <p:txBody>
          <a:bodyPr/>
          <a:lstStyle/>
          <a:p>
            <a:r>
              <a:rPr lang="en-GB"/>
              <a:t>Faculty of Engineering Strategic Plan: 2018-2023</a:t>
            </a:r>
          </a:p>
        </p:txBody>
      </p:sp>
      <p:sp>
        <p:nvSpPr>
          <p:cNvPr id="9" name="Slide Number Placeholder 8"/>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324394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DD03D4B-96D2-4D6E-902B-72D778C3CBE8}" type="datetime1">
              <a:rPr lang="en-GB" smtClean="0"/>
              <a:t>21/10/2019</a:t>
            </a:fld>
            <a:endParaRPr lang="en-GB"/>
          </a:p>
        </p:txBody>
      </p:sp>
      <p:sp>
        <p:nvSpPr>
          <p:cNvPr id="4" name="Footer Placeholder 3"/>
          <p:cNvSpPr>
            <a:spLocks noGrp="1"/>
          </p:cNvSpPr>
          <p:nvPr>
            <p:ph type="ftr" sz="quarter" idx="11"/>
          </p:nvPr>
        </p:nvSpPr>
        <p:spPr/>
        <p:txBody>
          <a:bodyPr/>
          <a:lstStyle/>
          <a:p>
            <a:r>
              <a:rPr lang="en-GB"/>
              <a:t>Faculty of Engineering Strategic Plan: 2018-2023</a:t>
            </a:r>
          </a:p>
        </p:txBody>
      </p:sp>
      <p:sp>
        <p:nvSpPr>
          <p:cNvPr id="5" name="Slide Number Placeholder 4"/>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3092480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5EBAC8-ACE2-48BC-B0B0-61F77B9F3AAD}" type="datetime1">
              <a:rPr lang="en-GB" smtClean="0"/>
              <a:t>21/10/2019</a:t>
            </a:fld>
            <a:endParaRPr lang="en-GB"/>
          </a:p>
        </p:txBody>
      </p:sp>
      <p:sp>
        <p:nvSpPr>
          <p:cNvPr id="3" name="Footer Placeholder 2"/>
          <p:cNvSpPr>
            <a:spLocks noGrp="1"/>
          </p:cNvSpPr>
          <p:nvPr>
            <p:ph type="ftr" sz="quarter" idx="11"/>
          </p:nvPr>
        </p:nvSpPr>
        <p:spPr/>
        <p:txBody>
          <a:bodyPr/>
          <a:lstStyle/>
          <a:p>
            <a:r>
              <a:rPr lang="en-GB"/>
              <a:t>Faculty of Engineering Strategic Plan: 2018-2023</a:t>
            </a:r>
          </a:p>
        </p:txBody>
      </p:sp>
      <p:sp>
        <p:nvSpPr>
          <p:cNvPr id="4" name="Slide Number Placeholder 3"/>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3635984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5FC583-051B-471D-887F-B4238BEF4839}" type="datetime1">
              <a:rPr lang="en-GB" smtClean="0"/>
              <a:t>21/10/2019</a:t>
            </a:fld>
            <a:endParaRPr lang="en-GB"/>
          </a:p>
        </p:txBody>
      </p:sp>
      <p:sp>
        <p:nvSpPr>
          <p:cNvPr id="6" name="Footer Placeholder 5"/>
          <p:cNvSpPr>
            <a:spLocks noGrp="1"/>
          </p:cNvSpPr>
          <p:nvPr>
            <p:ph type="ftr" sz="quarter" idx="11"/>
          </p:nvPr>
        </p:nvSpPr>
        <p:spPr/>
        <p:txBody>
          <a:bodyPr/>
          <a:lstStyle/>
          <a:p>
            <a:r>
              <a:rPr lang="en-GB"/>
              <a:t>Faculty of Engineering Strategic Plan: 2018-2023</a:t>
            </a:r>
          </a:p>
        </p:txBody>
      </p:sp>
      <p:sp>
        <p:nvSpPr>
          <p:cNvPr id="7" name="Slide Number Placeholder 6"/>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1909203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3E30D4-BA50-417B-900E-E422D3A79B35}" type="datetime1">
              <a:rPr lang="en-GB" smtClean="0"/>
              <a:t>21/10/2019</a:t>
            </a:fld>
            <a:endParaRPr lang="en-GB"/>
          </a:p>
        </p:txBody>
      </p:sp>
      <p:sp>
        <p:nvSpPr>
          <p:cNvPr id="6" name="Footer Placeholder 5"/>
          <p:cNvSpPr>
            <a:spLocks noGrp="1"/>
          </p:cNvSpPr>
          <p:nvPr>
            <p:ph type="ftr" sz="quarter" idx="11"/>
          </p:nvPr>
        </p:nvSpPr>
        <p:spPr/>
        <p:txBody>
          <a:bodyPr/>
          <a:lstStyle/>
          <a:p>
            <a:r>
              <a:rPr lang="en-GB"/>
              <a:t>Faculty of Engineering Strategic Plan: 2018-2023</a:t>
            </a:r>
          </a:p>
        </p:txBody>
      </p:sp>
      <p:sp>
        <p:nvSpPr>
          <p:cNvPr id="7" name="Slide Number Placeholder 6"/>
          <p:cNvSpPr>
            <a:spLocks noGrp="1"/>
          </p:cNvSpPr>
          <p:nvPr>
            <p:ph type="sldNum" sz="quarter" idx="12"/>
          </p:nvPr>
        </p:nvSpPr>
        <p:spPr/>
        <p:txBody>
          <a:bodyPr/>
          <a:lstStyle/>
          <a:p>
            <a:fld id="{F62EED68-098F-4885-96C7-305B3B001A32}" type="slidenum">
              <a:rPr lang="en-GB" smtClean="0"/>
              <a:t>‹#›</a:t>
            </a:fld>
            <a:endParaRPr lang="en-GB"/>
          </a:p>
        </p:txBody>
      </p:sp>
    </p:spTree>
    <p:extLst>
      <p:ext uri="{BB962C8B-B14F-4D97-AF65-F5344CB8AC3E}">
        <p14:creationId xmlns:p14="http://schemas.microsoft.com/office/powerpoint/2010/main" val="392092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09BDF-C94C-4513-9377-CF2D60BCCF6E}" type="datetime1">
              <a:rPr lang="en-GB" smtClean="0"/>
              <a:t>21/10/2019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Faculty of Engineering Strategic Plan: 2018-2023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2EED68-098F-4885-96C7-305B3B001A32}" type="slidenum">
              <a:rPr lang="en-GB" smtClean="0"/>
              <a:t>‹#›</a:t>
            </a:fld>
            <a:endParaRPr lang="en-GB"/>
          </a:p>
        </p:txBody>
      </p:sp>
    </p:spTree>
    <p:extLst>
      <p:ext uri="{BB962C8B-B14F-4D97-AF65-F5344CB8AC3E}">
        <p14:creationId xmlns:p14="http://schemas.microsoft.com/office/powerpoint/2010/main" val="2230775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1.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10.png"/><Relationship Id="rId17" Type="http://schemas.openxmlformats.org/officeDocument/2006/relationships/image" Target="../media/image65.png"/><Relationship Id="rId2" Type="http://schemas.openxmlformats.org/officeDocument/2006/relationships/notesSlide" Target="../notesSlides/notesSlide29.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814" b="7560"/>
          <a:stretch/>
        </p:blipFill>
        <p:spPr>
          <a:xfrm>
            <a:off x="0" y="1"/>
            <a:ext cx="12192000" cy="6878472"/>
          </a:xfrm>
          <a:prstGeom prst="rect">
            <a:avLst/>
          </a:prstGeom>
        </p:spPr>
      </p:pic>
      <p:sp>
        <p:nvSpPr>
          <p:cNvPr id="5" name="Rectangle 4"/>
          <p:cNvSpPr/>
          <p:nvPr/>
        </p:nvSpPr>
        <p:spPr>
          <a:xfrm>
            <a:off x="0" y="0"/>
            <a:ext cx="12191999" cy="6858000"/>
          </a:xfrm>
          <a:prstGeom prst="rect">
            <a:avLst/>
          </a:prstGeom>
          <a:solidFill>
            <a:srgbClr val="1F4E7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330653" y="1489932"/>
            <a:ext cx="9794544" cy="2143125"/>
          </a:xfrm>
        </p:spPr>
        <p:txBody>
          <a:bodyPr>
            <a:noAutofit/>
          </a:bodyPr>
          <a:lstStyle/>
          <a:p>
            <a:r>
              <a:rPr lang="en-GB" sz="7200" dirty="0">
                <a:solidFill>
                  <a:schemeClr val="bg1"/>
                </a:solidFill>
                <a:latin typeface="Franklin Gothic Demi" panose="020B0703020102020204" pitchFamily="34" charset="0"/>
              </a:rPr>
              <a:t>Faculty of Engineering</a:t>
            </a:r>
          </a:p>
        </p:txBody>
      </p:sp>
      <p:sp>
        <p:nvSpPr>
          <p:cNvPr id="3" name="Subtitle 2"/>
          <p:cNvSpPr>
            <a:spLocks noGrp="1"/>
          </p:cNvSpPr>
          <p:nvPr>
            <p:ph type="subTitle" idx="1"/>
          </p:nvPr>
        </p:nvSpPr>
        <p:spPr>
          <a:xfrm>
            <a:off x="1520238" y="3598722"/>
            <a:ext cx="7867602" cy="898265"/>
          </a:xfrm>
        </p:spPr>
        <p:txBody>
          <a:bodyPr>
            <a:noAutofit/>
          </a:bodyPr>
          <a:lstStyle/>
          <a:p>
            <a:r>
              <a:rPr lang="en-GB" sz="4800" dirty="0">
                <a:solidFill>
                  <a:srgbClr val="F0C808"/>
                </a:solidFill>
                <a:latin typeface="Tw Cen MT" panose="020B0602020104020603" pitchFamily="34" charset="0"/>
              </a:rPr>
              <a:t>Strategic Plan: </a:t>
            </a:r>
            <a:r>
              <a:rPr lang="en-GB" sz="4800" dirty="0" smtClean="0">
                <a:solidFill>
                  <a:srgbClr val="F0C808"/>
                </a:solidFill>
                <a:latin typeface="Tw Cen MT" panose="020B0602020104020603" pitchFamily="34" charset="0"/>
              </a:rPr>
              <a:t>October 2019</a:t>
            </a:r>
            <a:endParaRPr lang="en-GB" sz="4800" dirty="0">
              <a:solidFill>
                <a:srgbClr val="F0C808"/>
              </a:solidFill>
              <a:latin typeface="Tw Cen MT" panose="020B0602020104020603" pitchFamily="34" charset="0"/>
            </a:endParaRPr>
          </a:p>
        </p:txBody>
      </p:sp>
      <p:sp>
        <p:nvSpPr>
          <p:cNvPr id="6" name="TextBox 5"/>
          <p:cNvSpPr txBox="1"/>
          <p:nvPr/>
        </p:nvSpPr>
        <p:spPr>
          <a:xfrm>
            <a:off x="1683280" y="4338189"/>
            <a:ext cx="8955412" cy="1077218"/>
          </a:xfrm>
          <a:prstGeom prst="rect">
            <a:avLst/>
          </a:prstGeom>
          <a:noFill/>
        </p:spPr>
        <p:txBody>
          <a:bodyPr wrap="square" rtlCol="0">
            <a:spAutoFit/>
          </a:bodyPr>
          <a:lstStyle/>
          <a:p>
            <a:r>
              <a:rPr lang="en-GB" sz="3200" i="1" dirty="0">
                <a:solidFill>
                  <a:schemeClr val="bg1"/>
                </a:solidFill>
                <a:latin typeface="Franklin Gothic Book" panose="020B0503020102020204" pitchFamily="34" charset="0"/>
              </a:rPr>
              <a:t>Delivering excellence and impact in research, teaching and translation.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267" y="113306"/>
            <a:ext cx="3149196" cy="1140226"/>
          </a:xfrm>
          <a:prstGeom prst="rect">
            <a:avLst/>
          </a:prstGeom>
        </p:spPr>
      </p:pic>
    </p:spTree>
    <p:extLst>
      <p:ext uri="{BB962C8B-B14F-4D97-AF65-F5344CB8AC3E}">
        <p14:creationId xmlns:p14="http://schemas.microsoft.com/office/powerpoint/2010/main" val="125839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329712" y="465197"/>
            <a:ext cx="1587011" cy="554711"/>
          </a:xfrm>
        </p:spPr>
        <p:txBody>
          <a:bodyPr>
            <a:normAutofit/>
          </a:bodyPr>
          <a:lstStyle/>
          <a:p>
            <a:r>
              <a:rPr lang="en-GB" sz="2800" dirty="0">
                <a:latin typeface="Franklin Gothic Demi" panose="020B0703020102020204" pitchFamily="34" charset="0"/>
              </a:rPr>
              <a:t>People</a:t>
            </a:r>
            <a:endParaRPr lang="en-GB" sz="2800" dirty="0">
              <a:solidFill>
                <a:schemeClr val="accent3"/>
              </a:solidFill>
              <a:latin typeface="Franklin Gothic Demi" panose="020B0703020102020204" pitchFamily="34" charset="0"/>
            </a:endParaRPr>
          </a:p>
        </p:txBody>
      </p:sp>
      <p:sp>
        <p:nvSpPr>
          <p:cNvPr id="15" name="Text Placeholder 14"/>
          <p:cNvSpPr>
            <a:spLocks noGrp="1"/>
          </p:cNvSpPr>
          <p:nvPr>
            <p:ph sz="half" idx="1"/>
          </p:nvPr>
        </p:nvSpPr>
        <p:spPr>
          <a:xfrm>
            <a:off x="375526" y="1994291"/>
            <a:ext cx="3648075" cy="4388924"/>
          </a:xfrm>
          <a:solidFill>
            <a:srgbClr val="D9DBF1"/>
          </a:solidFill>
        </p:spPr>
        <p:txBody>
          <a:bodyPr lIns="108000" tIns="72000" rIns="108000" bIns="108000">
            <a:noAutofit/>
          </a:bodyPr>
          <a:lstStyle/>
          <a:p>
            <a:r>
              <a:rPr lang="en-GB" sz="1800" dirty="0">
                <a:latin typeface="Tw Cen MT" panose="020B0602020104020603" pitchFamily="34" charset="0"/>
              </a:rPr>
              <a:t>Foster an </a:t>
            </a:r>
            <a:r>
              <a:rPr lang="en-GB" sz="1800" b="1" dirty="0">
                <a:latin typeface="Tw Cen MT" panose="020B0602020104020603" pitchFamily="34" charset="0"/>
              </a:rPr>
              <a:t>inclusive culture </a:t>
            </a:r>
            <a:r>
              <a:rPr lang="en-GB" sz="1800" dirty="0">
                <a:latin typeface="Tw Cen MT" panose="020B0602020104020603" pitchFamily="34" charset="0"/>
              </a:rPr>
              <a:t>where everyone in our community of staff and students is treated fairly and in which diversity of experience and background is embraced</a:t>
            </a:r>
          </a:p>
          <a:p>
            <a:r>
              <a:rPr lang="en-GB" sz="1800" dirty="0">
                <a:latin typeface="Tw Cen MT" panose="020B0602020104020603" pitchFamily="34" charset="0"/>
              </a:rPr>
              <a:t>Ensure </a:t>
            </a:r>
            <a:r>
              <a:rPr lang="en-GB" sz="1800" b="1" dirty="0">
                <a:latin typeface="Tw Cen MT" panose="020B0602020104020603" pitchFamily="34" charset="0"/>
              </a:rPr>
              <a:t>all departments </a:t>
            </a:r>
            <a:r>
              <a:rPr lang="en-GB" sz="1800" dirty="0">
                <a:latin typeface="Tw Cen MT" panose="020B0602020104020603" pitchFamily="34" charset="0"/>
              </a:rPr>
              <a:t>meet College objective to have a minimum </a:t>
            </a:r>
            <a:r>
              <a:rPr lang="en-GB" sz="1800" b="1" dirty="0">
                <a:latin typeface="Tw Cen MT" panose="020B0602020104020603" pitchFamily="34" charset="0"/>
              </a:rPr>
              <a:t>Bronze Athena SWAN Award</a:t>
            </a:r>
          </a:p>
          <a:p>
            <a:r>
              <a:rPr lang="en-GB" sz="1800" dirty="0">
                <a:latin typeface="Tw Cen MT" panose="020B0602020104020603" pitchFamily="34" charset="0"/>
              </a:rPr>
              <a:t>Be more transparent about </a:t>
            </a:r>
            <a:r>
              <a:rPr lang="en-GB" sz="1800" b="1" dirty="0">
                <a:latin typeface="Tw Cen MT" panose="020B0602020104020603" pitchFamily="34" charset="0"/>
              </a:rPr>
              <a:t>diversity pay gaps </a:t>
            </a:r>
            <a:r>
              <a:rPr lang="en-GB" sz="1800" dirty="0">
                <a:latin typeface="Tw Cen MT" panose="020B0602020104020603" pitchFamily="34" charset="0"/>
              </a:rPr>
              <a:t>and pilot and introduce </a:t>
            </a:r>
            <a:r>
              <a:rPr lang="en-GB" sz="1800" b="1" dirty="0">
                <a:latin typeface="Tw Cen MT" panose="020B0602020104020603" pitchFamily="34" charset="0"/>
              </a:rPr>
              <a:t>practical initiatives to increase diverse representation</a:t>
            </a:r>
            <a:r>
              <a:rPr lang="en-GB" sz="1800" dirty="0">
                <a:latin typeface="Tw Cen MT" panose="020B0602020104020603" pitchFamily="34" charset="0"/>
              </a:rPr>
              <a:t> in the Faculty, address the </a:t>
            </a:r>
            <a:r>
              <a:rPr lang="en-GB" sz="1800" b="1" dirty="0">
                <a:latin typeface="Tw Cen MT" panose="020B0602020104020603" pitchFamily="34" charset="0"/>
              </a:rPr>
              <a:t>lack of BAME British academics</a:t>
            </a:r>
            <a:r>
              <a:rPr lang="en-GB" sz="1800" dirty="0">
                <a:latin typeface="Tw Cen MT" panose="020B0602020104020603" pitchFamily="34" charset="0"/>
              </a:rPr>
              <a:t> and improve the working lives of us all</a:t>
            </a:r>
          </a:p>
          <a:p>
            <a:pPr marL="0" indent="0">
              <a:buNone/>
            </a:pPr>
            <a:endParaRPr lang="en-GB" sz="1800" dirty="0">
              <a:latin typeface="Tw Cen MT" panose="020B0602020104020603" pitchFamily="34" charset="0"/>
            </a:endParaRPr>
          </a:p>
        </p:txBody>
      </p:sp>
      <p:sp>
        <p:nvSpPr>
          <p:cNvPr id="21" name="Text Placeholder 14"/>
          <p:cNvSpPr txBox="1">
            <a:spLocks/>
          </p:cNvSpPr>
          <p:nvPr/>
        </p:nvSpPr>
        <p:spPr>
          <a:xfrm>
            <a:off x="8098987" y="2080045"/>
            <a:ext cx="3714750" cy="3134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b="1" spc="300" dirty="0">
              <a:latin typeface="Tw Cen MT" panose="020B0602020104020603" pitchFamily="34" charset="0"/>
            </a:endParaRPr>
          </a:p>
        </p:txBody>
      </p:sp>
      <p:sp>
        <p:nvSpPr>
          <p:cNvPr id="24" name="Rectangle 23"/>
          <p:cNvSpPr/>
          <p:nvPr/>
        </p:nvSpPr>
        <p:spPr>
          <a:xfrm>
            <a:off x="375526" y="1533272"/>
            <a:ext cx="3648075" cy="461665"/>
          </a:xfrm>
          <a:prstGeom prst="rect">
            <a:avLst/>
          </a:prstGeom>
          <a:solidFill>
            <a:schemeClr val="tx1"/>
          </a:solidFill>
        </p:spPr>
        <p:txBody>
          <a:bodyPr wrap="square">
            <a:spAutoFit/>
          </a:bodyPr>
          <a:lstStyle/>
          <a:p>
            <a:pPr algn="ctr"/>
            <a:r>
              <a:rPr lang="en-GB" sz="2400" dirty="0">
                <a:solidFill>
                  <a:srgbClr val="D9DBF1"/>
                </a:solidFill>
                <a:latin typeface="Franklin Gothic Demi" panose="020B0703020102020204" pitchFamily="34" charset="0"/>
              </a:rPr>
              <a:t>Diversity and inclusion</a:t>
            </a:r>
          </a:p>
        </p:txBody>
      </p:sp>
      <p:sp>
        <p:nvSpPr>
          <p:cNvPr id="25" name="Text Placeholder 14"/>
          <p:cNvSpPr txBox="1">
            <a:spLocks/>
          </p:cNvSpPr>
          <p:nvPr/>
        </p:nvSpPr>
        <p:spPr>
          <a:xfrm>
            <a:off x="4186949" y="1994291"/>
            <a:ext cx="3650812" cy="4388924"/>
          </a:xfrm>
          <a:prstGeom prst="rect">
            <a:avLst/>
          </a:prstGeom>
          <a:solidFill>
            <a:srgbClr val="D9DBF1"/>
          </a:solidFill>
        </p:spPr>
        <p:txBody>
          <a:bodyPr vert="horz" lIns="108000" tIns="72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Tw Cen MT" panose="020B0602020104020603" pitchFamily="34" charset="0"/>
              </a:rPr>
              <a:t>Continue to promote workplace wellbeing through </a:t>
            </a:r>
            <a:r>
              <a:rPr lang="en-GB" sz="1800" b="1" dirty="0">
                <a:latin typeface="Tw Cen MT" panose="020B0602020104020603" pitchFamily="34" charset="0"/>
              </a:rPr>
              <a:t>positive mental and physical health initiatives, techniques and technologies</a:t>
            </a:r>
            <a:r>
              <a:rPr lang="en-GB" sz="1800" dirty="0">
                <a:latin typeface="Tw Cen MT" panose="020B0602020104020603" pitchFamily="34" charset="0"/>
              </a:rPr>
              <a:t>, building on </a:t>
            </a:r>
            <a:r>
              <a:rPr lang="en-GB" sz="1800" b="1" dirty="0">
                <a:latin typeface="Tw Cen MT" panose="020B0602020104020603" pitchFamily="34" charset="0"/>
              </a:rPr>
              <a:t>Have Your Say</a:t>
            </a:r>
            <a:r>
              <a:rPr lang="en-GB" sz="1800" dirty="0">
                <a:latin typeface="Tw Cen MT" panose="020B0602020104020603" pitchFamily="34" charset="0"/>
              </a:rPr>
              <a:t> and </a:t>
            </a:r>
            <a:r>
              <a:rPr lang="en-GB" sz="1800" b="1" dirty="0">
                <a:latin typeface="Tw Cen MT" panose="020B0602020104020603" pitchFamily="34" charset="0"/>
              </a:rPr>
              <a:t>Active Bystander</a:t>
            </a:r>
          </a:p>
          <a:p>
            <a:r>
              <a:rPr lang="en-GB" sz="1800" dirty="0">
                <a:latin typeface="Tw Cen MT" panose="020B0602020104020603" pitchFamily="34" charset="0"/>
              </a:rPr>
              <a:t>Support the growth of College-wide initiatives such as </a:t>
            </a:r>
            <a:r>
              <a:rPr lang="en-GB" sz="1800" b="1" dirty="0">
                <a:latin typeface="Tw Cen MT" panose="020B0602020104020603" pitchFamily="34" charset="0"/>
              </a:rPr>
              <a:t>Mental Health First Aid</a:t>
            </a:r>
          </a:p>
          <a:p>
            <a:r>
              <a:rPr lang="en-GB" sz="1800" dirty="0">
                <a:latin typeface="Tw Cen MT" panose="020B0602020104020603" pitchFamily="34" charset="0"/>
              </a:rPr>
              <a:t>Work on providing a </a:t>
            </a:r>
            <a:r>
              <a:rPr lang="en-GB" sz="1800" b="1" dirty="0">
                <a:latin typeface="Tw Cen MT" panose="020B0602020104020603" pitchFamily="34" charset="0"/>
              </a:rPr>
              <a:t>supportive, flexible work environment</a:t>
            </a:r>
            <a:r>
              <a:rPr lang="en-GB" sz="1800" dirty="0">
                <a:latin typeface="Tw Cen MT" panose="020B0602020104020603" pitchFamily="34" charset="0"/>
              </a:rPr>
              <a:t>, including supporting people with </a:t>
            </a:r>
            <a:r>
              <a:rPr lang="en-GB" sz="1800" b="1" dirty="0">
                <a:latin typeface="Tw Cen MT" panose="020B0602020104020603" pitchFamily="34" charset="0"/>
              </a:rPr>
              <a:t>caring responsibilities </a:t>
            </a:r>
            <a:r>
              <a:rPr lang="en-GB" sz="1800" dirty="0">
                <a:latin typeface="Tw Cen MT" panose="020B0602020104020603" pitchFamily="34" charset="0"/>
              </a:rPr>
              <a:t>and encouraging everyone to work in a more </a:t>
            </a:r>
            <a:r>
              <a:rPr lang="en-GB" sz="1800" b="1" dirty="0">
                <a:latin typeface="Tw Cen MT" panose="020B0602020104020603" pitchFamily="34" charset="0"/>
              </a:rPr>
              <a:t>agile </a:t>
            </a:r>
            <a:r>
              <a:rPr lang="en-GB" sz="1800" dirty="0">
                <a:latin typeface="Tw Cen MT" panose="020B0602020104020603" pitchFamily="34" charset="0"/>
              </a:rPr>
              <a:t>way</a:t>
            </a:r>
            <a:endParaRPr lang="en-GB" sz="1800" b="1" dirty="0">
              <a:latin typeface="Tw Cen MT" panose="020B0602020104020603" pitchFamily="34" charset="0"/>
            </a:endParaRPr>
          </a:p>
        </p:txBody>
      </p:sp>
      <p:sp>
        <p:nvSpPr>
          <p:cNvPr id="29" name="Rectangle 28"/>
          <p:cNvSpPr/>
          <p:nvPr/>
        </p:nvSpPr>
        <p:spPr>
          <a:xfrm>
            <a:off x="4186949" y="1532626"/>
            <a:ext cx="3650812" cy="461665"/>
          </a:xfrm>
          <a:prstGeom prst="rect">
            <a:avLst/>
          </a:prstGeom>
          <a:solidFill>
            <a:schemeClr val="tx1"/>
          </a:solidFill>
        </p:spPr>
        <p:txBody>
          <a:bodyPr wrap="square">
            <a:spAutoFit/>
          </a:bodyPr>
          <a:lstStyle/>
          <a:p>
            <a:pPr algn="ctr"/>
            <a:r>
              <a:rPr lang="en-GB" sz="2400" dirty="0">
                <a:solidFill>
                  <a:srgbClr val="D9DBF1"/>
                </a:solidFill>
                <a:latin typeface="Franklin Gothic Demi" panose="020B0703020102020204" pitchFamily="34" charset="0"/>
              </a:rPr>
              <a:t>Staff wellbeing</a:t>
            </a:r>
          </a:p>
        </p:txBody>
      </p:sp>
      <p:sp>
        <p:nvSpPr>
          <p:cNvPr id="30" name="Rectangle 29"/>
          <p:cNvSpPr/>
          <p:nvPr/>
        </p:nvSpPr>
        <p:spPr>
          <a:xfrm>
            <a:off x="8063624" y="1545667"/>
            <a:ext cx="3975976" cy="830997"/>
          </a:xfrm>
          <a:prstGeom prst="rect">
            <a:avLst/>
          </a:prstGeom>
          <a:solidFill>
            <a:schemeClr val="tx1"/>
          </a:solidFill>
        </p:spPr>
        <p:txBody>
          <a:bodyPr wrap="square">
            <a:spAutoFit/>
          </a:bodyPr>
          <a:lstStyle/>
          <a:p>
            <a:pPr algn="ctr"/>
            <a:r>
              <a:rPr lang="en-GB" sz="2400" dirty="0">
                <a:solidFill>
                  <a:srgbClr val="D9DBF1"/>
                </a:solidFill>
                <a:latin typeface="Franklin Gothic Demi" panose="020B0703020102020204" pitchFamily="34" charset="0"/>
              </a:rPr>
              <a:t>Leadership: academic/professional</a:t>
            </a:r>
          </a:p>
        </p:txBody>
      </p:sp>
      <p:sp>
        <p:nvSpPr>
          <p:cNvPr id="34" name="Text Placeholder 14"/>
          <p:cNvSpPr txBox="1">
            <a:spLocks/>
          </p:cNvSpPr>
          <p:nvPr/>
        </p:nvSpPr>
        <p:spPr>
          <a:xfrm>
            <a:off x="8063624" y="2366278"/>
            <a:ext cx="3975976" cy="4016937"/>
          </a:xfrm>
          <a:prstGeom prst="rect">
            <a:avLst/>
          </a:prstGeom>
          <a:solidFill>
            <a:srgbClr val="D9DBF1"/>
          </a:solidFill>
        </p:spPr>
        <p:txBody>
          <a:bodyPr vert="horz" lIns="108000" tIns="72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Tw Cen MT" panose="020B0602020104020603" pitchFamily="34" charset="0"/>
              </a:rPr>
              <a:t>Identify, develop and empower a cadre of emerging leaders:</a:t>
            </a:r>
          </a:p>
          <a:p>
            <a:pPr lvl="1"/>
            <a:r>
              <a:rPr lang="en-GB" sz="1600" dirty="0">
                <a:latin typeface="Tw Cen MT" panose="020B0602020104020603" pitchFamily="34" charset="0"/>
              </a:rPr>
              <a:t>among our </a:t>
            </a:r>
            <a:r>
              <a:rPr lang="en-GB" sz="1600" b="1" dirty="0">
                <a:latin typeface="Tw Cen MT" panose="020B0602020104020603" pitchFamily="34" charset="0"/>
              </a:rPr>
              <a:t>academic community </a:t>
            </a:r>
            <a:r>
              <a:rPr lang="en-GB" sz="1600" dirty="0">
                <a:latin typeface="Tw Cen MT" panose="020B0602020104020603" pitchFamily="34" charset="0"/>
              </a:rPr>
              <a:t>with the skills and capacity to take forward the development and delivery of </a:t>
            </a:r>
            <a:r>
              <a:rPr lang="en-GB" sz="1600" b="1" dirty="0">
                <a:latin typeface="Tw Cen MT" panose="020B0602020104020603" pitchFamily="34" charset="0"/>
              </a:rPr>
              <a:t>major research, education and societal engagement programmes</a:t>
            </a:r>
            <a:r>
              <a:rPr lang="en-GB" sz="1600" dirty="0">
                <a:latin typeface="Tw Cen MT" panose="020B0602020104020603" pitchFamily="34" charset="0"/>
              </a:rPr>
              <a:t>;</a:t>
            </a:r>
          </a:p>
          <a:p>
            <a:pPr lvl="1"/>
            <a:r>
              <a:rPr lang="en-GB" sz="1600" dirty="0">
                <a:latin typeface="Tw Cen MT" panose="020B0602020104020603" pitchFamily="34" charset="0"/>
              </a:rPr>
              <a:t>and among our </a:t>
            </a:r>
            <a:r>
              <a:rPr lang="en-GB" sz="1600" b="1" dirty="0">
                <a:latin typeface="Tw Cen MT" panose="020B0602020104020603" pitchFamily="34" charset="0"/>
              </a:rPr>
              <a:t>professional services </a:t>
            </a:r>
            <a:r>
              <a:rPr lang="en-GB" sz="1600" dirty="0">
                <a:latin typeface="Tw Cen MT" panose="020B0602020104020603" pitchFamily="34" charset="0"/>
              </a:rPr>
              <a:t>teams with the capability to take forward the development of delivery of </a:t>
            </a:r>
            <a:r>
              <a:rPr lang="en-GB" sz="1600" b="1" dirty="0">
                <a:latin typeface="Tw Cen MT" panose="020B0602020104020603" pitchFamily="34" charset="0"/>
              </a:rPr>
              <a:t>major operational programmes</a:t>
            </a:r>
          </a:p>
          <a:p>
            <a:r>
              <a:rPr lang="en-GB" sz="2000" dirty="0">
                <a:latin typeface="Tw Cen MT" panose="020B0602020104020603" pitchFamily="34" charset="0"/>
              </a:rPr>
              <a:t>Equip our leaders and managers with </a:t>
            </a:r>
            <a:r>
              <a:rPr lang="en-GB" sz="2000" b="1" dirty="0">
                <a:latin typeface="Tw Cen MT" panose="020B0602020104020603" pitchFamily="34" charset="0"/>
              </a:rPr>
              <a:t>appropriate training </a:t>
            </a:r>
            <a:r>
              <a:rPr lang="en-GB" sz="2000" dirty="0">
                <a:latin typeface="Tw Cen MT" panose="020B0602020104020603" pitchFamily="34" charset="0"/>
              </a:rPr>
              <a:t>to support the people they lead</a:t>
            </a:r>
          </a:p>
        </p:txBody>
      </p:sp>
      <p:cxnSp>
        <p:nvCxnSpPr>
          <p:cNvPr id="36" name="Straight Connector 35"/>
          <p:cNvCxnSpPr/>
          <p:nvPr/>
        </p:nvCxnSpPr>
        <p:spPr>
          <a:xfrm>
            <a:off x="417635" y="1014042"/>
            <a:ext cx="971550" cy="5862"/>
          </a:xfrm>
          <a:prstGeom prst="line">
            <a:avLst/>
          </a:prstGeom>
          <a:ln w="44450">
            <a:solidFill>
              <a:srgbClr val="D9DB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513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329712" y="465197"/>
            <a:ext cx="1587011" cy="554711"/>
          </a:xfrm>
        </p:spPr>
        <p:txBody>
          <a:bodyPr>
            <a:normAutofit/>
          </a:bodyPr>
          <a:lstStyle/>
          <a:p>
            <a:r>
              <a:rPr lang="en-GB" sz="2800" dirty="0">
                <a:latin typeface="Franklin Gothic Demi" panose="020B0703020102020204" pitchFamily="34" charset="0"/>
              </a:rPr>
              <a:t>People</a:t>
            </a:r>
            <a:endParaRPr lang="en-GB" sz="2800" dirty="0">
              <a:solidFill>
                <a:schemeClr val="accent3"/>
              </a:solidFill>
              <a:latin typeface="Franklin Gothic Demi" panose="020B0703020102020204" pitchFamily="34" charset="0"/>
            </a:endParaRPr>
          </a:p>
        </p:txBody>
      </p:sp>
      <p:sp>
        <p:nvSpPr>
          <p:cNvPr id="15" name="Text Placeholder 14"/>
          <p:cNvSpPr>
            <a:spLocks noGrp="1"/>
          </p:cNvSpPr>
          <p:nvPr>
            <p:ph sz="half" idx="1"/>
          </p:nvPr>
        </p:nvSpPr>
        <p:spPr>
          <a:xfrm>
            <a:off x="375526" y="1994291"/>
            <a:ext cx="3648075" cy="4388924"/>
          </a:xfrm>
          <a:solidFill>
            <a:srgbClr val="D9DBF1"/>
          </a:solidFill>
        </p:spPr>
        <p:txBody>
          <a:bodyPr lIns="108000" tIns="72000" rIns="108000" bIns="108000">
            <a:noAutofit/>
          </a:bodyPr>
          <a:lstStyle/>
          <a:p>
            <a:r>
              <a:rPr lang="en-GB" sz="1900" dirty="0">
                <a:latin typeface="Tw Cen MT" panose="020B0602020104020603" pitchFamily="34" charset="0"/>
              </a:rPr>
              <a:t>Support everyone to do their job the best they can, and continue to improve </a:t>
            </a:r>
            <a:r>
              <a:rPr lang="en-GB" sz="1900" b="1" dirty="0">
                <a:latin typeface="Tw Cen MT" panose="020B0602020104020603" pitchFamily="34" charset="0"/>
              </a:rPr>
              <a:t>workflows and processes</a:t>
            </a:r>
          </a:p>
          <a:p>
            <a:r>
              <a:rPr lang="en-GB" sz="1900" dirty="0">
                <a:latin typeface="Tw Cen MT" panose="020B0602020104020603" pitchFamily="34" charset="0"/>
              </a:rPr>
              <a:t>Establish </a:t>
            </a:r>
            <a:r>
              <a:rPr lang="en-GB" sz="1900" b="1" dirty="0">
                <a:latin typeface="Tw Cen MT" panose="020B0602020104020603" pitchFamily="34" charset="0"/>
              </a:rPr>
              <a:t>effective feedback mechanisms </a:t>
            </a:r>
            <a:r>
              <a:rPr lang="en-GB" sz="1900" dirty="0">
                <a:latin typeface="Tw Cen MT" panose="020B0602020104020603" pitchFamily="34" charset="0"/>
              </a:rPr>
              <a:t>(in addition to all staff survey) so that we can listen and respond to our staff community</a:t>
            </a:r>
          </a:p>
          <a:p>
            <a:r>
              <a:rPr lang="en-GB" sz="1900" dirty="0">
                <a:latin typeface="Tw Cen MT" panose="020B0602020104020603" pitchFamily="34" charset="0"/>
              </a:rPr>
              <a:t>Provide training for all those who do </a:t>
            </a:r>
            <a:r>
              <a:rPr lang="en-GB" sz="1900" b="1" dirty="0">
                <a:latin typeface="Tw Cen MT" panose="020B0602020104020603" pitchFamily="34" charset="0"/>
              </a:rPr>
              <a:t>PRDPs</a:t>
            </a:r>
            <a:r>
              <a:rPr lang="en-GB" sz="1900" dirty="0">
                <a:latin typeface="Tw Cen MT" panose="020B0602020104020603" pitchFamily="34" charset="0"/>
              </a:rPr>
              <a:t> – it will be a requirement for all staff to have an annual PRDP</a:t>
            </a:r>
          </a:p>
          <a:p>
            <a:r>
              <a:rPr lang="en-GB" sz="1900" dirty="0">
                <a:latin typeface="Tw Cen MT" panose="020B0602020104020603" pitchFamily="34" charset="0"/>
              </a:rPr>
              <a:t>Promote </a:t>
            </a:r>
            <a:r>
              <a:rPr lang="en-GB" sz="1900" b="1" dirty="0">
                <a:latin typeface="Tw Cen MT" panose="020B0602020104020603" pitchFamily="34" charset="0"/>
              </a:rPr>
              <a:t>College mentoring scheme</a:t>
            </a:r>
          </a:p>
        </p:txBody>
      </p:sp>
      <p:sp>
        <p:nvSpPr>
          <p:cNvPr id="21" name="Text Placeholder 14"/>
          <p:cNvSpPr txBox="1">
            <a:spLocks/>
          </p:cNvSpPr>
          <p:nvPr/>
        </p:nvSpPr>
        <p:spPr>
          <a:xfrm>
            <a:off x="8098987" y="2080045"/>
            <a:ext cx="3714750" cy="3134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b="1" spc="300" dirty="0">
              <a:latin typeface="Tw Cen MT" panose="020B0602020104020603" pitchFamily="34" charset="0"/>
            </a:endParaRPr>
          </a:p>
        </p:txBody>
      </p:sp>
      <p:sp>
        <p:nvSpPr>
          <p:cNvPr id="24" name="Rectangle 23"/>
          <p:cNvSpPr/>
          <p:nvPr/>
        </p:nvSpPr>
        <p:spPr>
          <a:xfrm>
            <a:off x="375526" y="1533272"/>
            <a:ext cx="3648075" cy="461665"/>
          </a:xfrm>
          <a:prstGeom prst="rect">
            <a:avLst/>
          </a:prstGeom>
          <a:solidFill>
            <a:schemeClr val="tx1"/>
          </a:solidFill>
        </p:spPr>
        <p:txBody>
          <a:bodyPr wrap="square">
            <a:spAutoFit/>
          </a:bodyPr>
          <a:lstStyle/>
          <a:p>
            <a:pPr algn="ctr"/>
            <a:r>
              <a:rPr lang="en-GB" sz="2400" dirty="0">
                <a:solidFill>
                  <a:srgbClr val="D9DBF1"/>
                </a:solidFill>
                <a:latin typeface="Franklin Gothic Demi" panose="020B0703020102020204" pitchFamily="34" charset="0"/>
              </a:rPr>
              <a:t>Support for all</a:t>
            </a:r>
          </a:p>
        </p:txBody>
      </p:sp>
      <p:sp>
        <p:nvSpPr>
          <p:cNvPr id="25" name="Text Placeholder 14"/>
          <p:cNvSpPr txBox="1">
            <a:spLocks/>
          </p:cNvSpPr>
          <p:nvPr/>
        </p:nvSpPr>
        <p:spPr>
          <a:xfrm>
            <a:off x="4186949" y="1994291"/>
            <a:ext cx="3650812" cy="4388924"/>
          </a:xfrm>
          <a:prstGeom prst="rect">
            <a:avLst/>
          </a:prstGeom>
          <a:solidFill>
            <a:srgbClr val="D9DBF1"/>
          </a:solidFill>
        </p:spPr>
        <p:txBody>
          <a:bodyPr vert="horz" lIns="108000" tIns="72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latin typeface="Tw Cen MT" panose="020B0602020104020603" pitchFamily="34" charset="0"/>
              </a:rPr>
              <a:t>Celebrate and support our international community </a:t>
            </a:r>
            <a:r>
              <a:rPr lang="en-GB" sz="2000" dirty="0">
                <a:latin typeface="Tw Cen MT" panose="020B0602020104020603" pitchFamily="34" charset="0"/>
              </a:rPr>
              <a:t>by ensuring that international staff already working at the College know that they are valued, and by recruiting the very best staff from around the world</a:t>
            </a:r>
          </a:p>
          <a:p>
            <a:r>
              <a:rPr lang="en-GB" sz="2000" b="1" dirty="0">
                <a:latin typeface="Tw Cen MT" panose="020B0602020104020603" pitchFamily="34" charset="0"/>
              </a:rPr>
              <a:t>Welcome international starters </a:t>
            </a:r>
            <a:r>
              <a:rPr lang="en-GB" sz="2000" dirty="0">
                <a:latin typeface="Tw Cen MT" panose="020B0602020104020603" pitchFamily="34" charset="0"/>
              </a:rPr>
              <a:t>with regular events</a:t>
            </a:r>
          </a:p>
          <a:p>
            <a:r>
              <a:rPr lang="en-GB" sz="2000" dirty="0">
                <a:latin typeface="Tw Cen MT" panose="020B0602020104020603" pitchFamily="34" charset="0"/>
              </a:rPr>
              <a:t>Increase our understanding of other cultures that are significantly represented within our staff community through </a:t>
            </a:r>
            <a:r>
              <a:rPr lang="en-GB" sz="2000" b="1" dirty="0">
                <a:latin typeface="Tw Cen MT" panose="020B0602020104020603" pitchFamily="34" charset="0"/>
              </a:rPr>
              <a:t>cross-cultural training</a:t>
            </a:r>
          </a:p>
        </p:txBody>
      </p:sp>
      <p:sp>
        <p:nvSpPr>
          <p:cNvPr id="29" name="Rectangle 28"/>
          <p:cNvSpPr/>
          <p:nvPr/>
        </p:nvSpPr>
        <p:spPr>
          <a:xfrm>
            <a:off x="4186949" y="1532626"/>
            <a:ext cx="3650812" cy="461665"/>
          </a:xfrm>
          <a:prstGeom prst="rect">
            <a:avLst/>
          </a:prstGeom>
          <a:solidFill>
            <a:schemeClr val="tx1"/>
          </a:solidFill>
        </p:spPr>
        <p:txBody>
          <a:bodyPr wrap="square">
            <a:spAutoFit/>
          </a:bodyPr>
          <a:lstStyle/>
          <a:p>
            <a:pPr algn="ctr"/>
            <a:r>
              <a:rPr lang="en-GB" sz="2400" dirty="0">
                <a:solidFill>
                  <a:srgbClr val="D9DBF1"/>
                </a:solidFill>
                <a:latin typeface="Franklin Gothic Demi" panose="020B0703020102020204" pitchFamily="34" charset="0"/>
              </a:rPr>
              <a:t>International community</a:t>
            </a:r>
          </a:p>
        </p:txBody>
      </p:sp>
      <p:sp>
        <p:nvSpPr>
          <p:cNvPr id="30" name="Rectangle 29"/>
          <p:cNvSpPr/>
          <p:nvPr/>
        </p:nvSpPr>
        <p:spPr>
          <a:xfrm>
            <a:off x="8063624" y="1545667"/>
            <a:ext cx="3975976" cy="830997"/>
          </a:xfrm>
          <a:prstGeom prst="rect">
            <a:avLst/>
          </a:prstGeom>
          <a:solidFill>
            <a:schemeClr val="tx1"/>
          </a:solidFill>
        </p:spPr>
        <p:txBody>
          <a:bodyPr wrap="square">
            <a:spAutoFit/>
          </a:bodyPr>
          <a:lstStyle/>
          <a:p>
            <a:pPr algn="ctr"/>
            <a:r>
              <a:rPr lang="en-GB" sz="2400" dirty="0">
                <a:solidFill>
                  <a:srgbClr val="D9DBF1"/>
                </a:solidFill>
                <a:latin typeface="Franklin Gothic Demi" panose="020B0703020102020204" pitchFamily="34" charset="0"/>
              </a:rPr>
              <a:t>Pay, benefits, rewards and recognition</a:t>
            </a:r>
          </a:p>
        </p:txBody>
      </p:sp>
      <p:sp>
        <p:nvSpPr>
          <p:cNvPr id="34" name="Text Placeholder 14"/>
          <p:cNvSpPr txBox="1">
            <a:spLocks/>
          </p:cNvSpPr>
          <p:nvPr/>
        </p:nvSpPr>
        <p:spPr>
          <a:xfrm>
            <a:off x="8063624" y="2366278"/>
            <a:ext cx="3975976" cy="4016937"/>
          </a:xfrm>
          <a:prstGeom prst="rect">
            <a:avLst/>
          </a:prstGeom>
          <a:solidFill>
            <a:srgbClr val="D9DBF1"/>
          </a:solidFill>
        </p:spPr>
        <p:txBody>
          <a:bodyPr vert="horz" lIns="108000" tIns="72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Tw Cen MT" panose="020B0602020104020603" pitchFamily="34" charset="0"/>
              </a:rPr>
              <a:t>Be more transparent around the </a:t>
            </a:r>
            <a:r>
              <a:rPr lang="en-GB" sz="1800" b="1" dirty="0">
                <a:latin typeface="Tw Cen MT" panose="020B0602020104020603" pitchFamily="34" charset="0"/>
              </a:rPr>
              <a:t>competitiveness of our pay and benefits package</a:t>
            </a:r>
            <a:r>
              <a:rPr lang="en-GB" sz="1800" dirty="0">
                <a:latin typeface="Tw Cen MT" panose="020B0602020104020603" pitchFamily="34" charset="0"/>
              </a:rPr>
              <a:t>, </a:t>
            </a:r>
            <a:r>
              <a:rPr lang="en-GB" sz="1800" b="1" dirty="0">
                <a:latin typeface="Tw Cen MT" panose="020B0602020104020603" pitchFamily="34" charset="0"/>
              </a:rPr>
              <a:t>benchmarking</a:t>
            </a:r>
            <a:r>
              <a:rPr lang="en-GB" sz="1800" dirty="0">
                <a:latin typeface="Tw Cen MT" panose="020B0602020104020603" pitchFamily="34" charset="0"/>
              </a:rPr>
              <a:t> our offer against the world’s top schools of engineering for academic staff, and against comparable roles in London for professional services staff</a:t>
            </a:r>
          </a:p>
          <a:p>
            <a:r>
              <a:rPr lang="en-GB" sz="1800" dirty="0">
                <a:latin typeface="Tw Cen MT" panose="020B0602020104020603" pitchFamily="34" charset="0"/>
              </a:rPr>
              <a:t>Be more transparent about </a:t>
            </a:r>
            <a:r>
              <a:rPr lang="en-GB" sz="1800" b="1" dirty="0">
                <a:latin typeface="Tw Cen MT" panose="020B0602020104020603" pitchFamily="34" charset="0"/>
              </a:rPr>
              <a:t>reward processes</a:t>
            </a:r>
            <a:r>
              <a:rPr lang="en-GB" sz="1800" dirty="0">
                <a:latin typeface="Tw Cen MT" panose="020B0602020104020603" pitchFamily="34" charset="0"/>
              </a:rPr>
              <a:t> to demonstrate they are fair</a:t>
            </a:r>
          </a:p>
          <a:p>
            <a:r>
              <a:rPr lang="en-GB" sz="1800" dirty="0">
                <a:latin typeface="Tw Cen MT" panose="020B0602020104020603" pitchFamily="34" charset="0"/>
              </a:rPr>
              <a:t>Recognise the important contribution of our </a:t>
            </a:r>
            <a:r>
              <a:rPr lang="en-GB" sz="1800" b="1" dirty="0">
                <a:latin typeface="Tw Cen MT" panose="020B0602020104020603" pitchFamily="34" charset="0"/>
              </a:rPr>
              <a:t>technicians and specialists</a:t>
            </a:r>
            <a:r>
              <a:rPr lang="en-GB" sz="1800" dirty="0">
                <a:latin typeface="Tw Cen MT" panose="020B0602020104020603" pitchFamily="34" charset="0"/>
              </a:rPr>
              <a:t> and the efforts of those who </a:t>
            </a:r>
            <a:r>
              <a:rPr lang="en-GB" sz="1800" b="1" dirty="0">
                <a:latin typeface="Tw Cen MT" panose="020B0602020104020603" pitchFamily="34" charset="0"/>
              </a:rPr>
              <a:t>volunteer</a:t>
            </a:r>
            <a:r>
              <a:rPr lang="en-GB" sz="1800" dirty="0">
                <a:latin typeface="Tw Cen MT" panose="020B0602020104020603" pitchFamily="34" charset="0"/>
              </a:rPr>
              <a:t> within our community</a:t>
            </a:r>
          </a:p>
        </p:txBody>
      </p:sp>
      <p:cxnSp>
        <p:nvCxnSpPr>
          <p:cNvPr id="36" name="Straight Connector 35"/>
          <p:cNvCxnSpPr/>
          <p:nvPr/>
        </p:nvCxnSpPr>
        <p:spPr>
          <a:xfrm>
            <a:off x="417635" y="1014042"/>
            <a:ext cx="971550" cy="5862"/>
          </a:xfrm>
          <a:prstGeom prst="line">
            <a:avLst/>
          </a:prstGeom>
          <a:ln w="44450">
            <a:solidFill>
              <a:srgbClr val="D9DB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27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848" t="17441" b="8655"/>
          <a:stretch/>
        </p:blipFill>
        <p:spPr>
          <a:xfrm>
            <a:off x="-1" y="0"/>
            <a:ext cx="6010275" cy="6858000"/>
          </a:xfrm>
          <a:prstGeom prst="rect">
            <a:avLst/>
          </a:prstGeom>
        </p:spPr>
      </p:pic>
      <p:sp>
        <p:nvSpPr>
          <p:cNvPr id="12" name="Isosceles Triangle 11"/>
          <p:cNvSpPr/>
          <p:nvPr/>
        </p:nvSpPr>
        <p:spPr>
          <a:xfrm>
            <a:off x="4392517" y="-77118"/>
            <a:ext cx="1628774" cy="6944048"/>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10800000">
            <a:off x="0" y="0"/>
            <a:ext cx="895350" cy="3850482"/>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95351" y="496294"/>
            <a:ext cx="10953749" cy="914399"/>
          </a:xfrm>
          <a:solidFill>
            <a:schemeClr val="accent3"/>
          </a:solidFill>
        </p:spPr>
        <p:txBody>
          <a:bodyPr lIns="180000" rIns="180000">
            <a:normAutofit fontScale="90000"/>
          </a:bodyPr>
          <a:lstStyle/>
          <a:p>
            <a:pPr algn="ctr"/>
            <a:r>
              <a:rPr lang="en-GB" sz="4800" spc="300" dirty="0">
                <a:solidFill>
                  <a:schemeClr val="bg1"/>
                </a:solidFill>
                <a:latin typeface="Franklin Gothic Demi" panose="020B0703020102020204" pitchFamily="34" charset="0"/>
              </a:rPr>
              <a:t>Education and the Student Experience</a:t>
            </a:r>
          </a:p>
        </p:txBody>
      </p:sp>
      <p:sp>
        <p:nvSpPr>
          <p:cNvPr id="11" name="Content Placeholder 10"/>
          <p:cNvSpPr>
            <a:spLocks noGrp="1"/>
          </p:cNvSpPr>
          <p:nvPr>
            <p:ph idx="1"/>
          </p:nvPr>
        </p:nvSpPr>
        <p:spPr>
          <a:xfrm>
            <a:off x="5876924" y="1737594"/>
            <a:ext cx="5674518" cy="4793505"/>
          </a:xfrm>
        </p:spPr>
        <p:txBody>
          <a:bodyPr>
            <a:normAutofit/>
          </a:bodyPr>
          <a:lstStyle/>
          <a:p>
            <a:pPr marL="0" indent="0" algn="just">
              <a:lnSpc>
                <a:spcPct val="100000"/>
              </a:lnSpc>
              <a:buNone/>
            </a:pPr>
            <a:r>
              <a:rPr lang="en-GB" sz="2400" dirty="0">
                <a:latin typeface="Tw Cen MT" panose="020B0602020104020603" pitchFamily="34" charset="0"/>
              </a:rPr>
              <a:t>Our graduates will be equipped with the skills, knowledge and attributes they need to make an outstanding contribution to address society’s global challenges.</a:t>
            </a:r>
          </a:p>
          <a:p>
            <a:pPr marL="0" indent="0" algn="just">
              <a:lnSpc>
                <a:spcPct val="100000"/>
              </a:lnSpc>
              <a:buNone/>
            </a:pPr>
            <a:r>
              <a:rPr lang="en-GB" sz="2400" dirty="0">
                <a:latin typeface="Tw Cen MT" panose="020B0602020104020603" pitchFamily="34" charset="0"/>
              </a:rPr>
              <a:t>We will be proactive in developing the </a:t>
            </a:r>
            <a:r>
              <a:rPr lang="en-GB" sz="2400" b="1" dirty="0">
                <a:latin typeface="Tw Cen MT" panose="020B0602020104020603" pitchFamily="34" charset="0"/>
              </a:rPr>
              <a:t>highest quality </a:t>
            </a:r>
            <a:r>
              <a:rPr lang="en-GB" sz="2400" dirty="0">
                <a:latin typeface="Tw Cen MT" panose="020B0602020104020603" pitchFamily="34" charset="0"/>
              </a:rPr>
              <a:t>engineering education that is </a:t>
            </a:r>
            <a:r>
              <a:rPr lang="en-GB" sz="2400" b="1" dirty="0">
                <a:latin typeface="Tw Cen MT" panose="020B0602020104020603" pitchFamily="34" charset="0"/>
              </a:rPr>
              <a:t>accessible to the widest range of potential students</a:t>
            </a:r>
            <a:r>
              <a:rPr lang="en-GB" sz="2400" dirty="0">
                <a:latin typeface="Tw Cen MT" panose="020B0602020104020603" pitchFamily="34" charset="0"/>
              </a:rPr>
              <a:t>.</a:t>
            </a:r>
          </a:p>
          <a:p>
            <a:pPr marL="0" indent="0" algn="just">
              <a:lnSpc>
                <a:spcPct val="100000"/>
              </a:lnSpc>
              <a:buNone/>
            </a:pPr>
            <a:r>
              <a:rPr lang="en-GB" sz="2400" dirty="0">
                <a:latin typeface="Tw Cen MT" panose="020B0602020104020603" pitchFamily="34" charset="0"/>
              </a:rPr>
              <a:t>Over the next five years we will refine our </a:t>
            </a:r>
            <a:r>
              <a:rPr lang="en-GB" sz="2400" b="1" dirty="0">
                <a:latin typeface="Tw Cen MT" panose="020B0602020104020603" pitchFamily="34" charset="0"/>
              </a:rPr>
              <a:t>curricula</a:t>
            </a:r>
            <a:r>
              <a:rPr lang="en-GB" sz="2400" dirty="0">
                <a:latin typeface="Tw Cen MT" panose="020B0602020104020603" pitchFamily="34" charset="0"/>
              </a:rPr>
              <a:t>, enhancing our students’ core Engineering attributes and skills that are valued by employers and academia.</a:t>
            </a:r>
          </a:p>
        </p:txBody>
      </p:sp>
    </p:spTree>
    <p:extLst>
      <p:ext uri="{BB962C8B-B14F-4D97-AF65-F5344CB8AC3E}">
        <p14:creationId xmlns:p14="http://schemas.microsoft.com/office/powerpoint/2010/main" val="2399304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sz="half" idx="1"/>
          </p:nvPr>
        </p:nvSpPr>
        <p:spPr>
          <a:xfrm>
            <a:off x="604617" y="571499"/>
            <a:ext cx="4267200" cy="2697414"/>
          </a:xfrm>
          <a:solidFill>
            <a:srgbClr val="D9DBF1"/>
          </a:solidFill>
        </p:spPr>
        <p:txBody>
          <a:bodyPr lIns="108000" tIns="72000" rIns="108000" bIns="108000">
            <a:noAutofit/>
          </a:bodyPr>
          <a:lstStyle/>
          <a:p>
            <a:r>
              <a:rPr lang="en-GB" sz="1900" b="1" dirty="0">
                <a:latin typeface="Tw Cen MT" panose="020B0602020104020603" pitchFamily="34" charset="0"/>
              </a:rPr>
              <a:t>Review </a:t>
            </a:r>
            <a:r>
              <a:rPr lang="en-GB" sz="1900" b="1" dirty="0" smtClean="0">
                <a:latin typeface="Tw Cen MT" panose="020B0602020104020603" pitchFamily="34" charset="0"/>
              </a:rPr>
              <a:t>and implement curricula </a:t>
            </a:r>
            <a:r>
              <a:rPr lang="en-GB" sz="1900" dirty="0">
                <a:latin typeface="Tw Cen MT" panose="020B0602020104020603" pitchFamily="34" charset="0"/>
              </a:rPr>
              <a:t>with a clear focus on ensuring the </a:t>
            </a:r>
            <a:r>
              <a:rPr lang="en-GB" sz="1900" b="1" dirty="0">
                <a:latin typeface="Tw Cen MT" panose="020B0602020104020603" pitchFamily="34" charset="0"/>
              </a:rPr>
              <a:t>excellence</a:t>
            </a:r>
            <a:r>
              <a:rPr lang="en-GB" sz="1900" dirty="0">
                <a:latin typeface="Tw Cen MT" panose="020B0602020104020603" pitchFamily="34" charset="0"/>
              </a:rPr>
              <a:t> of our teaching</a:t>
            </a:r>
          </a:p>
          <a:p>
            <a:r>
              <a:rPr lang="en-GB" sz="1900" dirty="0">
                <a:latin typeface="Tw Cen MT" panose="020B0602020104020603" pitchFamily="34" charset="0"/>
              </a:rPr>
              <a:t>Develop further support to enable students to gain experience in </a:t>
            </a:r>
            <a:r>
              <a:rPr lang="en-GB" sz="1900" b="1" dirty="0">
                <a:latin typeface="Tw Cen MT" panose="020B0602020104020603" pitchFamily="34" charset="0"/>
              </a:rPr>
              <a:t>industry, enterprise, entrepreneurship or research</a:t>
            </a:r>
          </a:p>
          <a:p>
            <a:r>
              <a:rPr lang="en-GB" sz="1900" dirty="0">
                <a:latin typeface="Tw Cen MT" panose="020B0602020104020603" pitchFamily="34" charset="0"/>
              </a:rPr>
              <a:t>Enhance support in </a:t>
            </a:r>
            <a:r>
              <a:rPr lang="en-GB" sz="1900" b="1" dirty="0">
                <a:latin typeface="Tw Cen MT" panose="020B0602020104020603" pitchFamily="34" charset="0"/>
              </a:rPr>
              <a:t>digital learning and teaching</a:t>
            </a:r>
          </a:p>
          <a:p>
            <a:pPr marL="0" indent="0">
              <a:buNone/>
            </a:pPr>
            <a:endParaRPr lang="en-GB" sz="1900" dirty="0">
              <a:latin typeface="Tw Cen MT" panose="020B0602020104020603" pitchFamily="34" charset="0"/>
            </a:endParaRPr>
          </a:p>
        </p:txBody>
      </p:sp>
      <p:sp>
        <p:nvSpPr>
          <p:cNvPr id="21" name="Text Placeholder 14"/>
          <p:cNvSpPr txBox="1">
            <a:spLocks/>
          </p:cNvSpPr>
          <p:nvPr/>
        </p:nvSpPr>
        <p:spPr>
          <a:xfrm>
            <a:off x="133350" y="3390901"/>
            <a:ext cx="3714750" cy="3134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b="1" spc="300" dirty="0">
              <a:latin typeface="Tw Cen MT" panose="020B0602020104020603" pitchFamily="34" charset="0"/>
            </a:endParaRPr>
          </a:p>
        </p:txBody>
      </p:sp>
      <p:sp>
        <p:nvSpPr>
          <p:cNvPr id="22" name="Text Placeholder 14"/>
          <p:cNvSpPr txBox="1">
            <a:spLocks/>
          </p:cNvSpPr>
          <p:nvPr/>
        </p:nvSpPr>
        <p:spPr>
          <a:xfrm>
            <a:off x="3848100" y="3276600"/>
            <a:ext cx="3733800" cy="3428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b="1" spc="300" dirty="0">
              <a:latin typeface="Tw Cen MT" panose="020B0602020104020603" pitchFamily="34" charset="0"/>
            </a:endParaRPr>
          </a:p>
        </p:txBody>
      </p:sp>
      <p:sp>
        <p:nvSpPr>
          <p:cNvPr id="24" name="Rectangle 23"/>
          <p:cNvSpPr/>
          <p:nvPr/>
        </p:nvSpPr>
        <p:spPr>
          <a:xfrm>
            <a:off x="604617" y="110480"/>
            <a:ext cx="4267200" cy="461665"/>
          </a:xfrm>
          <a:prstGeom prst="rect">
            <a:avLst/>
          </a:prstGeom>
          <a:solidFill>
            <a:schemeClr val="accent3"/>
          </a:solidFill>
        </p:spPr>
        <p:txBody>
          <a:bodyPr wrap="square">
            <a:spAutoFit/>
          </a:bodyPr>
          <a:lstStyle/>
          <a:p>
            <a:pPr algn="ctr"/>
            <a:r>
              <a:rPr lang="en-GB" sz="2400" dirty="0">
                <a:solidFill>
                  <a:schemeClr val="bg1"/>
                </a:solidFill>
                <a:latin typeface="Franklin Gothic Demi" panose="020B0703020102020204" pitchFamily="34" charset="0"/>
              </a:rPr>
              <a:t>Educational experience</a:t>
            </a:r>
          </a:p>
        </p:txBody>
      </p:sp>
      <p:sp>
        <p:nvSpPr>
          <p:cNvPr id="25" name="Text Placeholder 14"/>
          <p:cNvSpPr txBox="1">
            <a:spLocks/>
          </p:cNvSpPr>
          <p:nvPr/>
        </p:nvSpPr>
        <p:spPr>
          <a:xfrm>
            <a:off x="5109942" y="570308"/>
            <a:ext cx="4267200" cy="2698605"/>
          </a:xfrm>
          <a:prstGeom prst="rect">
            <a:avLst/>
          </a:prstGeom>
          <a:solidFill>
            <a:srgbClr val="D9DBF1"/>
          </a:solidFill>
        </p:spPr>
        <p:txBody>
          <a:bodyPr vert="horz" lIns="108000" tIns="72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Tw Cen MT" panose="020B0602020104020603" pitchFamily="34" charset="0"/>
              </a:rPr>
              <a:t>Improve access and support for talented UK applicants from </a:t>
            </a:r>
            <a:r>
              <a:rPr lang="en-GB" sz="1800" b="1" dirty="0">
                <a:latin typeface="Tw Cen MT" panose="020B0602020104020603" pitchFamily="34" charset="0"/>
              </a:rPr>
              <a:t>disadvantaged and underrepresented groups</a:t>
            </a:r>
          </a:p>
          <a:p>
            <a:r>
              <a:rPr lang="en-GB" sz="1800" dirty="0">
                <a:latin typeface="Tw Cen MT" panose="020B0602020104020603" pitchFamily="34" charset="0"/>
              </a:rPr>
              <a:t>Increase </a:t>
            </a:r>
            <a:r>
              <a:rPr lang="en-GB" sz="1800" b="1" dirty="0">
                <a:latin typeface="Tw Cen MT" panose="020B0602020104020603" pitchFamily="34" charset="0"/>
              </a:rPr>
              <a:t>proportion of female and BAME students</a:t>
            </a:r>
          </a:p>
          <a:p>
            <a:r>
              <a:rPr lang="en-GB" sz="1800" dirty="0">
                <a:latin typeface="Tw Cen MT" panose="020B0602020104020603" pitchFamily="34" charset="0"/>
              </a:rPr>
              <a:t>Review </a:t>
            </a:r>
            <a:r>
              <a:rPr lang="en-GB" sz="1800" b="1" dirty="0">
                <a:latin typeface="Tw Cen MT" panose="020B0602020104020603" pitchFamily="34" charset="0"/>
              </a:rPr>
              <a:t>international recruitment strategy </a:t>
            </a:r>
            <a:r>
              <a:rPr lang="en-GB" sz="1800" dirty="0">
                <a:latin typeface="Tw Cen MT" panose="020B0602020104020603" pitchFamily="34" charset="0"/>
              </a:rPr>
              <a:t>to ensure applicants come from </a:t>
            </a:r>
            <a:r>
              <a:rPr lang="en-GB" sz="1800" dirty="0" smtClean="0">
                <a:latin typeface="Tw Cen MT" panose="020B0602020104020603" pitchFamily="34" charset="0"/>
              </a:rPr>
              <a:t>a wider range </a:t>
            </a:r>
            <a:r>
              <a:rPr lang="en-GB" sz="1800" dirty="0">
                <a:latin typeface="Tw Cen MT" panose="020B0602020104020603" pitchFamily="34" charset="0"/>
              </a:rPr>
              <a:t>of </a:t>
            </a:r>
            <a:r>
              <a:rPr lang="en-GB" sz="1800" dirty="0" smtClean="0">
                <a:latin typeface="Tw Cen MT" panose="020B0602020104020603" pitchFamily="34" charset="0"/>
              </a:rPr>
              <a:t>countries than at present</a:t>
            </a:r>
            <a:endParaRPr lang="en-GB" sz="1800" b="1" dirty="0">
              <a:latin typeface="Tw Cen MT" panose="020B0602020104020603" pitchFamily="34" charset="0"/>
            </a:endParaRPr>
          </a:p>
        </p:txBody>
      </p:sp>
      <p:sp>
        <p:nvSpPr>
          <p:cNvPr id="28" name="Rectangle 27"/>
          <p:cNvSpPr/>
          <p:nvPr/>
        </p:nvSpPr>
        <p:spPr>
          <a:xfrm>
            <a:off x="8207815" y="3296144"/>
            <a:ext cx="3886198" cy="830997"/>
          </a:xfrm>
          <a:prstGeom prst="rect">
            <a:avLst/>
          </a:prstGeom>
          <a:solidFill>
            <a:schemeClr val="accent3"/>
          </a:solidFill>
        </p:spPr>
        <p:txBody>
          <a:bodyPr wrap="square">
            <a:spAutoFit/>
          </a:bodyPr>
          <a:lstStyle/>
          <a:p>
            <a:pPr algn="ctr"/>
            <a:r>
              <a:rPr lang="en-GB" sz="2400" dirty="0">
                <a:solidFill>
                  <a:schemeClr val="bg1"/>
                </a:solidFill>
                <a:latin typeface="Franklin Gothic Demi" panose="020B0703020102020204" pitchFamily="34" charset="0"/>
              </a:rPr>
              <a:t>Employer and alumni engagement</a:t>
            </a:r>
          </a:p>
        </p:txBody>
      </p:sp>
      <p:sp>
        <p:nvSpPr>
          <p:cNvPr id="29" name="Rectangle 28"/>
          <p:cNvSpPr/>
          <p:nvPr/>
        </p:nvSpPr>
        <p:spPr>
          <a:xfrm>
            <a:off x="5109942" y="118167"/>
            <a:ext cx="4267200" cy="461665"/>
          </a:xfrm>
          <a:prstGeom prst="rect">
            <a:avLst/>
          </a:prstGeom>
          <a:solidFill>
            <a:schemeClr val="accent3"/>
          </a:solidFill>
        </p:spPr>
        <p:txBody>
          <a:bodyPr wrap="square">
            <a:spAutoFit/>
          </a:bodyPr>
          <a:lstStyle/>
          <a:p>
            <a:pPr algn="ctr"/>
            <a:r>
              <a:rPr lang="en-GB" sz="2400" dirty="0">
                <a:solidFill>
                  <a:schemeClr val="bg1"/>
                </a:solidFill>
                <a:latin typeface="Franklin Gothic Demi" panose="020B0703020102020204" pitchFamily="34" charset="0"/>
              </a:rPr>
              <a:t>Recruitment and access</a:t>
            </a:r>
          </a:p>
        </p:txBody>
      </p:sp>
      <p:sp>
        <p:nvSpPr>
          <p:cNvPr id="30" name="Rectangle 29"/>
          <p:cNvSpPr/>
          <p:nvPr/>
        </p:nvSpPr>
        <p:spPr>
          <a:xfrm>
            <a:off x="97987" y="3296144"/>
            <a:ext cx="3975976" cy="461665"/>
          </a:xfrm>
          <a:prstGeom prst="rect">
            <a:avLst/>
          </a:prstGeom>
          <a:solidFill>
            <a:schemeClr val="accent3"/>
          </a:solidFill>
        </p:spPr>
        <p:txBody>
          <a:bodyPr wrap="square">
            <a:spAutoFit/>
          </a:bodyPr>
          <a:lstStyle/>
          <a:p>
            <a:pPr algn="ctr"/>
            <a:r>
              <a:rPr lang="en-GB" sz="2400" dirty="0">
                <a:solidFill>
                  <a:schemeClr val="bg1"/>
                </a:solidFill>
                <a:latin typeface="Franklin Gothic Demi" panose="020B0703020102020204" pitchFamily="34" charset="0"/>
              </a:rPr>
              <a:t>Support and wellbeing</a:t>
            </a:r>
          </a:p>
        </p:txBody>
      </p:sp>
      <p:sp>
        <p:nvSpPr>
          <p:cNvPr id="31" name="Rectangle 30"/>
          <p:cNvSpPr/>
          <p:nvPr/>
        </p:nvSpPr>
        <p:spPr>
          <a:xfrm>
            <a:off x="4245414" y="3296144"/>
            <a:ext cx="3755588" cy="461665"/>
          </a:xfrm>
          <a:prstGeom prst="rect">
            <a:avLst/>
          </a:prstGeom>
          <a:solidFill>
            <a:schemeClr val="accent3"/>
          </a:solidFill>
        </p:spPr>
        <p:txBody>
          <a:bodyPr wrap="square">
            <a:spAutoFit/>
          </a:bodyPr>
          <a:lstStyle/>
          <a:p>
            <a:pPr algn="ctr"/>
            <a:r>
              <a:rPr lang="en-GB" sz="2400" dirty="0">
                <a:solidFill>
                  <a:schemeClr val="bg1"/>
                </a:solidFill>
                <a:latin typeface="Franklin Gothic Demi" panose="020B0703020102020204" pitchFamily="34" charset="0"/>
              </a:rPr>
              <a:t>Educational infrastructure</a:t>
            </a:r>
          </a:p>
        </p:txBody>
      </p:sp>
      <p:sp>
        <p:nvSpPr>
          <p:cNvPr id="32" name="Text Placeholder 14"/>
          <p:cNvSpPr txBox="1">
            <a:spLocks/>
          </p:cNvSpPr>
          <p:nvPr/>
        </p:nvSpPr>
        <p:spPr>
          <a:xfrm>
            <a:off x="8207815" y="4106865"/>
            <a:ext cx="3886198" cy="2598734"/>
          </a:xfrm>
          <a:prstGeom prst="rect">
            <a:avLst/>
          </a:prstGeom>
          <a:solidFill>
            <a:srgbClr val="D9DBF1"/>
          </a:solidFill>
        </p:spPr>
        <p:txBody>
          <a:bodyPr vert="horz" lIns="108000" tIns="72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50" dirty="0" smtClean="0">
                <a:latin typeface="Tw Cen MT" panose="020B0602020104020603" pitchFamily="34" charset="0"/>
              </a:rPr>
              <a:t>Engage actively with </a:t>
            </a:r>
            <a:r>
              <a:rPr lang="en-GB" sz="1750" b="1" dirty="0">
                <a:latin typeface="Tw Cen MT" panose="020B0602020104020603" pitchFamily="34" charset="0"/>
              </a:rPr>
              <a:t>employers </a:t>
            </a:r>
            <a:r>
              <a:rPr lang="en-GB" sz="1750" dirty="0">
                <a:latin typeface="Tw Cen MT" panose="020B0602020104020603" pitchFamily="34" charset="0"/>
              </a:rPr>
              <a:t>to inform development of future </a:t>
            </a:r>
            <a:r>
              <a:rPr lang="en-GB" sz="1750" dirty="0" smtClean="0">
                <a:latin typeface="Tw Cen MT" panose="020B0602020104020603" pitchFamily="34" charset="0"/>
              </a:rPr>
              <a:t>curricula</a:t>
            </a:r>
            <a:endParaRPr lang="en-GB" sz="1750" dirty="0">
              <a:latin typeface="Tw Cen MT" panose="020B0602020104020603" pitchFamily="34" charset="0"/>
            </a:endParaRPr>
          </a:p>
          <a:p>
            <a:r>
              <a:rPr lang="en-GB" sz="1750" dirty="0">
                <a:latin typeface="Tw Cen MT" panose="020B0602020104020603" pitchFamily="34" charset="0"/>
              </a:rPr>
              <a:t>Strengthen </a:t>
            </a:r>
            <a:r>
              <a:rPr lang="en-GB" sz="1750" b="1" dirty="0">
                <a:latin typeface="Tw Cen MT" panose="020B0602020104020603" pitchFamily="34" charset="0"/>
              </a:rPr>
              <a:t>alumni relations </a:t>
            </a:r>
            <a:r>
              <a:rPr lang="en-GB" sz="1750" dirty="0">
                <a:latin typeface="Tw Cen MT" panose="020B0602020104020603" pitchFamily="34" charset="0"/>
              </a:rPr>
              <a:t>to enhance curricula, reputation and reach</a:t>
            </a:r>
          </a:p>
          <a:p>
            <a:r>
              <a:rPr lang="en-GB" sz="1750" dirty="0">
                <a:latin typeface="Tw Cen MT" panose="020B0602020104020603" pitchFamily="34" charset="0"/>
              </a:rPr>
              <a:t>Work with </a:t>
            </a:r>
            <a:r>
              <a:rPr lang="en-GB" sz="1750" b="1" dirty="0">
                <a:latin typeface="Tw Cen MT" panose="020B0602020104020603" pitchFamily="34" charset="0"/>
              </a:rPr>
              <a:t>accrediting bodies </a:t>
            </a:r>
            <a:r>
              <a:rPr lang="en-GB" sz="1750" dirty="0">
                <a:latin typeface="Tw Cen MT" panose="020B0602020104020603" pitchFamily="34" charset="0"/>
              </a:rPr>
              <a:t>to enhance professional skills development for students</a:t>
            </a:r>
          </a:p>
        </p:txBody>
      </p:sp>
      <p:sp>
        <p:nvSpPr>
          <p:cNvPr id="33" name="Text Placeholder 14"/>
          <p:cNvSpPr txBox="1">
            <a:spLocks/>
          </p:cNvSpPr>
          <p:nvPr/>
        </p:nvSpPr>
        <p:spPr>
          <a:xfrm>
            <a:off x="4245414" y="3756124"/>
            <a:ext cx="3755588" cy="2949475"/>
          </a:xfrm>
          <a:prstGeom prst="rect">
            <a:avLst/>
          </a:prstGeom>
          <a:solidFill>
            <a:srgbClr val="D9DBF1"/>
          </a:solidFill>
        </p:spPr>
        <p:txBody>
          <a:bodyPr vert="horz" lIns="108000" tIns="72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dirty="0">
                <a:latin typeface="Tw Cen MT" panose="020B0602020104020603" pitchFamily="34" charset="0"/>
              </a:rPr>
              <a:t>Identify and work towards the </a:t>
            </a:r>
            <a:r>
              <a:rPr lang="en-GB" sz="1900" b="1" dirty="0">
                <a:latin typeface="Tw Cen MT" panose="020B0602020104020603" pitchFamily="34" charset="0"/>
              </a:rPr>
              <a:t>optimal cohort size </a:t>
            </a:r>
            <a:r>
              <a:rPr lang="en-GB" sz="1900" dirty="0">
                <a:latin typeface="Tw Cen MT" panose="020B0602020104020603" pitchFamily="34" charset="0"/>
              </a:rPr>
              <a:t>for each programme</a:t>
            </a:r>
          </a:p>
          <a:p>
            <a:r>
              <a:rPr lang="en-GB" sz="1900" dirty="0" smtClean="0">
                <a:latin typeface="Tw Cen MT" panose="020B0602020104020603" pitchFamily="34" charset="0"/>
              </a:rPr>
              <a:t>Enhance our </a:t>
            </a:r>
            <a:r>
              <a:rPr lang="en-GB" sz="1900" b="1" dirty="0">
                <a:latin typeface="Tw Cen MT" panose="020B0602020104020603" pitchFamily="34" charset="0"/>
              </a:rPr>
              <a:t>physical infrastructure</a:t>
            </a:r>
          </a:p>
          <a:p>
            <a:r>
              <a:rPr lang="en-GB" sz="1900" dirty="0">
                <a:latin typeface="Tw Cen MT" panose="020B0602020104020603" pitchFamily="34" charset="0"/>
              </a:rPr>
              <a:t>Develop core underlying </a:t>
            </a:r>
            <a:r>
              <a:rPr lang="en-GB" sz="1900" b="1" dirty="0">
                <a:latin typeface="Tw Cen MT" panose="020B0602020104020603" pitchFamily="34" charset="0"/>
              </a:rPr>
              <a:t>digital infrastructure </a:t>
            </a:r>
            <a:r>
              <a:rPr lang="en-GB" sz="1900" dirty="0" smtClean="0">
                <a:latin typeface="Tw Cen MT" panose="020B0602020104020603" pitchFamily="34" charset="0"/>
              </a:rPr>
              <a:t>services </a:t>
            </a:r>
            <a:r>
              <a:rPr lang="en-GB" sz="1900" dirty="0">
                <a:latin typeface="Tw Cen MT" panose="020B0602020104020603" pitchFamily="34" charset="0"/>
              </a:rPr>
              <a:t>for students and </a:t>
            </a:r>
            <a:r>
              <a:rPr lang="en-GB" sz="1900" dirty="0" smtClean="0">
                <a:latin typeface="Tw Cen MT" panose="020B0602020104020603" pitchFamily="34" charset="0"/>
              </a:rPr>
              <a:t>learning </a:t>
            </a:r>
            <a:r>
              <a:rPr lang="en-GB" sz="1900" dirty="0">
                <a:latin typeface="Tw Cen MT" panose="020B0602020104020603" pitchFamily="34" charset="0"/>
              </a:rPr>
              <a:t>analytics</a:t>
            </a:r>
          </a:p>
        </p:txBody>
      </p:sp>
      <p:sp>
        <p:nvSpPr>
          <p:cNvPr id="34" name="Text Placeholder 14"/>
          <p:cNvSpPr txBox="1">
            <a:spLocks/>
          </p:cNvSpPr>
          <p:nvPr/>
        </p:nvSpPr>
        <p:spPr>
          <a:xfrm>
            <a:off x="97987" y="3757809"/>
            <a:ext cx="3975976" cy="2947790"/>
          </a:xfrm>
          <a:prstGeom prst="rect">
            <a:avLst/>
          </a:prstGeom>
          <a:solidFill>
            <a:srgbClr val="D9DBF1"/>
          </a:solidFill>
        </p:spPr>
        <p:txBody>
          <a:bodyPr vert="horz" lIns="108000" tIns="72000" rIns="108000" bIns="108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Tw Cen MT" panose="020B0602020104020603" pitchFamily="34" charset="0"/>
              </a:rPr>
              <a:t>Build an </a:t>
            </a:r>
            <a:r>
              <a:rPr lang="en-GB" sz="2000" b="1" dirty="0">
                <a:latin typeface="Tw Cen MT" panose="020B0602020104020603" pitchFamily="34" charset="0"/>
              </a:rPr>
              <a:t>inclusive and respectful community</a:t>
            </a:r>
          </a:p>
          <a:p>
            <a:r>
              <a:rPr lang="en-GB" sz="2000" dirty="0">
                <a:latin typeface="Tw Cen MT" panose="020B0602020104020603" pitchFamily="34" charset="0"/>
              </a:rPr>
              <a:t>Ensure </a:t>
            </a:r>
            <a:r>
              <a:rPr lang="en-GB" sz="2000" b="1" dirty="0">
                <a:latin typeface="Tw Cen MT" panose="020B0602020104020603" pitchFamily="34" charset="0"/>
              </a:rPr>
              <a:t>student-facing staff </a:t>
            </a:r>
            <a:r>
              <a:rPr lang="en-GB" sz="2000" dirty="0">
                <a:latin typeface="Tw Cen MT" panose="020B0602020104020603" pitchFamily="34" charset="0"/>
              </a:rPr>
              <a:t>are equipped with right tools &amp; skills to support students effectively with </a:t>
            </a:r>
            <a:r>
              <a:rPr lang="en-GB" sz="2000" b="1" dirty="0">
                <a:latin typeface="Tw Cen MT" panose="020B0602020104020603" pitchFamily="34" charset="0"/>
              </a:rPr>
              <a:t>personal challenges</a:t>
            </a:r>
          </a:p>
          <a:p>
            <a:r>
              <a:rPr lang="en-GB" sz="2000" dirty="0">
                <a:latin typeface="Tw Cen MT" panose="020B0602020104020603" pitchFamily="34" charset="0"/>
              </a:rPr>
              <a:t>Ensure </a:t>
            </a:r>
            <a:r>
              <a:rPr lang="en-GB" sz="2000" b="1" dirty="0">
                <a:latin typeface="Tw Cen MT" panose="020B0602020104020603" pitchFamily="34" charset="0"/>
              </a:rPr>
              <a:t>all new students </a:t>
            </a:r>
            <a:r>
              <a:rPr lang="en-GB" sz="2000" dirty="0">
                <a:latin typeface="Tw Cen MT" panose="020B0602020104020603" pitchFamily="34" charset="0"/>
              </a:rPr>
              <a:t>transition successfully to the College</a:t>
            </a:r>
          </a:p>
        </p:txBody>
      </p:sp>
      <p:sp>
        <p:nvSpPr>
          <p:cNvPr id="18" name="Title 18"/>
          <p:cNvSpPr>
            <a:spLocks noGrp="1"/>
          </p:cNvSpPr>
          <p:nvPr>
            <p:ph type="title"/>
          </p:nvPr>
        </p:nvSpPr>
        <p:spPr>
          <a:xfrm>
            <a:off x="9729964" y="467816"/>
            <a:ext cx="2196194" cy="922737"/>
          </a:xfrm>
        </p:spPr>
        <p:txBody>
          <a:bodyPr>
            <a:normAutofit fontScale="90000"/>
          </a:bodyPr>
          <a:lstStyle/>
          <a:p>
            <a:pPr algn="r"/>
            <a:r>
              <a:rPr lang="en-GB" sz="2800" dirty="0">
                <a:latin typeface="Franklin Gothic Demi" panose="020B0703020102020204" pitchFamily="34" charset="0"/>
              </a:rPr>
              <a:t>Education and the </a:t>
            </a:r>
            <a:r>
              <a:rPr lang="en-GB" sz="2800" dirty="0">
                <a:solidFill>
                  <a:schemeClr val="accent3"/>
                </a:solidFill>
                <a:latin typeface="Franklin Gothic Demi" panose="020B0703020102020204" pitchFamily="34" charset="0"/>
              </a:rPr>
              <a:t>Student Experience</a:t>
            </a:r>
          </a:p>
        </p:txBody>
      </p:sp>
      <p:cxnSp>
        <p:nvCxnSpPr>
          <p:cNvPr id="20" name="Straight Connector 19"/>
          <p:cNvCxnSpPr/>
          <p:nvPr/>
        </p:nvCxnSpPr>
        <p:spPr>
          <a:xfrm>
            <a:off x="10253739" y="1584646"/>
            <a:ext cx="1571625"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347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197" t="2996" r="24511" b="13595"/>
          <a:stretch/>
        </p:blipFill>
        <p:spPr>
          <a:xfrm>
            <a:off x="0" y="-38100"/>
            <a:ext cx="6832146" cy="6896100"/>
          </a:xfrm>
          <a:prstGeom prst="rect">
            <a:avLst/>
          </a:prstGeom>
        </p:spPr>
      </p:pic>
      <p:sp>
        <p:nvSpPr>
          <p:cNvPr id="12" name="Isosceles Triangle 11"/>
          <p:cNvSpPr/>
          <p:nvPr/>
        </p:nvSpPr>
        <p:spPr>
          <a:xfrm>
            <a:off x="4396469" y="-19050"/>
            <a:ext cx="2446563" cy="6896100"/>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10800000">
            <a:off x="-1" y="-19050"/>
            <a:ext cx="1099457" cy="2590800"/>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31946" y="278947"/>
            <a:ext cx="3200400" cy="971550"/>
          </a:xfrm>
          <a:solidFill>
            <a:schemeClr val="bg1"/>
          </a:solidFill>
        </p:spPr>
        <p:txBody>
          <a:bodyPr lIns="180000" rIns="180000">
            <a:normAutofit/>
          </a:bodyPr>
          <a:lstStyle/>
          <a:p>
            <a:pPr algn="ctr"/>
            <a:r>
              <a:rPr lang="en-GB" sz="4800" spc="300" dirty="0">
                <a:solidFill>
                  <a:schemeClr val="tx2"/>
                </a:solidFill>
                <a:latin typeface="Franklin Gothic Demi" panose="020B0703020102020204" pitchFamily="34" charset="0"/>
              </a:rPr>
              <a:t>Research</a:t>
            </a:r>
          </a:p>
        </p:txBody>
      </p:sp>
      <p:sp>
        <p:nvSpPr>
          <p:cNvPr id="11" name="Content Placeholder 10"/>
          <p:cNvSpPr>
            <a:spLocks noGrp="1"/>
          </p:cNvSpPr>
          <p:nvPr>
            <p:ph idx="1"/>
          </p:nvPr>
        </p:nvSpPr>
        <p:spPr>
          <a:xfrm>
            <a:off x="6689271" y="1435100"/>
            <a:ext cx="5203372" cy="5138056"/>
          </a:xfrm>
        </p:spPr>
        <p:txBody>
          <a:bodyPr>
            <a:noAutofit/>
          </a:bodyPr>
          <a:lstStyle/>
          <a:p>
            <a:pPr marL="0" indent="0" algn="just">
              <a:lnSpc>
                <a:spcPct val="100000"/>
              </a:lnSpc>
              <a:buNone/>
            </a:pPr>
            <a:r>
              <a:rPr lang="en-GB" sz="1800" dirty="0">
                <a:solidFill>
                  <a:schemeClr val="bg1"/>
                </a:solidFill>
                <a:latin typeface="Tw Cen MT" panose="020B0602020104020603" pitchFamily="34" charset="0"/>
              </a:rPr>
              <a:t>All parts of the Faculty performed strongly in the last Research Excellence Framework (REF), with the newly-established “impact” measure providing an opportunity to showcase the real-world importance of the work of researchers. A clear focus for the next five year period will be to ensure that we at least </a:t>
            </a:r>
            <a:r>
              <a:rPr lang="en-GB" sz="1800" b="1" dirty="0">
                <a:solidFill>
                  <a:schemeClr val="bg1"/>
                </a:solidFill>
                <a:latin typeface="Tw Cen MT" panose="020B0602020104020603" pitchFamily="34" charset="0"/>
              </a:rPr>
              <a:t>match this performance in the next REF assessment</a:t>
            </a:r>
            <a:r>
              <a:rPr lang="en-GB" sz="1800" dirty="0">
                <a:solidFill>
                  <a:schemeClr val="bg1"/>
                </a:solidFill>
                <a:latin typeface="Tw Cen MT" panose="020B0602020104020603" pitchFamily="34" charset="0"/>
              </a:rPr>
              <a:t>.</a:t>
            </a:r>
          </a:p>
          <a:p>
            <a:pPr marL="0" indent="0" algn="just">
              <a:lnSpc>
                <a:spcPct val="100000"/>
              </a:lnSpc>
              <a:buNone/>
            </a:pPr>
            <a:r>
              <a:rPr lang="en-GB" sz="1800" dirty="0">
                <a:solidFill>
                  <a:schemeClr val="bg1"/>
                </a:solidFill>
                <a:latin typeface="Tw Cen MT" panose="020B0602020104020603" pitchFamily="34" charset="0"/>
              </a:rPr>
              <a:t>Our research strategy </a:t>
            </a:r>
            <a:r>
              <a:rPr lang="en-GB" sz="1800" dirty="0" smtClean="0">
                <a:solidFill>
                  <a:schemeClr val="bg1"/>
                </a:solidFill>
                <a:latin typeface="Tw Cen MT" panose="020B0602020104020603" pitchFamily="34" charset="0"/>
              </a:rPr>
              <a:t>focuses on </a:t>
            </a:r>
            <a:r>
              <a:rPr lang="en-GB" sz="1800" b="1" dirty="0">
                <a:solidFill>
                  <a:schemeClr val="bg1"/>
                </a:solidFill>
                <a:latin typeface="Tw Cen MT" panose="020B0602020104020603" pitchFamily="34" charset="0"/>
              </a:rPr>
              <a:t>maintaining world-class excellence </a:t>
            </a:r>
            <a:r>
              <a:rPr lang="en-GB" sz="1800" dirty="0">
                <a:solidFill>
                  <a:schemeClr val="bg1"/>
                </a:solidFill>
                <a:latin typeface="Tw Cen MT" panose="020B0602020104020603" pitchFamily="34" charset="0"/>
              </a:rPr>
              <a:t>in our core engineering disciplines, maintaining or establishing world-class facilities, hiring and developing </a:t>
            </a:r>
            <a:r>
              <a:rPr lang="en-GB" sz="1800" dirty="0" smtClean="0">
                <a:solidFill>
                  <a:schemeClr val="bg1"/>
                </a:solidFill>
                <a:latin typeface="Tw Cen MT" panose="020B0602020104020603" pitchFamily="34" charset="0"/>
              </a:rPr>
              <a:t>outstanding academic </a:t>
            </a:r>
            <a:r>
              <a:rPr lang="en-GB" sz="1800" dirty="0">
                <a:solidFill>
                  <a:schemeClr val="bg1"/>
                </a:solidFill>
                <a:latin typeface="Tw Cen MT" panose="020B0602020104020603" pitchFamily="34" charset="0"/>
              </a:rPr>
              <a:t>staff, and attracting the best research staff and students.</a:t>
            </a:r>
          </a:p>
          <a:p>
            <a:pPr marL="0" indent="0" algn="just">
              <a:lnSpc>
                <a:spcPct val="100000"/>
              </a:lnSpc>
              <a:buNone/>
            </a:pPr>
            <a:r>
              <a:rPr lang="en-GB" sz="1800" dirty="0">
                <a:solidFill>
                  <a:schemeClr val="bg1"/>
                </a:solidFill>
                <a:latin typeface="Tw Cen MT" panose="020B0602020104020603" pitchFamily="34" charset="0"/>
              </a:rPr>
              <a:t>We will </a:t>
            </a:r>
            <a:r>
              <a:rPr lang="en-GB" sz="1800" b="1" dirty="0">
                <a:solidFill>
                  <a:schemeClr val="bg1"/>
                </a:solidFill>
                <a:latin typeface="Tw Cen MT" panose="020B0602020104020603" pitchFamily="34" charset="0"/>
              </a:rPr>
              <a:t>build on our track record of multi- and trans-disciplinary research</a:t>
            </a:r>
            <a:r>
              <a:rPr lang="en-GB" sz="1800" dirty="0">
                <a:solidFill>
                  <a:schemeClr val="bg1"/>
                </a:solidFill>
                <a:latin typeface="Tw Cen MT" panose="020B0602020104020603" pitchFamily="34" charset="0"/>
              </a:rPr>
              <a:t>, focussing on </a:t>
            </a:r>
            <a:r>
              <a:rPr lang="en-GB" sz="1800" b="1" dirty="0">
                <a:solidFill>
                  <a:schemeClr val="bg1"/>
                </a:solidFill>
                <a:latin typeface="Tw Cen MT" panose="020B0602020104020603" pitchFamily="34" charset="0"/>
              </a:rPr>
              <a:t>global challenges </a:t>
            </a:r>
            <a:r>
              <a:rPr lang="en-GB" sz="1800" dirty="0">
                <a:solidFill>
                  <a:schemeClr val="bg1"/>
                </a:solidFill>
                <a:latin typeface="Tw Cen MT" panose="020B0602020104020603" pitchFamily="34" charset="0"/>
              </a:rPr>
              <a:t>where we are advantaged through our expertise, facilities and/or partnerships. We highlight particular opportunities in the following areas:</a:t>
            </a:r>
          </a:p>
          <a:p>
            <a:pPr marL="0" indent="0" algn="just">
              <a:lnSpc>
                <a:spcPct val="100000"/>
              </a:lnSpc>
              <a:buNone/>
            </a:pPr>
            <a:endParaRPr lang="en-GB" sz="1800" dirty="0">
              <a:solidFill>
                <a:schemeClr val="bg1"/>
              </a:solidFill>
              <a:latin typeface="Tw Cen MT" panose="020B0602020104020603" pitchFamily="34" charset="0"/>
            </a:endParaRPr>
          </a:p>
        </p:txBody>
      </p:sp>
      <p:sp>
        <p:nvSpPr>
          <p:cNvPr id="17" name="Content Placeholder 10"/>
          <p:cNvSpPr txBox="1">
            <a:spLocks/>
          </p:cNvSpPr>
          <p:nvPr/>
        </p:nvSpPr>
        <p:spPr>
          <a:xfrm>
            <a:off x="6096000" y="3619213"/>
            <a:ext cx="6041571" cy="2953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24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291160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75BC4670-32F1-428C-B207-CF26243D37BB}"/>
              </a:ext>
            </a:extLst>
          </p:cNvPr>
          <p:cNvSpPr/>
          <p:nvPr/>
        </p:nvSpPr>
        <p:spPr>
          <a:xfrm>
            <a:off x="7061142" y="2720836"/>
            <a:ext cx="4843549" cy="3779717"/>
          </a:xfrm>
          <a:prstGeom prst="rect">
            <a:avLst/>
          </a:prstGeom>
          <a:ln w="47625"/>
        </p:spPr>
        <p:style>
          <a:lnRef idx="2">
            <a:schemeClr val="accent3"/>
          </a:lnRef>
          <a:fillRef idx="1">
            <a:schemeClr val="lt1"/>
          </a:fillRef>
          <a:effectRef idx="0">
            <a:schemeClr val="accent3"/>
          </a:effectRef>
          <a:fontRef idx="minor">
            <a:schemeClr val="dk1"/>
          </a:fontRef>
        </p:style>
        <p:txBody>
          <a:bodyPr lIns="216000" rIns="216000" rtlCol="0" anchor="ctr"/>
          <a:lstStyle/>
          <a:p>
            <a:pPr algn="ctr"/>
            <a:r>
              <a:rPr lang="en-US" sz="2000" dirty="0">
                <a:solidFill>
                  <a:schemeClr val="accent1"/>
                </a:solidFill>
                <a:latin typeface="Franklin Gothic Demi" panose="020B0703020102020204" pitchFamily="34" charset="0"/>
              </a:rPr>
              <a:t>New opportunities</a:t>
            </a:r>
          </a:p>
          <a:p>
            <a:pPr>
              <a:spcBef>
                <a:spcPts val="600"/>
              </a:spcBef>
            </a:pPr>
            <a:r>
              <a:rPr lang="en-US" b="1" dirty="0">
                <a:solidFill>
                  <a:schemeClr val="tx1"/>
                </a:solidFill>
                <a:latin typeface="Tw Cen MT" panose="020B0602020104020603" pitchFamily="34" charset="0"/>
              </a:rPr>
              <a:t>Machine learning for bioprocess modelling and intensification </a:t>
            </a:r>
            <a:endParaRPr lang="en-US" dirty="0">
              <a:solidFill>
                <a:schemeClr val="tx1"/>
              </a:solidFill>
              <a:latin typeface="Tw Cen MT" panose="020B0602020104020603" pitchFamily="34" charset="0"/>
            </a:endParaRPr>
          </a:p>
          <a:p>
            <a:pPr>
              <a:spcBef>
                <a:spcPts val="600"/>
              </a:spcBef>
            </a:pPr>
            <a:r>
              <a:rPr lang="en-US" b="1" dirty="0">
                <a:solidFill>
                  <a:schemeClr val="tx1"/>
                </a:solidFill>
                <a:latin typeface="Tw Cen MT" panose="020B0602020104020603" pitchFamily="34" charset="0"/>
              </a:rPr>
              <a:t>Integrated approaches to water-food-energy nexus </a:t>
            </a:r>
            <a:r>
              <a:rPr lang="en-US" dirty="0">
                <a:solidFill>
                  <a:schemeClr val="tx1"/>
                </a:solidFill>
                <a:latin typeface="Tw Cen MT" panose="020B0602020104020603" pitchFamily="34" charset="0"/>
              </a:rPr>
              <a:t>embracing ecosystems services research </a:t>
            </a:r>
          </a:p>
          <a:p>
            <a:pPr>
              <a:spcBef>
                <a:spcPts val="600"/>
              </a:spcBef>
            </a:pPr>
            <a:r>
              <a:rPr lang="en-US" dirty="0">
                <a:solidFill>
                  <a:schemeClr val="tx1"/>
                </a:solidFill>
                <a:latin typeface="Tw Cen MT" panose="020B0602020104020603" pitchFamily="34" charset="0"/>
              </a:rPr>
              <a:t>Design and implementation at scale of </a:t>
            </a:r>
            <a:r>
              <a:rPr lang="en-US" b="1" dirty="0">
                <a:solidFill>
                  <a:schemeClr val="tx1"/>
                </a:solidFill>
                <a:latin typeface="Tw Cen MT" panose="020B0602020104020603" pitchFamily="34" charset="0"/>
              </a:rPr>
              <a:t>robust, high-performance biosystems employing Engineering Biology</a:t>
            </a:r>
          </a:p>
          <a:p>
            <a:pPr>
              <a:spcBef>
                <a:spcPts val="600"/>
              </a:spcBef>
            </a:pPr>
            <a:r>
              <a:rPr lang="en-US" b="1" dirty="0">
                <a:solidFill>
                  <a:schemeClr val="tx1"/>
                </a:solidFill>
                <a:latin typeface="Tw Cen MT" panose="020B0602020104020603" pitchFamily="34" charset="0"/>
              </a:rPr>
              <a:t>Transition to zero pollution economy</a:t>
            </a:r>
          </a:p>
          <a:p>
            <a:r>
              <a:rPr lang="en-US" dirty="0">
                <a:solidFill>
                  <a:schemeClr val="tx1"/>
                </a:solidFill>
                <a:latin typeface="Tw Cen MT" panose="020B0602020104020603" pitchFamily="34" charset="0"/>
              </a:rPr>
              <a:t>New technologies and business models </a:t>
            </a:r>
            <a:r>
              <a:rPr lang="en-US" dirty="0" smtClean="0">
                <a:solidFill>
                  <a:schemeClr val="tx1"/>
                </a:solidFill>
                <a:latin typeface="Tw Cen MT" panose="020B0602020104020603" pitchFamily="34" charset="0"/>
              </a:rPr>
              <a:t>for a zero-pollution economy</a:t>
            </a:r>
            <a:endParaRPr lang="en-US" b="1" dirty="0">
              <a:solidFill>
                <a:schemeClr val="tx1"/>
              </a:solidFill>
              <a:latin typeface="Tw Cen MT" panose="020B0602020104020603" pitchFamily="34" charset="0"/>
            </a:endParaRPr>
          </a:p>
        </p:txBody>
      </p:sp>
      <p:sp>
        <p:nvSpPr>
          <p:cNvPr id="14" name="Parallelogram 13">
            <a:extLst>
              <a:ext uri="{FF2B5EF4-FFF2-40B4-BE49-F238E27FC236}">
                <a16:creationId xmlns="" xmlns:a16="http://schemas.microsoft.com/office/drawing/2014/main" id="{BC84D558-5C91-483B-821E-767E54CF642B}"/>
              </a:ext>
            </a:extLst>
          </p:cNvPr>
          <p:cNvSpPr/>
          <p:nvPr/>
        </p:nvSpPr>
        <p:spPr>
          <a:xfrm>
            <a:off x="-258726" y="0"/>
            <a:ext cx="2472532" cy="80595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Pentagon 10">
            <a:extLst>
              <a:ext uri="{FF2B5EF4-FFF2-40B4-BE49-F238E27FC236}">
                <a16:creationId xmlns="" xmlns:a16="http://schemas.microsoft.com/office/drawing/2014/main" id="{B5A33370-C192-4318-91CB-219341D084E9}"/>
              </a:ext>
            </a:extLst>
          </p:cNvPr>
          <p:cNvSpPr/>
          <p:nvPr/>
        </p:nvSpPr>
        <p:spPr>
          <a:xfrm>
            <a:off x="243682" y="2474616"/>
            <a:ext cx="6788885" cy="4383384"/>
          </a:xfrm>
          <a:prstGeom prst="homePlate">
            <a:avLst>
              <a:gd name="adj" fmla="val 2365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5515" y="0"/>
            <a:ext cx="1924050" cy="805952"/>
          </a:xfrm>
        </p:spPr>
        <p:txBody>
          <a:bodyPr>
            <a:normAutofit/>
          </a:bodyPr>
          <a:lstStyle/>
          <a:p>
            <a:pPr algn="r"/>
            <a:r>
              <a:rPr lang="en-GB" sz="3200" dirty="0">
                <a:solidFill>
                  <a:schemeClr val="bg1"/>
                </a:solidFill>
                <a:latin typeface="Franklin Gothic Demi" panose="020B0703020102020204" pitchFamily="34" charset="0"/>
              </a:rPr>
              <a:t>Research</a:t>
            </a:r>
          </a:p>
        </p:txBody>
      </p:sp>
      <p:sp>
        <p:nvSpPr>
          <p:cNvPr id="3" name="Content Placeholder 2"/>
          <p:cNvSpPr>
            <a:spLocks noGrp="1"/>
          </p:cNvSpPr>
          <p:nvPr>
            <p:ph idx="1"/>
          </p:nvPr>
        </p:nvSpPr>
        <p:spPr>
          <a:xfrm>
            <a:off x="2488047" y="165473"/>
            <a:ext cx="9540079" cy="554815"/>
          </a:xfrm>
        </p:spPr>
        <p:txBody>
          <a:bodyPr>
            <a:noAutofit/>
          </a:bodyPr>
          <a:lstStyle/>
          <a:p>
            <a:pPr marL="0" indent="0">
              <a:buNone/>
            </a:pPr>
            <a:r>
              <a:rPr lang="en-GB" dirty="0">
                <a:solidFill>
                  <a:schemeClr val="accent1"/>
                </a:solidFill>
                <a:latin typeface="Franklin Gothic Demi" panose="020B0703020102020204" pitchFamily="34" charset="0"/>
              </a:rPr>
              <a:t>Transition to a Sustainable Zero-Pollution </a:t>
            </a:r>
            <a:r>
              <a:rPr lang="en-GB" dirty="0" smtClean="0">
                <a:solidFill>
                  <a:schemeClr val="accent1"/>
                </a:solidFill>
                <a:latin typeface="Franklin Gothic Demi" panose="020B0703020102020204" pitchFamily="34" charset="0"/>
              </a:rPr>
              <a:t>Economy</a:t>
            </a:r>
            <a:endParaRPr lang="en-GB" dirty="0">
              <a:solidFill>
                <a:schemeClr val="accent1"/>
              </a:solidFill>
              <a:latin typeface="Franklin Gothic Demi" panose="020B0703020102020204" pitchFamily="34" charset="0"/>
            </a:endParaRPr>
          </a:p>
        </p:txBody>
      </p:sp>
      <p:sp>
        <p:nvSpPr>
          <p:cNvPr id="8" name="Content Placeholder 2"/>
          <p:cNvSpPr txBox="1">
            <a:spLocks/>
          </p:cNvSpPr>
          <p:nvPr/>
        </p:nvSpPr>
        <p:spPr>
          <a:xfrm>
            <a:off x="382804" y="2474615"/>
            <a:ext cx="5785239" cy="350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GB" sz="1800" b="1" dirty="0">
                <a:latin typeface="Tw Cen MT" panose="020B0602020104020603" pitchFamily="34" charset="0"/>
              </a:rPr>
              <a:t>Academic strengths</a:t>
            </a:r>
          </a:p>
          <a:p>
            <a:pPr marL="0" indent="0">
              <a:lnSpc>
                <a:spcPts val="2000"/>
              </a:lnSpc>
              <a:spcBef>
                <a:spcPts val="0"/>
              </a:spcBef>
              <a:buNone/>
            </a:pPr>
            <a:r>
              <a:rPr lang="en-GB" sz="1800" b="1" dirty="0">
                <a:solidFill>
                  <a:schemeClr val="accent3"/>
                </a:solidFill>
                <a:latin typeface="Tw Cen MT" panose="020B0602020104020603" pitchFamily="34" charset="0"/>
              </a:rPr>
              <a:t>Fossil-fuel-free transport </a:t>
            </a:r>
            <a:r>
              <a:rPr lang="en-GB" sz="1800" dirty="0">
                <a:latin typeface="Tw Cen MT" panose="020B0602020104020603" pitchFamily="34" charset="0"/>
              </a:rPr>
              <a:t>Electric vehicles, batteries, fuel cells</a:t>
            </a:r>
          </a:p>
          <a:p>
            <a:pPr marL="0" indent="0">
              <a:lnSpc>
                <a:spcPts val="2000"/>
              </a:lnSpc>
              <a:spcBef>
                <a:spcPts val="0"/>
              </a:spcBef>
              <a:buNone/>
            </a:pPr>
            <a:r>
              <a:rPr lang="en-GB" sz="1800" b="1" dirty="0">
                <a:solidFill>
                  <a:schemeClr val="accent3"/>
                </a:solidFill>
                <a:latin typeface="Tw Cen MT" panose="020B0602020104020603" pitchFamily="34" charset="0"/>
              </a:rPr>
              <a:t>Bio-economy</a:t>
            </a:r>
            <a:r>
              <a:rPr lang="en-GB" sz="1800" dirty="0">
                <a:latin typeface="Tw Cen MT" panose="020B0602020104020603" pitchFamily="34" charset="0"/>
              </a:rPr>
              <a:t> </a:t>
            </a:r>
            <a:r>
              <a:rPr lang="en-GB" sz="1800" dirty="0" smtClean="0">
                <a:latin typeface="Tw Cen MT" panose="020B0602020104020603" pitchFamily="34" charset="0"/>
              </a:rPr>
              <a:t>Engineering Biolog</a:t>
            </a:r>
            <a:r>
              <a:rPr lang="en-GB" sz="1800" dirty="0" smtClean="0">
                <a:latin typeface="Tw Cen MT" panose="020B0602020104020603" pitchFamily="34" charset="0"/>
              </a:rPr>
              <a:t>y biomass for fuel and chemical feedstocks</a:t>
            </a:r>
            <a:endParaRPr lang="en-GB" sz="1800" dirty="0">
              <a:latin typeface="Tw Cen MT" panose="020B0602020104020603" pitchFamily="34" charset="0"/>
            </a:endParaRPr>
          </a:p>
          <a:p>
            <a:pPr marL="0" indent="0">
              <a:lnSpc>
                <a:spcPts val="2000"/>
              </a:lnSpc>
              <a:spcBef>
                <a:spcPts val="0"/>
              </a:spcBef>
              <a:buNone/>
            </a:pPr>
            <a:r>
              <a:rPr lang="en-GB" sz="1800" b="1" dirty="0">
                <a:solidFill>
                  <a:schemeClr val="accent3"/>
                </a:solidFill>
                <a:latin typeface="Tw Cen MT" panose="020B0602020104020603" pitchFamily="34" charset="0"/>
              </a:rPr>
              <a:t>Circular Economy</a:t>
            </a:r>
            <a:r>
              <a:rPr lang="en-GB" sz="1800" dirty="0">
                <a:solidFill>
                  <a:schemeClr val="accent3"/>
                </a:solidFill>
                <a:latin typeface="Tw Cen MT" panose="020B0602020104020603" pitchFamily="34" charset="0"/>
              </a:rPr>
              <a:t> </a:t>
            </a:r>
            <a:r>
              <a:rPr lang="en-GB" sz="1800" dirty="0">
                <a:latin typeface="Tw Cen MT" panose="020B0602020104020603" pitchFamily="34" charset="0"/>
              </a:rPr>
              <a:t>systems approaches to whole life-cycle </a:t>
            </a:r>
            <a:r>
              <a:rPr lang="en-GB" sz="1800" dirty="0" smtClean="0">
                <a:latin typeface="Tw Cen MT" panose="020B0602020104020603" pitchFamily="34" charset="0"/>
              </a:rPr>
              <a:t>manufacture</a:t>
            </a:r>
          </a:p>
          <a:p>
            <a:pPr marL="0" indent="0">
              <a:lnSpc>
                <a:spcPts val="2000"/>
              </a:lnSpc>
              <a:spcBef>
                <a:spcPts val="0"/>
              </a:spcBef>
              <a:buNone/>
            </a:pPr>
            <a:r>
              <a:rPr lang="en-GB" sz="1800" b="1" dirty="0" smtClean="0">
                <a:solidFill>
                  <a:srgbClr val="1481BA"/>
                </a:solidFill>
                <a:latin typeface="Tw Cen MT" panose="020B0602020104020603" pitchFamily="34" charset="0"/>
              </a:rPr>
              <a:t>Light weighting vehicle structures </a:t>
            </a:r>
            <a:r>
              <a:rPr lang="en-GB" sz="1800" dirty="0" smtClean="0">
                <a:latin typeface="Tw Cen MT" panose="020B0602020104020603" pitchFamily="34" charset="0"/>
              </a:rPr>
              <a:t>both aluminium forming and composites</a:t>
            </a:r>
          </a:p>
          <a:p>
            <a:pPr marL="0" indent="0">
              <a:lnSpc>
                <a:spcPts val="2000"/>
              </a:lnSpc>
              <a:spcBef>
                <a:spcPts val="0"/>
              </a:spcBef>
              <a:buNone/>
            </a:pPr>
            <a:r>
              <a:rPr lang="en-GB" sz="1800" b="1" dirty="0" smtClean="0">
                <a:solidFill>
                  <a:srgbClr val="1481BA"/>
                </a:solidFill>
                <a:latin typeface="Tw Cen MT" panose="020B0602020104020603" pitchFamily="34" charset="0"/>
              </a:rPr>
              <a:t>Engine downsizing </a:t>
            </a:r>
            <a:r>
              <a:rPr lang="en-GB" sz="1800" dirty="0" smtClean="0">
                <a:latin typeface="Tw Cen MT" panose="020B0602020104020603" pitchFamily="34" charset="0"/>
              </a:rPr>
              <a:t>important for hybrid technologies</a:t>
            </a:r>
            <a:endParaRPr lang="en-GB" sz="1800" dirty="0">
              <a:latin typeface="Tw Cen MT" panose="020B0602020104020603" pitchFamily="34" charset="0"/>
            </a:endParaRPr>
          </a:p>
          <a:p>
            <a:pPr marL="0" indent="0">
              <a:lnSpc>
                <a:spcPts val="2000"/>
              </a:lnSpc>
              <a:spcBef>
                <a:spcPts val="0"/>
              </a:spcBef>
              <a:buNone/>
            </a:pPr>
            <a:r>
              <a:rPr lang="en-GB" sz="1800" b="1" dirty="0">
                <a:solidFill>
                  <a:schemeClr val="accent3"/>
                </a:solidFill>
                <a:latin typeface="Tw Cen MT" panose="020B0602020104020603" pitchFamily="34" charset="0"/>
              </a:rPr>
              <a:t>Decarbonisation technologies </a:t>
            </a:r>
            <a:r>
              <a:rPr lang="en-GB" sz="1800" dirty="0">
                <a:latin typeface="Tw Cen MT" panose="020B0602020104020603" pitchFamily="34" charset="0"/>
              </a:rPr>
              <a:t>CCS, heat and transport decarbonisation </a:t>
            </a:r>
          </a:p>
          <a:p>
            <a:pPr marL="0" indent="0">
              <a:lnSpc>
                <a:spcPts val="2000"/>
              </a:lnSpc>
              <a:spcBef>
                <a:spcPts val="0"/>
              </a:spcBef>
              <a:buNone/>
            </a:pPr>
            <a:r>
              <a:rPr lang="en-GB" sz="1800" b="1" dirty="0">
                <a:solidFill>
                  <a:schemeClr val="accent3"/>
                </a:solidFill>
                <a:latin typeface="Tw Cen MT" panose="020B0602020104020603" pitchFamily="34" charset="0"/>
              </a:rPr>
              <a:t>Global </a:t>
            </a:r>
            <a:r>
              <a:rPr lang="en-GB" sz="1800" b="1" dirty="0" smtClean="0">
                <a:solidFill>
                  <a:schemeClr val="accent3"/>
                </a:solidFill>
                <a:latin typeface="Tw Cen MT" panose="020B0602020104020603" pitchFamily="34" charset="0"/>
              </a:rPr>
              <a:t>optimisation</a:t>
            </a:r>
            <a:r>
              <a:rPr lang="en-GB" sz="1800" dirty="0" smtClean="0">
                <a:solidFill>
                  <a:schemeClr val="accent3"/>
                </a:solidFill>
                <a:latin typeface="Tw Cen MT" panose="020B0602020104020603" pitchFamily="34" charset="0"/>
              </a:rPr>
              <a:t> </a:t>
            </a:r>
            <a:r>
              <a:rPr lang="en-GB" sz="1800" dirty="0">
                <a:latin typeface="Tw Cen MT" panose="020B0602020104020603" pitchFamily="34" charset="0"/>
              </a:rPr>
              <a:t>of industrial processes</a:t>
            </a:r>
          </a:p>
          <a:p>
            <a:pPr marL="0" indent="0">
              <a:lnSpc>
                <a:spcPts val="2000"/>
              </a:lnSpc>
              <a:spcBef>
                <a:spcPts val="0"/>
              </a:spcBef>
              <a:buNone/>
            </a:pPr>
            <a:r>
              <a:rPr lang="en-GB" sz="1800" b="1" dirty="0">
                <a:solidFill>
                  <a:schemeClr val="accent3"/>
                </a:solidFill>
                <a:latin typeface="Tw Cen MT" panose="020B0602020104020603" pitchFamily="34" charset="0"/>
              </a:rPr>
              <a:t>New business models </a:t>
            </a:r>
            <a:r>
              <a:rPr lang="en-GB" sz="1800" dirty="0">
                <a:latin typeface="Tw Cen MT" panose="020B0602020104020603" pitchFamily="34" charset="0"/>
              </a:rPr>
              <a:t>Blockchain, fintech</a:t>
            </a:r>
          </a:p>
          <a:p>
            <a:pPr marL="0" indent="0">
              <a:lnSpc>
                <a:spcPts val="2000"/>
              </a:lnSpc>
              <a:spcBef>
                <a:spcPts val="0"/>
              </a:spcBef>
              <a:buNone/>
            </a:pPr>
            <a:endParaRPr lang="en-GB" sz="1800" dirty="0">
              <a:latin typeface="Tw Cen MT" panose="020B0602020104020603" pitchFamily="34" charset="0"/>
            </a:endParaRPr>
          </a:p>
          <a:p>
            <a:pPr marL="0" indent="0">
              <a:lnSpc>
                <a:spcPts val="2000"/>
              </a:lnSpc>
              <a:spcBef>
                <a:spcPts val="0"/>
              </a:spcBef>
              <a:buNone/>
            </a:pPr>
            <a:r>
              <a:rPr lang="en-GB" sz="1800" b="1" dirty="0">
                <a:latin typeface="Tw Cen MT" panose="020B0602020104020603" pitchFamily="34" charset="0"/>
              </a:rPr>
              <a:t>Positioning &amp; Partners </a:t>
            </a:r>
            <a:r>
              <a:rPr lang="en-GB" sz="1800" dirty="0">
                <a:solidFill>
                  <a:schemeClr val="accent3"/>
                </a:solidFill>
                <a:latin typeface="Tw Cen MT" panose="020B0602020104020603" pitchFamily="34" charset="0"/>
              </a:rPr>
              <a:t>Energy Futures Lab, </a:t>
            </a:r>
            <a:r>
              <a:rPr lang="en-GB" sz="1800" dirty="0" smtClean="0">
                <a:solidFill>
                  <a:schemeClr val="accent3"/>
                </a:solidFill>
                <a:latin typeface="Tw Cen MT" panose="020B0602020104020603" pitchFamily="34" charset="0"/>
              </a:rPr>
              <a:t>Faraday</a:t>
            </a:r>
            <a:r>
              <a:rPr lang="en-GB" sz="1800" dirty="0">
                <a:solidFill>
                  <a:schemeClr val="accent3"/>
                </a:solidFill>
                <a:latin typeface="Tw Cen MT" panose="020B0602020104020603" pitchFamily="34" charset="0"/>
              </a:rPr>
              <a:t>, </a:t>
            </a:r>
            <a:endParaRPr lang="en-GB" sz="1800" dirty="0">
              <a:solidFill>
                <a:schemeClr val="accent3"/>
              </a:solidFill>
              <a:latin typeface="Tw Cen MT" panose="020B0602020104020603" pitchFamily="34" charset="0"/>
            </a:endParaRPr>
          </a:p>
          <a:p>
            <a:pPr marL="0" indent="0">
              <a:lnSpc>
                <a:spcPts val="2000"/>
              </a:lnSpc>
              <a:spcBef>
                <a:spcPts val="0"/>
              </a:spcBef>
              <a:buNone/>
            </a:pPr>
            <a:r>
              <a:rPr lang="en-GB" sz="1800" dirty="0" smtClean="0">
                <a:solidFill>
                  <a:schemeClr val="accent3"/>
                </a:solidFill>
                <a:latin typeface="Tw Cen MT" panose="020B0602020104020603" pitchFamily="34" charset="0"/>
              </a:rPr>
              <a:t>Imperial-Tsinghua Research Centre</a:t>
            </a:r>
            <a:r>
              <a:rPr lang="en-GB" sz="1800" dirty="0" smtClean="0">
                <a:solidFill>
                  <a:schemeClr val="accent3"/>
                </a:solidFill>
                <a:latin typeface="Tw Cen MT" panose="020B0602020104020603" pitchFamily="34" charset="0"/>
              </a:rPr>
              <a:t>, plus a range of industrial and end user partners…</a:t>
            </a:r>
            <a:endParaRPr lang="en-GB" sz="1800" dirty="0">
              <a:solidFill>
                <a:schemeClr val="accent3"/>
              </a:solidFill>
              <a:latin typeface="Tw Cen MT" panose="020B0602020104020603" pitchFamily="34" charset="0"/>
            </a:endParaRPr>
          </a:p>
        </p:txBody>
      </p:sp>
      <p:sp>
        <p:nvSpPr>
          <p:cNvPr id="10" name="Rectangle 9">
            <a:extLst>
              <a:ext uri="{FF2B5EF4-FFF2-40B4-BE49-F238E27FC236}">
                <a16:creationId xmlns="" xmlns:a16="http://schemas.microsoft.com/office/drawing/2014/main" id="{0760A719-A225-4A52-B728-7190C204347B}"/>
              </a:ext>
            </a:extLst>
          </p:cNvPr>
          <p:cNvSpPr/>
          <p:nvPr/>
        </p:nvSpPr>
        <p:spPr>
          <a:xfrm>
            <a:off x="243682" y="904954"/>
            <a:ext cx="8852693" cy="1384995"/>
          </a:xfrm>
          <a:prstGeom prst="rect">
            <a:avLst/>
          </a:prstGeom>
        </p:spPr>
        <p:txBody>
          <a:bodyPr wrap="square">
            <a:spAutoFit/>
          </a:bodyPr>
          <a:lstStyle/>
          <a:p>
            <a:r>
              <a:rPr lang="en-US" b="1" dirty="0">
                <a:latin typeface="Tw Cen MT" panose="020B0602020104020603" pitchFamily="34" charset="0"/>
              </a:rPr>
              <a:t>Vision </a:t>
            </a:r>
            <a:r>
              <a:rPr lang="en-US" b="1" dirty="0">
                <a:solidFill>
                  <a:schemeClr val="accent3"/>
                </a:solidFill>
                <a:latin typeface="Tw Cen MT" panose="020B0602020104020603" pitchFamily="34" charset="0"/>
              </a:rPr>
              <a:t>Convergence of zero-carbon and circular economy towards a zero-pollution future</a:t>
            </a:r>
            <a:endParaRPr lang="en-US" dirty="0">
              <a:solidFill>
                <a:schemeClr val="accent3"/>
              </a:solidFill>
              <a:latin typeface="Tw Cen MT" panose="020B0602020104020603" pitchFamily="34" charset="0"/>
            </a:endParaRPr>
          </a:p>
          <a:p>
            <a:r>
              <a:rPr lang="en-US" b="1" dirty="0">
                <a:latin typeface="Tw Cen MT" panose="020B0602020104020603" pitchFamily="34" charset="0"/>
              </a:rPr>
              <a:t>Drivers</a:t>
            </a:r>
            <a:endParaRPr lang="en-US" dirty="0">
              <a:latin typeface="Tw Cen MT" panose="020B0602020104020603" pitchFamily="34" charset="0"/>
            </a:endParaRPr>
          </a:p>
          <a:p>
            <a:pPr marL="285750" indent="-285750">
              <a:buFont typeface="Arial" panose="020B0604020202020204" pitchFamily="34" charset="0"/>
              <a:buChar char="•"/>
            </a:pPr>
            <a:r>
              <a:rPr lang="en-US" sz="1600" dirty="0" smtClean="0">
                <a:latin typeface="Tw Cen MT" panose="020B0602020104020603" pitchFamily="34" charset="0"/>
              </a:rPr>
              <a:t>Need </a:t>
            </a:r>
            <a:r>
              <a:rPr lang="en-US" sz="1600" dirty="0">
                <a:latin typeface="Tw Cen MT" panose="020B0602020104020603" pitchFamily="34" charset="0"/>
              </a:rPr>
              <a:t>to </a:t>
            </a:r>
            <a:r>
              <a:rPr lang="en-US" sz="1600" dirty="0" smtClean="0">
                <a:latin typeface="Tw Cen MT" panose="020B0602020104020603" pitchFamily="34" charset="0"/>
              </a:rPr>
              <a:t>transition to net-zero </a:t>
            </a:r>
            <a:r>
              <a:rPr lang="en-US" sz="1600" b="1" dirty="0">
                <a:latin typeface="Tw Cen MT" panose="020B0602020104020603" pitchFamily="34" charset="0"/>
              </a:rPr>
              <a:t>CO</a:t>
            </a:r>
            <a:r>
              <a:rPr lang="en-US" sz="1600" b="1" baseline="-25000" dirty="0">
                <a:latin typeface="Tw Cen MT" panose="020B0602020104020603" pitchFamily="34" charset="0"/>
              </a:rPr>
              <a:t>2</a:t>
            </a:r>
            <a:r>
              <a:rPr lang="en-US" sz="1600" b="1" dirty="0">
                <a:latin typeface="Tw Cen MT" panose="020B0602020104020603" pitchFamily="34" charset="0"/>
              </a:rPr>
              <a:t> emissions </a:t>
            </a:r>
            <a:endParaRPr lang="en-US" sz="1600" b="1" dirty="0" smtClean="0">
              <a:latin typeface="Tw Cen MT" panose="020B0602020104020603" pitchFamily="34" charset="0"/>
            </a:endParaRPr>
          </a:p>
          <a:p>
            <a:pPr marL="285750" indent="-285750">
              <a:buFont typeface="Arial" panose="020B0604020202020204" pitchFamily="34" charset="0"/>
              <a:buChar char="•"/>
            </a:pPr>
            <a:r>
              <a:rPr lang="en-US" sz="1600" dirty="0" smtClean="0">
                <a:latin typeface="Tw Cen MT" panose="020B0602020104020603" pitchFamily="34" charset="0"/>
              </a:rPr>
              <a:t>World-wide </a:t>
            </a:r>
            <a:r>
              <a:rPr lang="en-US" sz="1600" b="1" dirty="0" smtClean="0">
                <a:latin typeface="Tw Cen MT" panose="020B0602020104020603" pitchFamily="34" charset="0"/>
              </a:rPr>
              <a:t>plastic pollution, </a:t>
            </a:r>
            <a:r>
              <a:rPr lang="en-US" sz="1600" dirty="0" err="1" smtClean="0">
                <a:latin typeface="Tw Cen MT" panose="020B0602020104020603" pitchFamily="34" charset="0"/>
              </a:rPr>
              <a:t>microplastics</a:t>
            </a:r>
            <a:r>
              <a:rPr lang="en-US" sz="1600" dirty="0" smtClean="0">
                <a:latin typeface="Tw Cen MT" panose="020B0602020104020603" pitchFamily="34" charset="0"/>
              </a:rPr>
              <a:t> in the environment</a:t>
            </a:r>
            <a:endParaRPr lang="en-US" sz="1600" dirty="0">
              <a:latin typeface="Tw Cen MT" panose="020B0602020104020603" pitchFamily="34" charset="0"/>
            </a:endParaRPr>
          </a:p>
          <a:p>
            <a:pPr marL="285750" indent="-285750">
              <a:buFont typeface="Arial" panose="020B0604020202020204" pitchFamily="34" charset="0"/>
              <a:buChar char="•"/>
            </a:pPr>
            <a:r>
              <a:rPr lang="en-US" sz="1600" b="1" dirty="0">
                <a:latin typeface="Tw Cen MT" panose="020B0602020104020603" pitchFamily="34" charset="0"/>
              </a:rPr>
              <a:t>Poor air quality </a:t>
            </a:r>
            <a:r>
              <a:rPr lang="en-US" sz="1600" dirty="0">
                <a:latin typeface="Tw Cen MT" panose="020B0602020104020603" pitchFamily="34" charset="0"/>
              </a:rPr>
              <a:t>in urban and rural </a:t>
            </a:r>
            <a:r>
              <a:rPr lang="en-US" sz="1600" dirty="0" smtClean="0">
                <a:latin typeface="Tw Cen MT" panose="020B0602020104020603" pitchFamily="34" charset="0"/>
              </a:rPr>
              <a:t>societies</a:t>
            </a:r>
            <a:endParaRPr lang="en-US" sz="1600" dirty="0">
              <a:latin typeface="Tw Cen MT" panose="020B0602020104020603" pitchFamily="34" charset="0"/>
            </a:endParaRPr>
          </a:p>
        </p:txBody>
      </p:sp>
      <p:pic>
        <p:nvPicPr>
          <p:cNvPr id="17" name="Picture 16">
            <a:extLst>
              <a:ext uri="{FF2B5EF4-FFF2-40B4-BE49-F238E27FC236}">
                <a16:creationId xmlns="" xmlns:a16="http://schemas.microsoft.com/office/drawing/2014/main" id="{631EC345-457D-46D1-9581-D93548D9B80C}"/>
              </a:ext>
            </a:extLst>
          </p:cNvPr>
          <p:cNvPicPr>
            <a:picLocks noChangeAspect="1"/>
          </p:cNvPicPr>
          <p:nvPr/>
        </p:nvPicPr>
        <p:blipFill rotWithShape="1">
          <a:blip r:embed="rId3"/>
          <a:srcRect l="9957"/>
          <a:stretch/>
        </p:blipFill>
        <p:spPr>
          <a:xfrm>
            <a:off x="9208301" y="805951"/>
            <a:ext cx="2342021" cy="1730219"/>
          </a:xfrm>
          <a:prstGeom prst="rect">
            <a:avLst/>
          </a:prstGeom>
        </p:spPr>
      </p:pic>
    </p:spTree>
    <p:extLst>
      <p:ext uri="{BB962C8B-B14F-4D97-AF65-F5344CB8AC3E}">
        <p14:creationId xmlns:p14="http://schemas.microsoft.com/office/powerpoint/2010/main" val="447090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75BC4670-32F1-428C-B207-CF26243D37BB}"/>
              </a:ext>
            </a:extLst>
          </p:cNvPr>
          <p:cNvSpPr/>
          <p:nvPr/>
        </p:nvSpPr>
        <p:spPr>
          <a:xfrm>
            <a:off x="7491831" y="2618868"/>
            <a:ext cx="4351826" cy="3990937"/>
          </a:xfrm>
          <a:prstGeom prst="rect">
            <a:avLst/>
          </a:prstGeom>
          <a:ln w="47625"/>
        </p:spPr>
        <p:style>
          <a:lnRef idx="2">
            <a:schemeClr val="accent3"/>
          </a:lnRef>
          <a:fillRef idx="1">
            <a:schemeClr val="lt1"/>
          </a:fillRef>
          <a:effectRef idx="0">
            <a:schemeClr val="accent3"/>
          </a:effectRef>
          <a:fontRef idx="minor">
            <a:schemeClr val="dk1"/>
          </a:fontRef>
        </p:style>
        <p:txBody>
          <a:bodyPr lIns="216000" tIns="36000" rIns="216000" bIns="36000" rtlCol="0" anchor="ctr" anchorCtr="0"/>
          <a:lstStyle/>
          <a:p>
            <a:pPr algn="ctr"/>
            <a:r>
              <a:rPr lang="en-US" sz="2000" dirty="0">
                <a:solidFill>
                  <a:schemeClr val="accent1"/>
                </a:solidFill>
                <a:latin typeface="Franklin Gothic Demi" panose="020B0703020102020204" pitchFamily="34" charset="0"/>
              </a:rPr>
              <a:t>New opportunities</a:t>
            </a:r>
          </a:p>
          <a:p>
            <a:pPr>
              <a:spcBef>
                <a:spcPts val="600"/>
              </a:spcBef>
            </a:pPr>
            <a:r>
              <a:rPr lang="en-GB" sz="1700" b="1" dirty="0">
                <a:solidFill>
                  <a:schemeClr val="tx1"/>
                </a:solidFill>
                <a:latin typeface="Tw Cen MT" panose="020B0602020104020603" pitchFamily="34" charset="0"/>
              </a:rPr>
              <a:t>Re-imagining transport for sustainable </a:t>
            </a:r>
            <a:r>
              <a:rPr lang="en-GB" sz="1700" b="1" dirty="0" smtClean="0">
                <a:solidFill>
                  <a:schemeClr val="tx1"/>
                </a:solidFill>
                <a:latin typeface="Tw Cen MT" panose="020B0602020104020603" pitchFamily="34" charset="0"/>
              </a:rPr>
              <a:t>decarbonisation</a:t>
            </a:r>
            <a:r>
              <a:rPr lang="en-GB" sz="1700" b="1" dirty="0">
                <a:solidFill>
                  <a:schemeClr val="tx1"/>
                </a:solidFill>
                <a:latin typeface="Tw Cen MT" panose="020B0602020104020603" pitchFamily="34" charset="0"/>
              </a:rPr>
              <a:t/>
            </a:r>
            <a:br>
              <a:rPr lang="en-GB" sz="1700" b="1" dirty="0">
                <a:solidFill>
                  <a:schemeClr val="tx1"/>
                </a:solidFill>
                <a:latin typeface="Tw Cen MT" panose="020B0602020104020603" pitchFamily="34" charset="0"/>
              </a:rPr>
            </a:br>
            <a:r>
              <a:rPr lang="en-GB" sz="1700" dirty="0">
                <a:solidFill>
                  <a:schemeClr val="tx1"/>
                </a:solidFill>
                <a:latin typeface="Tw Cen MT" panose="020B0602020104020603" pitchFamily="34" charset="0"/>
              </a:rPr>
              <a:t>Transport as a systems-level demand-responsive service addressing needs for movement of people and goods, incorporating novel power and transport technologies, enabled by AI</a:t>
            </a:r>
          </a:p>
          <a:p>
            <a:pPr>
              <a:spcBef>
                <a:spcPts val="600"/>
              </a:spcBef>
            </a:pPr>
            <a:r>
              <a:rPr lang="en-GB" sz="1700" b="1" dirty="0">
                <a:solidFill>
                  <a:schemeClr val="tx1"/>
                </a:solidFill>
                <a:latin typeface="Tw Cen MT" panose="020B0602020104020603" pitchFamily="34" charset="0"/>
              </a:rPr>
              <a:t>Infrastructure security and safety</a:t>
            </a:r>
            <a:br>
              <a:rPr lang="en-GB" sz="1700" b="1" dirty="0">
                <a:solidFill>
                  <a:schemeClr val="tx1"/>
                </a:solidFill>
                <a:latin typeface="Tw Cen MT" panose="020B0602020104020603" pitchFamily="34" charset="0"/>
              </a:rPr>
            </a:br>
            <a:r>
              <a:rPr lang="en-GB" sz="1700" dirty="0">
                <a:solidFill>
                  <a:schemeClr val="tx1"/>
                </a:solidFill>
                <a:latin typeface="Tw Cen MT" panose="020B0602020104020603" pitchFamily="34" charset="0"/>
              </a:rPr>
              <a:t>Infrastructure resilience: understanding digital and human characteristics of systems, IoT environments, and ability to continue operating when partially </a:t>
            </a:r>
            <a:r>
              <a:rPr lang="en-GB" sz="1700" dirty="0" smtClean="0">
                <a:solidFill>
                  <a:schemeClr val="tx1"/>
                </a:solidFill>
                <a:latin typeface="Tw Cen MT" panose="020B0602020104020603" pitchFamily="34" charset="0"/>
              </a:rPr>
              <a:t>compromised</a:t>
            </a:r>
          </a:p>
          <a:p>
            <a:pPr>
              <a:spcBef>
                <a:spcPts val="600"/>
              </a:spcBef>
            </a:pPr>
            <a:r>
              <a:rPr lang="en-GB" sz="1700" b="1" dirty="0" smtClean="0">
                <a:solidFill>
                  <a:schemeClr val="tx1"/>
                </a:solidFill>
                <a:latin typeface="Tw Cen MT" panose="020B0602020104020603" pitchFamily="34" charset="0"/>
              </a:rPr>
              <a:t>Decarbonising heating/cooling</a:t>
            </a:r>
            <a:endParaRPr lang="en-GB" sz="1700" b="1" dirty="0">
              <a:solidFill>
                <a:schemeClr val="tx1"/>
              </a:solidFill>
              <a:latin typeface="Tw Cen MT" panose="020B0602020104020603" pitchFamily="34" charset="0"/>
            </a:endParaRPr>
          </a:p>
        </p:txBody>
      </p:sp>
      <p:sp>
        <p:nvSpPr>
          <p:cNvPr id="14" name="Parallelogram 13">
            <a:extLst>
              <a:ext uri="{FF2B5EF4-FFF2-40B4-BE49-F238E27FC236}">
                <a16:creationId xmlns="" xmlns:a16="http://schemas.microsoft.com/office/drawing/2014/main" id="{BC84D558-5C91-483B-821E-767E54CF642B}"/>
              </a:ext>
            </a:extLst>
          </p:cNvPr>
          <p:cNvSpPr/>
          <p:nvPr/>
        </p:nvSpPr>
        <p:spPr>
          <a:xfrm>
            <a:off x="-258726" y="0"/>
            <a:ext cx="2472532" cy="80595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Pentagon 10">
            <a:extLst>
              <a:ext uri="{FF2B5EF4-FFF2-40B4-BE49-F238E27FC236}">
                <a16:creationId xmlns="" xmlns:a16="http://schemas.microsoft.com/office/drawing/2014/main" id="{B5A33370-C192-4318-91CB-219341D084E9}"/>
              </a:ext>
            </a:extLst>
          </p:cNvPr>
          <p:cNvSpPr/>
          <p:nvPr/>
        </p:nvSpPr>
        <p:spPr>
          <a:xfrm>
            <a:off x="243682" y="2536170"/>
            <a:ext cx="7204522" cy="4204483"/>
          </a:xfrm>
          <a:prstGeom prst="homePlate">
            <a:avLst>
              <a:gd name="adj" fmla="val 2365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5515" y="0"/>
            <a:ext cx="1924050" cy="805952"/>
          </a:xfrm>
        </p:spPr>
        <p:txBody>
          <a:bodyPr>
            <a:normAutofit/>
          </a:bodyPr>
          <a:lstStyle/>
          <a:p>
            <a:pPr algn="r"/>
            <a:r>
              <a:rPr lang="en-GB" sz="3200" dirty="0">
                <a:solidFill>
                  <a:schemeClr val="bg1"/>
                </a:solidFill>
                <a:latin typeface="Franklin Gothic Demi" panose="020B0703020102020204" pitchFamily="34" charset="0"/>
              </a:rPr>
              <a:t>Research</a:t>
            </a:r>
          </a:p>
        </p:txBody>
      </p:sp>
      <p:sp>
        <p:nvSpPr>
          <p:cNvPr id="3" name="Content Placeholder 2"/>
          <p:cNvSpPr>
            <a:spLocks noGrp="1"/>
          </p:cNvSpPr>
          <p:nvPr>
            <p:ph idx="1"/>
          </p:nvPr>
        </p:nvSpPr>
        <p:spPr>
          <a:xfrm>
            <a:off x="2488047" y="165473"/>
            <a:ext cx="9540079" cy="554815"/>
          </a:xfrm>
        </p:spPr>
        <p:txBody>
          <a:bodyPr>
            <a:noAutofit/>
          </a:bodyPr>
          <a:lstStyle/>
          <a:p>
            <a:pPr marL="0" indent="0">
              <a:buNone/>
            </a:pPr>
            <a:r>
              <a:rPr lang="en-GB" dirty="0">
                <a:solidFill>
                  <a:schemeClr val="accent1"/>
                </a:solidFill>
                <a:latin typeface="Franklin Gothic Demi" panose="020B0703020102020204" pitchFamily="34" charset="0"/>
              </a:rPr>
              <a:t>Engineering Resilient and Secure </a:t>
            </a:r>
            <a:r>
              <a:rPr lang="en-GB" dirty="0" smtClean="0">
                <a:solidFill>
                  <a:schemeClr val="accent1"/>
                </a:solidFill>
                <a:latin typeface="Franklin Gothic Demi" panose="020B0703020102020204" pitchFamily="34" charset="0"/>
              </a:rPr>
              <a:t>Infrastructure</a:t>
            </a:r>
            <a:endParaRPr lang="en-GB" dirty="0">
              <a:solidFill>
                <a:schemeClr val="accent1"/>
              </a:solidFill>
              <a:latin typeface="Franklin Gothic Demi" panose="020B0703020102020204" pitchFamily="34" charset="0"/>
            </a:endParaRPr>
          </a:p>
        </p:txBody>
      </p:sp>
      <p:sp>
        <p:nvSpPr>
          <p:cNvPr id="8" name="Content Placeholder 2"/>
          <p:cNvSpPr txBox="1">
            <a:spLocks/>
          </p:cNvSpPr>
          <p:nvPr/>
        </p:nvSpPr>
        <p:spPr>
          <a:xfrm>
            <a:off x="335435" y="2618869"/>
            <a:ext cx="6426312" cy="41217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GB" sz="1700" b="1" dirty="0">
                <a:latin typeface="Tw Cen MT" panose="020B0602020104020603" pitchFamily="34" charset="0"/>
              </a:rPr>
              <a:t>Academic strengths</a:t>
            </a:r>
          </a:p>
          <a:p>
            <a:pPr marL="0" indent="0">
              <a:lnSpc>
                <a:spcPts val="2000"/>
              </a:lnSpc>
              <a:spcBef>
                <a:spcPts val="0"/>
              </a:spcBef>
              <a:buNone/>
            </a:pPr>
            <a:r>
              <a:rPr lang="en-GB" sz="1700" b="1" dirty="0">
                <a:solidFill>
                  <a:schemeClr val="accent3"/>
                </a:solidFill>
                <a:latin typeface="Tw Cen MT" panose="020B0602020104020603" pitchFamily="34" charset="0"/>
              </a:rPr>
              <a:t>The low carbon energy transition </a:t>
            </a:r>
            <a:r>
              <a:rPr lang="en-GB" sz="1700" dirty="0">
                <a:latin typeface="Tw Cen MT" panose="020B0602020104020603" pitchFamily="34" charset="0"/>
              </a:rPr>
              <a:t>Whole-system analysis, System integration, Regulation and policy…</a:t>
            </a:r>
          </a:p>
          <a:p>
            <a:pPr marL="0" indent="0">
              <a:lnSpc>
                <a:spcPts val="2000"/>
              </a:lnSpc>
              <a:spcBef>
                <a:spcPts val="0"/>
              </a:spcBef>
              <a:buNone/>
            </a:pPr>
            <a:r>
              <a:rPr lang="en-GB" sz="1700" b="1" dirty="0">
                <a:solidFill>
                  <a:schemeClr val="accent3"/>
                </a:solidFill>
                <a:latin typeface="Tw Cen MT" panose="020B0602020104020603" pitchFamily="34" charset="0"/>
              </a:rPr>
              <a:t>Sustainable Power </a:t>
            </a:r>
            <a:r>
              <a:rPr lang="en-GB" sz="1700" dirty="0">
                <a:latin typeface="Tw Cen MT" panose="020B0602020104020603" pitchFamily="34" charset="0"/>
              </a:rPr>
              <a:t>Energy storage, fuel cells, solar, wind…</a:t>
            </a:r>
          </a:p>
          <a:p>
            <a:pPr marL="0" indent="0">
              <a:lnSpc>
                <a:spcPts val="2000"/>
              </a:lnSpc>
              <a:spcBef>
                <a:spcPts val="0"/>
              </a:spcBef>
              <a:buNone/>
            </a:pPr>
            <a:r>
              <a:rPr lang="en-GB" sz="1700" b="1" dirty="0">
                <a:solidFill>
                  <a:schemeClr val="accent3"/>
                </a:solidFill>
                <a:latin typeface="Tw Cen MT" panose="020B0602020104020603" pitchFamily="34" charset="0"/>
              </a:rPr>
              <a:t>Transport technology &amp; transport systems </a:t>
            </a:r>
            <a:r>
              <a:rPr lang="en-GB" sz="1700" dirty="0">
                <a:latin typeface="Tw Cen MT" panose="020B0602020104020603" pitchFamily="34" charset="0"/>
              </a:rPr>
              <a:t>Intelligent transport systems, vehicle powertrains, future fuels…</a:t>
            </a:r>
          </a:p>
          <a:p>
            <a:pPr marL="0" indent="0">
              <a:lnSpc>
                <a:spcPts val="2000"/>
              </a:lnSpc>
              <a:spcBef>
                <a:spcPts val="0"/>
              </a:spcBef>
              <a:buNone/>
            </a:pPr>
            <a:r>
              <a:rPr lang="en-GB" sz="1700" b="1" dirty="0">
                <a:solidFill>
                  <a:schemeClr val="accent3"/>
                </a:solidFill>
                <a:latin typeface="Tw Cen MT" panose="020B0602020104020603" pitchFamily="34" charset="0"/>
              </a:rPr>
              <a:t>Energy efficiency and decarbonisation</a:t>
            </a:r>
            <a:r>
              <a:rPr lang="en-GB" sz="1700" dirty="0">
                <a:latin typeface="Tw Cen MT" panose="020B0602020104020603" pitchFamily="34" charset="0"/>
              </a:rPr>
              <a:t> Low carbon heat, poly-generation, new </a:t>
            </a:r>
            <a:r>
              <a:rPr lang="en-GB" sz="1700" dirty="0" smtClean="0">
                <a:latin typeface="Tw Cen MT" panose="020B0602020104020603" pitchFamily="34" charset="0"/>
              </a:rPr>
              <a:t>conversions/reactions, smart grid…</a:t>
            </a:r>
            <a:endParaRPr lang="en-GB" sz="1700" dirty="0">
              <a:latin typeface="Tw Cen MT" panose="020B0602020104020603" pitchFamily="34" charset="0"/>
            </a:endParaRPr>
          </a:p>
          <a:p>
            <a:pPr marL="0" indent="0">
              <a:lnSpc>
                <a:spcPts val="2000"/>
              </a:lnSpc>
              <a:spcBef>
                <a:spcPts val="0"/>
              </a:spcBef>
              <a:buNone/>
            </a:pPr>
            <a:r>
              <a:rPr lang="en-GB" sz="1700" b="1" dirty="0">
                <a:solidFill>
                  <a:schemeClr val="accent3"/>
                </a:solidFill>
                <a:latin typeface="Tw Cen MT" panose="020B0602020104020603" pitchFamily="34" charset="0"/>
              </a:rPr>
              <a:t>Future Cities </a:t>
            </a:r>
            <a:r>
              <a:rPr lang="en-GB" sz="1700" dirty="0">
                <a:latin typeface="Tw Cen MT" panose="020B0602020104020603" pitchFamily="34" charset="0"/>
              </a:rPr>
              <a:t>Smart urban infrastructure, Digital energy systems…</a:t>
            </a:r>
          </a:p>
          <a:p>
            <a:pPr marL="0" indent="0">
              <a:lnSpc>
                <a:spcPts val="2000"/>
              </a:lnSpc>
              <a:spcBef>
                <a:spcPts val="0"/>
              </a:spcBef>
              <a:buNone/>
            </a:pPr>
            <a:r>
              <a:rPr lang="en-GB" sz="1700" b="1" dirty="0">
                <a:solidFill>
                  <a:schemeClr val="accent3"/>
                </a:solidFill>
                <a:latin typeface="Tw Cen MT" panose="020B0602020104020603" pitchFamily="34" charset="0"/>
              </a:rPr>
              <a:t>Water &amp; Air quality </a:t>
            </a:r>
            <a:r>
              <a:rPr lang="en-GB" sz="1700" dirty="0">
                <a:latin typeface="Tw Cen MT" panose="020B0602020104020603" pitchFamily="34" charset="0"/>
              </a:rPr>
              <a:t>Sustainable water management systems; air quality measurement, </a:t>
            </a:r>
            <a:r>
              <a:rPr lang="en-GB" sz="1700" dirty="0" smtClean="0">
                <a:latin typeface="Tw Cen MT" panose="020B0602020104020603" pitchFamily="34" charset="0"/>
              </a:rPr>
              <a:t>sensor networks and modelling…</a:t>
            </a:r>
            <a:endParaRPr lang="en-GB" sz="1700" dirty="0">
              <a:latin typeface="Tw Cen MT" panose="020B0602020104020603" pitchFamily="34" charset="0"/>
            </a:endParaRPr>
          </a:p>
          <a:p>
            <a:pPr marL="0" indent="0">
              <a:lnSpc>
                <a:spcPts val="2000"/>
              </a:lnSpc>
              <a:spcBef>
                <a:spcPts val="0"/>
              </a:spcBef>
              <a:buNone/>
            </a:pPr>
            <a:r>
              <a:rPr lang="en-GB" sz="1700" b="1" dirty="0">
                <a:solidFill>
                  <a:schemeClr val="accent3"/>
                </a:solidFill>
                <a:latin typeface="Tw Cen MT" panose="020B0602020104020603" pitchFamily="34" charset="0"/>
              </a:rPr>
              <a:t>Security/verification </a:t>
            </a:r>
            <a:r>
              <a:rPr lang="en-GB" sz="1700" dirty="0">
                <a:latin typeface="Tw Cen MT" panose="020B0602020104020603" pitchFamily="34" charset="0"/>
              </a:rPr>
              <a:t>Cyber-Physical, IoT, Data Science, Privacy &amp; Trust</a:t>
            </a:r>
          </a:p>
          <a:p>
            <a:pPr marL="0" indent="0">
              <a:lnSpc>
                <a:spcPts val="2000"/>
              </a:lnSpc>
              <a:spcBef>
                <a:spcPts val="0"/>
              </a:spcBef>
              <a:buNone/>
            </a:pPr>
            <a:endParaRPr lang="en-GB" sz="1700" dirty="0">
              <a:latin typeface="Tw Cen MT" panose="020B0602020104020603" pitchFamily="34" charset="0"/>
            </a:endParaRPr>
          </a:p>
          <a:p>
            <a:pPr marL="0" indent="0">
              <a:lnSpc>
                <a:spcPts val="2000"/>
              </a:lnSpc>
              <a:spcBef>
                <a:spcPts val="0"/>
              </a:spcBef>
              <a:buNone/>
            </a:pPr>
            <a:r>
              <a:rPr lang="en-GB" sz="1700" b="1" dirty="0">
                <a:latin typeface="Tw Cen MT" panose="020B0602020104020603" pitchFamily="34" charset="0"/>
              </a:rPr>
              <a:t>Positioning &amp; Partners </a:t>
            </a:r>
            <a:r>
              <a:rPr lang="en-GB" sz="1700" dirty="0">
                <a:solidFill>
                  <a:schemeClr val="accent3"/>
                </a:solidFill>
                <a:latin typeface="Tw Cen MT" panose="020B0602020104020603" pitchFamily="34" charset="0"/>
              </a:rPr>
              <a:t>Energy Futures Lab, Grantham Institute, Faraday, UKCRIC, ISST, DSI, CPSEI, CEP, </a:t>
            </a:r>
            <a:r>
              <a:rPr lang="en-GB" sz="1700" dirty="0" smtClean="0">
                <a:solidFill>
                  <a:schemeClr val="accent3"/>
                </a:solidFill>
                <a:latin typeface="Tw Cen MT" panose="020B0602020104020603" pitchFamily="34" charset="0"/>
              </a:rPr>
              <a:t>plus an extensive range of industrial partners…</a:t>
            </a:r>
            <a:endParaRPr lang="en-GB" sz="1700" dirty="0">
              <a:solidFill>
                <a:schemeClr val="accent3"/>
              </a:solidFill>
              <a:latin typeface="Tw Cen MT" panose="020B0602020104020603" pitchFamily="34" charset="0"/>
            </a:endParaRPr>
          </a:p>
        </p:txBody>
      </p:sp>
      <p:sp>
        <p:nvSpPr>
          <p:cNvPr id="10" name="Rectangle 9">
            <a:extLst>
              <a:ext uri="{FF2B5EF4-FFF2-40B4-BE49-F238E27FC236}">
                <a16:creationId xmlns="" xmlns:a16="http://schemas.microsoft.com/office/drawing/2014/main" id="{0760A719-A225-4A52-B728-7190C204347B}"/>
              </a:ext>
            </a:extLst>
          </p:cNvPr>
          <p:cNvSpPr/>
          <p:nvPr/>
        </p:nvSpPr>
        <p:spPr>
          <a:xfrm>
            <a:off x="243682" y="904954"/>
            <a:ext cx="8852693" cy="1631216"/>
          </a:xfrm>
          <a:prstGeom prst="rect">
            <a:avLst/>
          </a:prstGeom>
        </p:spPr>
        <p:txBody>
          <a:bodyPr wrap="square">
            <a:spAutoFit/>
          </a:bodyPr>
          <a:lstStyle/>
          <a:p>
            <a:r>
              <a:rPr lang="en-US" b="1" dirty="0">
                <a:latin typeface="Tw Cen MT" panose="020B0602020104020603" pitchFamily="34" charset="0"/>
              </a:rPr>
              <a:t>Vision </a:t>
            </a:r>
            <a:r>
              <a:rPr lang="en-US" b="1" dirty="0">
                <a:solidFill>
                  <a:schemeClr val="accent3"/>
                </a:solidFill>
                <a:latin typeface="Tw Cen MT" panose="020B0602020104020603" pitchFamily="34" charset="0"/>
              </a:rPr>
              <a:t>Global Centre of Excellence in Resilient &amp; Secure Infrastructure</a:t>
            </a:r>
          </a:p>
          <a:p>
            <a:r>
              <a:rPr lang="en-US" b="1" dirty="0">
                <a:latin typeface="Tw Cen MT" panose="020B0602020104020603" pitchFamily="34" charset="0"/>
              </a:rPr>
              <a:t>Drivers</a:t>
            </a:r>
            <a:endParaRPr lang="en-US" dirty="0">
              <a:latin typeface="Tw Cen MT" panose="020B0602020104020603" pitchFamily="34" charset="0"/>
            </a:endParaRPr>
          </a:p>
          <a:p>
            <a:pPr marL="285750" indent="-285750">
              <a:buFont typeface="Arial" panose="020B0604020202020204" pitchFamily="34" charset="0"/>
              <a:buChar char="•"/>
            </a:pPr>
            <a:r>
              <a:rPr lang="en-GB" sz="1600" dirty="0">
                <a:latin typeface="Tw Cen MT" panose="020B0602020104020603" pitchFamily="34" charset="0"/>
              </a:rPr>
              <a:t>Today </a:t>
            </a:r>
            <a:r>
              <a:rPr lang="en-GB" sz="1600" b="1" dirty="0">
                <a:latin typeface="Tw Cen MT" panose="020B0602020104020603" pitchFamily="34" charset="0"/>
              </a:rPr>
              <a:t>55% world's population </a:t>
            </a:r>
            <a:r>
              <a:rPr lang="en-GB" sz="1600" dirty="0">
                <a:latin typeface="Tw Cen MT" panose="020B0602020104020603" pitchFamily="34" charset="0"/>
              </a:rPr>
              <a:t>lives in </a:t>
            </a:r>
            <a:r>
              <a:rPr lang="en-GB" sz="1600" b="1" dirty="0">
                <a:latin typeface="Tw Cen MT" panose="020B0602020104020603" pitchFamily="34" charset="0"/>
              </a:rPr>
              <a:t>urban areas</a:t>
            </a:r>
            <a:r>
              <a:rPr lang="en-GB" sz="1600" dirty="0">
                <a:latin typeface="Tw Cen MT" panose="020B0602020104020603" pitchFamily="34" charset="0"/>
              </a:rPr>
              <a:t>; </a:t>
            </a:r>
            <a:r>
              <a:rPr lang="en-GB" sz="1600" b="1" dirty="0">
                <a:latin typeface="Tw Cen MT" panose="020B0602020104020603" pitchFamily="34" charset="0"/>
              </a:rPr>
              <a:t>by 2050 </a:t>
            </a:r>
            <a:r>
              <a:rPr lang="en-GB" sz="1600" dirty="0">
                <a:latin typeface="Tw Cen MT" panose="020B0602020104020603" pitchFamily="34" charset="0"/>
              </a:rPr>
              <a:t>it will be </a:t>
            </a:r>
            <a:r>
              <a:rPr lang="en-GB" sz="1600" b="1" dirty="0">
                <a:latin typeface="Tw Cen MT" panose="020B0602020104020603" pitchFamily="34" charset="0"/>
              </a:rPr>
              <a:t>68%</a:t>
            </a:r>
            <a:r>
              <a:rPr lang="en-GB" sz="1600" dirty="0">
                <a:latin typeface="Tw Cen MT" panose="020B0602020104020603" pitchFamily="34" charset="0"/>
              </a:rPr>
              <a:t> </a:t>
            </a:r>
          </a:p>
          <a:p>
            <a:pPr marL="285750" indent="-285750">
              <a:buFont typeface="Arial" panose="020B0604020202020204" pitchFamily="34" charset="0"/>
              <a:buChar char="•"/>
            </a:pPr>
            <a:r>
              <a:rPr lang="en-GB" sz="1600" b="1" dirty="0">
                <a:latin typeface="Tw Cen MT" panose="020B0602020104020603" pitchFamily="34" charset="0"/>
              </a:rPr>
              <a:t>Cities with 1- 5 million inhabitants </a:t>
            </a:r>
            <a:r>
              <a:rPr lang="en-GB" sz="1600" dirty="0">
                <a:latin typeface="Tw Cen MT" panose="020B0602020104020603" pitchFamily="34" charset="0"/>
              </a:rPr>
              <a:t>projected to grow to </a:t>
            </a:r>
            <a:r>
              <a:rPr lang="en-GB" sz="1600" b="1" dirty="0">
                <a:latin typeface="Tw Cen MT" panose="020B0602020104020603" pitchFamily="34" charset="0"/>
              </a:rPr>
              <a:t>559 by 2030</a:t>
            </a:r>
          </a:p>
          <a:p>
            <a:pPr marL="285750" indent="-285750">
              <a:buFont typeface="Arial" panose="020B0604020202020204" pitchFamily="34" charset="0"/>
              <a:buChar char="•"/>
            </a:pPr>
            <a:r>
              <a:rPr lang="en-GB" sz="1600" dirty="0">
                <a:latin typeface="Tw Cen MT" panose="020B0602020104020603" pitchFamily="34" charset="0"/>
              </a:rPr>
              <a:t>To limit global warming to </a:t>
            </a:r>
            <a:r>
              <a:rPr lang="en-GB" sz="1600" b="1" dirty="0">
                <a:latin typeface="Tw Cen MT" panose="020B0602020104020603" pitchFamily="34" charset="0"/>
              </a:rPr>
              <a:t>1.5</a:t>
            </a:r>
            <a:r>
              <a:rPr lang="en-GB" sz="1600" b="1" baseline="30000" dirty="0">
                <a:latin typeface="Tw Cen MT" panose="020B0602020104020603" pitchFamily="34" charset="0"/>
              </a:rPr>
              <a:t>o</a:t>
            </a:r>
            <a:r>
              <a:rPr lang="en-GB" sz="1600" b="1" dirty="0">
                <a:latin typeface="Tw Cen MT" panose="020B0602020104020603" pitchFamily="34" charset="0"/>
              </a:rPr>
              <a:t>C </a:t>
            </a:r>
            <a:r>
              <a:rPr lang="en-GB" sz="1600" b="1" dirty="0" smtClean="0">
                <a:latin typeface="Tw Cen MT" panose="020B0602020104020603" pitchFamily="34" charset="0"/>
              </a:rPr>
              <a:t>CO</a:t>
            </a:r>
            <a:r>
              <a:rPr lang="en-US" sz="1600" b="1" baseline="-25000" dirty="0">
                <a:latin typeface="Tw Cen MT" panose="020B0602020104020603" pitchFamily="34" charset="0"/>
              </a:rPr>
              <a:t>2</a:t>
            </a:r>
            <a:r>
              <a:rPr lang="en-GB" sz="1600" b="1" dirty="0" smtClean="0">
                <a:latin typeface="Tw Cen MT" panose="020B0602020104020603" pitchFamily="34" charset="0"/>
              </a:rPr>
              <a:t> </a:t>
            </a:r>
            <a:r>
              <a:rPr lang="en-GB" sz="1600" b="1" dirty="0">
                <a:latin typeface="Tw Cen MT" panose="020B0602020104020603" pitchFamily="34" charset="0"/>
              </a:rPr>
              <a:t>emissions </a:t>
            </a:r>
            <a:r>
              <a:rPr lang="en-GB" sz="1600" dirty="0">
                <a:latin typeface="Tw Cen MT" panose="020B0602020104020603" pitchFamily="34" charset="0"/>
              </a:rPr>
              <a:t>must reach </a:t>
            </a:r>
            <a:r>
              <a:rPr lang="en-GB" sz="1600" b="1" dirty="0">
                <a:latin typeface="Tw Cen MT" panose="020B0602020104020603" pitchFamily="34" charset="0"/>
              </a:rPr>
              <a:t>net zero by </a:t>
            </a:r>
            <a:r>
              <a:rPr lang="en-GB" sz="1600" b="1" dirty="0" smtClean="0">
                <a:latin typeface="Tw Cen MT" panose="020B0602020104020603" pitchFamily="34" charset="0"/>
              </a:rPr>
              <a:t>2050</a:t>
            </a:r>
            <a:r>
              <a:rPr lang="en-GB" sz="1600" dirty="0" smtClean="0">
                <a:latin typeface="Tw Cen MT" panose="020B0602020104020603" pitchFamily="34" charset="0"/>
              </a:rPr>
              <a:t> </a:t>
            </a:r>
            <a:r>
              <a:rPr lang="en-GB" sz="1600" dirty="0">
                <a:latin typeface="Tw Cen MT" panose="020B0602020104020603" pitchFamily="34" charset="0"/>
              </a:rPr>
              <a:t>(IPCC)</a:t>
            </a:r>
          </a:p>
          <a:p>
            <a:pPr marL="285750" indent="-285750">
              <a:buFont typeface="Arial" panose="020B0604020202020204" pitchFamily="34" charset="0"/>
              <a:buChar char="•"/>
            </a:pPr>
            <a:r>
              <a:rPr lang="en-GB" sz="1600" dirty="0">
                <a:latin typeface="Tw Cen MT" panose="020B0602020104020603" pitchFamily="34" charset="0"/>
              </a:rPr>
              <a:t>The OECD estimates that globally </a:t>
            </a:r>
            <a:r>
              <a:rPr lang="en-GB" sz="1600" b="1" dirty="0">
                <a:latin typeface="Tw Cen MT" panose="020B0602020104020603" pitchFamily="34" charset="0"/>
              </a:rPr>
              <a:t>US$53 trillion of infrastructure investment </a:t>
            </a:r>
            <a:r>
              <a:rPr lang="en-GB" sz="1600" dirty="0">
                <a:latin typeface="Tw Cen MT" panose="020B0602020104020603" pitchFamily="34" charset="0"/>
              </a:rPr>
              <a:t>will be needed by 2030</a:t>
            </a:r>
          </a:p>
        </p:txBody>
      </p:sp>
      <p:pic>
        <p:nvPicPr>
          <p:cNvPr id="12" name="Picture 11">
            <a:extLst>
              <a:ext uri="{FF2B5EF4-FFF2-40B4-BE49-F238E27FC236}">
                <a16:creationId xmlns="" xmlns:a16="http://schemas.microsoft.com/office/drawing/2014/main" id="{9D87E734-F83A-4A26-A818-B6B3B0637EE6}"/>
              </a:ext>
            </a:extLst>
          </p:cNvPr>
          <p:cNvPicPr>
            <a:picLocks noChangeAspect="1"/>
          </p:cNvPicPr>
          <p:nvPr/>
        </p:nvPicPr>
        <p:blipFill>
          <a:blip r:embed="rId3"/>
          <a:stretch>
            <a:fillRect/>
          </a:stretch>
        </p:blipFill>
        <p:spPr>
          <a:xfrm>
            <a:off x="9408695" y="856532"/>
            <a:ext cx="2265108" cy="1494971"/>
          </a:xfrm>
          <a:prstGeom prst="rect">
            <a:avLst/>
          </a:prstGeom>
        </p:spPr>
      </p:pic>
    </p:spTree>
    <p:extLst>
      <p:ext uri="{BB962C8B-B14F-4D97-AF65-F5344CB8AC3E}">
        <p14:creationId xmlns:p14="http://schemas.microsoft.com/office/powerpoint/2010/main" val="3014643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75BC4670-32F1-428C-B207-CF26243D37BB}"/>
              </a:ext>
            </a:extLst>
          </p:cNvPr>
          <p:cNvSpPr/>
          <p:nvPr/>
        </p:nvSpPr>
        <p:spPr>
          <a:xfrm>
            <a:off x="7830587" y="3002031"/>
            <a:ext cx="4107353" cy="3657246"/>
          </a:xfrm>
          <a:prstGeom prst="rect">
            <a:avLst/>
          </a:prstGeom>
          <a:ln w="47625"/>
        </p:spPr>
        <p:style>
          <a:lnRef idx="2">
            <a:schemeClr val="accent3"/>
          </a:lnRef>
          <a:fillRef idx="1">
            <a:schemeClr val="lt1"/>
          </a:fillRef>
          <a:effectRef idx="0">
            <a:schemeClr val="accent3"/>
          </a:effectRef>
          <a:fontRef idx="minor">
            <a:schemeClr val="dk1"/>
          </a:fontRef>
        </p:style>
        <p:txBody>
          <a:bodyPr lIns="216000" tIns="144000" rIns="216000" bIns="144000" rtlCol="0" anchor="ctr"/>
          <a:lstStyle/>
          <a:p>
            <a:pPr algn="ctr">
              <a:spcBef>
                <a:spcPts val="600"/>
              </a:spcBef>
            </a:pPr>
            <a:r>
              <a:rPr lang="en-US" dirty="0">
                <a:solidFill>
                  <a:schemeClr val="accent1"/>
                </a:solidFill>
                <a:latin typeface="Franklin Gothic Demi" panose="020B0703020102020204" pitchFamily="34" charset="0"/>
              </a:rPr>
              <a:t>New Opportunities</a:t>
            </a:r>
          </a:p>
          <a:p>
            <a:pPr>
              <a:spcBef>
                <a:spcPts val="600"/>
              </a:spcBef>
            </a:pPr>
            <a:r>
              <a:rPr lang="en-GB" sz="1400" b="1" dirty="0">
                <a:solidFill>
                  <a:schemeClr val="tx1"/>
                </a:solidFill>
                <a:latin typeface="Tw Cen MT" panose="020B0602020104020603" pitchFamily="34" charset="0"/>
              </a:rPr>
              <a:t>AI for Future Healthcare</a:t>
            </a:r>
            <a:br>
              <a:rPr lang="en-GB" sz="1400" b="1" dirty="0">
                <a:solidFill>
                  <a:schemeClr val="tx1"/>
                </a:solidFill>
                <a:latin typeface="Tw Cen MT" panose="020B0602020104020603" pitchFamily="34" charset="0"/>
              </a:rPr>
            </a:br>
            <a:r>
              <a:rPr lang="en-GB" sz="1400" dirty="0">
                <a:solidFill>
                  <a:schemeClr val="tx1"/>
                </a:solidFill>
                <a:latin typeface="Tw Cen MT" panose="020B0602020104020603" pitchFamily="34" charset="0"/>
              </a:rPr>
              <a:t>Clinical support, medical image computing</a:t>
            </a:r>
            <a:endParaRPr lang="en-GB" sz="1400" b="1" dirty="0">
              <a:solidFill>
                <a:schemeClr val="tx1"/>
              </a:solidFill>
              <a:latin typeface="Tw Cen MT" panose="020B0602020104020603" pitchFamily="34" charset="0"/>
            </a:endParaRPr>
          </a:p>
          <a:p>
            <a:pPr>
              <a:spcBef>
                <a:spcPts val="600"/>
              </a:spcBef>
            </a:pPr>
            <a:r>
              <a:rPr lang="en-GB" sz="1400" b="1" dirty="0">
                <a:solidFill>
                  <a:schemeClr val="tx1"/>
                </a:solidFill>
                <a:latin typeface="Tw Cen MT" panose="020B0602020104020603" pitchFamily="34" charset="0"/>
              </a:rPr>
              <a:t>AI for Scientific Discovery</a:t>
            </a:r>
            <a:br>
              <a:rPr lang="en-GB" sz="1400" b="1" dirty="0">
                <a:solidFill>
                  <a:schemeClr val="tx1"/>
                </a:solidFill>
                <a:latin typeface="Tw Cen MT" panose="020B0602020104020603" pitchFamily="34" charset="0"/>
              </a:rPr>
            </a:br>
            <a:r>
              <a:rPr lang="en-GB" sz="1400" dirty="0">
                <a:solidFill>
                  <a:schemeClr val="tx1"/>
                </a:solidFill>
                <a:latin typeface="Tw Cen MT" panose="020B0602020104020603" pitchFamily="34" charset="0"/>
              </a:rPr>
              <a:t>AI-enhanced creativity and discovery in </a:t>
            </a:r>
            <a:r>
              <a:rPr lang="en-GB" sz="1400" dirty="0" smtClean="0">
                <a:solidFill>
                  <a:schemeClr val="tx1"/>
                </a:solidFill>
                <a:latin typeface="Tw Cen MT" panose="020B0602020104020603" pitchFamily="34" charset="0"/>
              </a:rPr>
              <a:t>chemistry</a:t>
            </a:r>
            <a:r>
              <a:rPr lang="en-GB" sz="1400" dirty="0">
                <a:solidFill>
                  <a:schemeClr val="tx1"/>
                </a:solidFill>
                <a:latin typeface="Tw Cen MT" panose="020B0602020104020603" pitchFamily="34" charset="0"/>
              </a:rPr>
              <a:t>, </a:t>
            </a:r>
            <a:r>
              <a:rPr lang="en-GB" sz="1400" dirty="0" smtClean="0">
                <a:solidFill>
                  <a:schemeClr val="tx1"/>
                </a:solidFill>
                <a:latin typeface="Tw Cen MT" panose="020B0602020104020603" pitchFamily="34" charset="0"/>
              </a:rPr>
              <a:t>drug </a:t>
            </a:r>
            <a:r>
              <a:rPr lang="en-GB" sz="1400" dirty="0">
                <a:solidFill>
                  <a:schemeClr val="tx1"/>
                </a:solidFill>
                <a:latin typeface="Tw Cen MT" panose="020B0602020104020603" pitchFamily="34" charset="0"/>
              </a:rPr>
              <a:t>discovery, </a:t>
            </a:r>
            <a:r>
              <a:rPr lang="en-GB" sz="1400" dirty="0" smtClean="0">
                <a:solidFill>
                  <a:schemeClr val="tx1"/>
                </a:solidFill>
                <a:latin typeface="Tw Cen MT" panose="020B0602020104020603" pitchFamily="34" charset="0"/>
              </a:rPr>
              <a:t>new materials</a:t>
            </a:r>
            <a:endParaRPr lang="en-GB" sz="1400" dirty="0">
              <a:solidFill>
                <a:schemeClr val="tx1"/>
              </a:solidFill>
              <a:latin typeface="Tw Cen MT" panose="020B0602020104020603" pitchFamily="34" charset="0"/>
            </a:endParaRPr>
          </a:p>
          <a:p>
            <a:pPr>
              <a:spcBef>
                <a:spcPts val="600"/>
              </a:spcBef>
            </a:pPr>
            <a:r>
              <a:rPr lang="en-GB" sz="1400" b="1" dirty="0" smtClean="0">
                <a:solidFill>
                  <a:schemeClr val="tx1"/>
                </a:solidFill>
                <a:latin typeface="Tw Cen MT" panose="020B0602020104020603" pitchFamily="34" charset="0"/>
              </a:rPr>
              <a:t>Digitisation </a:t>
            </a:r>
            <a:r>
              <a:rPr lang="en-GB" sz="1400" b="1" dirty="0">
                <a:solidFill>
                  <a:schemeClr val="tx1"/>
                </a:solidFill>
                <a:latin typeface="Tw Cen MT" panose="020B0602020104020603" pitchFamily="34" charset="0"/>
              </a:rPr>
              <a:t>of Manufacturing Life-cycles </a:t>
            </a:r>
            <a:r>
              <a:rPr lang="en-GB" sz="1400" dirty="0">
                <a:solidFill>
                  <a:schemeClr val="tx1"/>
                </a:solidFill>
                <a:latin typeface="Tw Cen MT" panose="020B0602020104020603" pitchFamily="34" charset="0"/>
              </a:rPr>
              <a:t>from discovery, product design, development and testing</a:t>
            </a:r>
          </a:p>
          <a:p>
            <a:pPr>
              <a:spcBef>
                <a:spcPts val="600"/>
              </a:spcBef>
            </a:pPr>
            <a:r>
              <a:rPr lang="en-GB" sz="1400" b="1" dirty="0">
                <a:solidFill>
                  <a:schemeClr val="tx1"/>
                </a:solidFill>
                <a:latin typeface="Tw Cen MT" panose="020B0602020104020603" pitchFamily="34" charset="0"/>
              </a:rPr>
              <a:t>Sustainable Smart Mobility</a:t>
            </a:r>
            <a:br>
              <a:rPr lang="en-GB" sz="1400" b="1" dirty="0">
                <a:solidFill>
                  <a:schemeClr val="tx1"/>
                </a:solidFill>
                <a:latin typeface="Tw Cen MT" panose="020B0602020104020603" pitchFamily="34" charset="0"/>
              </a:rPr>
            </a:br>
            <a:r>
              <a:rPr lang="en-GB" sz="1400" dirty="0">
                <a:solidFill>
                  <a:schemeClr val="tx1"/>
                </a:solidFill>
                <a:latin typeface="Tw Cen MT" panose="020B0602020104020603" pitchFamily="34" charset="0"/>
              </a:rPr>
              <a:t>AI for managing urban infrastructure and transport systems, infrastructure for autonomous transport</a:t>
            </a:r>
          </a:p>
          <a:p>
            <a:pPr>
              <a:spcBef>
                <a:spcPts val="600"/>
              </a:spcBef>
            </a:pPr>
            <a:r>
              <a:rPr lang="en-GB" sz="1400" b="1" dirty="0">
                <a:solidFill>
                  <a:schemeClr val="tx1"/>
                </a:solidFill>
                <a:latin typeface="Tw Cen MT" panose="020B0602020104020603" pitchFamily="34" charset="0"/>
              </a:rPr>
              <a:t>Safe &amp; Predictable Future AI Systems</a:t>
            </a:r>
            <a:br>
              <a:rPr lang="en-GB" sz="1400" b="1" dirty="0">
                <a:solidFill>
                  <a:schemeClr val="tx1"/>
                </a:solidFill>
                <a:latin typeface="Tw Cen MT" panose="020B0602020104020603" pitchFamily="34" charset="0"/>
              </a:rPr>
            </a:br>
            <a:r>
              <a:rPr lang="en-GB" sz="1400" dirty="0">
                <a:solidFill>
                  <a:schemeClr val="tx1"/>
                </a:solidFill>
                <a:latin typeface="Tw Cen MT" panose="020B0602020104020603" pitchFamily="34" charset="0"/>
              </a:rPr>
              <a:t>AI for critical infrastructure, safety-critical applications, autonomous control</a:t>
            </a:r>
          </a:p>
        </p:txBody>
      </p:sp>
      <p:sp>
        <p:nvSpPr>
          <p:cNvPr id="14" name="Parallelogram 13">
            <a:extLst>
              <a:ext uri="{FF2B5EF4-FFF2-40B4-BE49-F238E27FC236}">
                <a16:creationId xmlns="" xmlns:a16="http://schemas.microsoft.com/office/drawing/2014/main" id="{BC84D558-5C91-483B-821E-767E54CF642B}"/>
              </a:ext>
            </a:extLst>
          </p:cNvPr>
          <p:cNvSpPr/>
          <p:nvPr/>
        </p:nvSpPr>
        <p:spPr>
          <a:xfrm>
            <a:off x="-258726" y="0"/>
            <a:ext cx="2472532" cy="80595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Pentagon 10">
            <a:extLst>
              <a:ext uri="{FF2B5EF4-FFF2-40B4-BE49-F238E27FC236}">
                <a16:creationId xmlns="" xmlns:a16="http://schemas.microsoft.com/office/drawing/2014/main" id="{B5A33370-C192-4318-91CB-219341D084E9}"/>
              </a:ext>
            </a:extLst>
          </p:cNvPr>
          <p:cNvSpPr/>
          <p:nvPr/>
        </p:nvSpPr>
        <p:spPr>
          <a:xfrm>
            <a:off x="210430" y="2936279"/>
            <a:ext cx="7586907" cy="3721676"/>
          </a:xfrm>
          <a:prstGeom prst="homePlate">
            <a:avLst>
              <a:gd name="adj" fmla="val 23560"/>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5515" y="0"/>
            <a:ext cx="1924050" cy="805952"/>
          </a:xfrm>
        </p:spPr>
        <p:txBody>
          <a:bodyPr>
            <a:normAutofit/>
          </a:bodyPr>
          <a:lstStyle/>
          <a:p>
            <a:pPr algn="r"/>
            <a:r>
              <a:rPr lang="en-GB" sz="3200" dirty="0">
                <a:solidFill>
                  <a:schemeClr val="bg1"/>
                </a:solidFill>
                <a:latin typeface="Franklin Gothic Demi" panose="020B0703020102020204" pitchFamily="34" charset="0"/>
              </a:rPr>
              <a:t>Research</a:t>
            </a:r>
          </a:p>
        </p:txBody>
      </p:sp>
      <p:sp>
        <p:nvSpPr>
          <p:cNvPr id="3" name="Content Placeholder 2"/>
          <p:cNvSpPr>
            <a:spLocks noGrp="1"/>
          </p:cNvSpPr>
          <p:nvPr>
            <p:ph idx="1"/>
          </p:nvPr>
        </p:nvSpPr>
        <p:spPr>
          <a:xfrm>
            <a:off x="2488047" y="165473"/>
            <a:ext cx="9540079" cy="554815"/>
          </a:xfrm>
        </p:spPr>
        <p:txBody>
          <a:bodyPr>
            <a:noAutofit/>
          </a:bodyPr>
          <a:lstStyle/>
          <a:p>
            <a:pPr marL="0" indent="0">
              <a:buNone/>
            </a:pPr>
            <a:r>
              <a:rPr lang="en-GB" dirty="0">
                <a:solidFill>
                  <a:schemeClr val="accent1"/>
                </a:solidFill>
                <a:latin typeface="Franklin Gothic Demi" panose="020B0703020102020204" pitchFamily="34" charset="0"/>
              </a:rPr>
              <a:t>AI and Machine Learning for Engineering Applications</a:t>
            </a:r>
          </a:p>
        </p:txBody>
      </p:sp>
      <p:sp>
        <p:nvSpPr>
          <p:cNvPr id="8" name="Content Placeholder 2"/>
          <p:cNvSpPr txBox="1">
            <a:spLocks/>
          </p:cNvSpPr>
          <p:nvPr/>
        </p:nvSpPr>
        <p:spPr>
          <a:xfrm>
            <a:off x="287308" y="2941117"/>
            <a:ext cx="7543279" cy="3764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GB" sz="1550" b="1" dirty="0">
                <a:latin typeface="Tw Cen MT" panose="020B0602020104020603" pitchFamily="34" charset="0"/>
              </a:rPr>
              <a:t>Academic Strengths</a:t>
            </a:r>
          </a:p>
          <a:p>
            <a:pPr marL="0" indent="0">
              <a:lnSpc>
                <a:spcPts val="2000"/>
              </a:lnSpc>
              <a:spcBef>
                <a:spcPts val="0"/>
              </a:spcBef>
              <a:buNone/>
            </a:pPr>
            <a:r>
              <a:rPr lang="en-GB" sz="1550" b="1" dirty="0">
                <a:solidFill>
                  <a:schemeClr val="accent3"/>
                </a:solidFill>
                <a:latin typeface="Tw Cen MT" panose="020B0602020104020603" pitchFamily="34" charset="0"/>
              </a:rPr>
              <a:t>Machine Learning </a:t>
            </a:r>
            <a:r>
              <a:rPr lang="en-GB" sz="1550" dirty="0">
                <a:latin typeface="Tw Cen MT" panose="020B0602020104020603" pitchFamily="34" charset="0"/>
              </a:rPr>
              <a:t>Explainable ML, geometric ML, foundations of ML, statistics</a:t>
            </a:r>
          </a:p>
          <a:p>
            <a:pPr marL="0" indent="0">
              <a:lnSpc>
                <a:spcPts val="2000"/>
              </a:lnSpc>
              <a:spcBef>
                <a:spcPts val="0"/>
              </a:spcBef>
              <a:buNone/>
            </a:pPr>
            <a:r>
              <a:rPr lang="en-GB" sz="1550" b="1" dirty="0">
                <a:solidFill>
                  <a:schemeClr val="accent3"/>
                </a:solidFill>
                <a:latin typeface="Tw Cen MT" panose="020B0602020104020603" pitchFamily="34" charset="0"/>
              </a:rPr>
              <a:t>Automated Reasoning: </a:t>
            </a:r>
            <a:r>
              <a:rPr lang="en-GB" sz="1550" dirty="0">
                <a:latin typeface="Tw Cen MT" panose="020B0602020104020603" pitchFamily="34" charset="0"/>
              </a:rPr>
              <a:t>Argumentation, negotiation, coordination, multi-agent systems</a:t>
            </a:r>
          </a:p>
          <a:p>
            <a:pPr marL="0" indent="0">
              <a:lnSpc>
                <a:spcPts val="2000"/>
              </a:lnSpc>
              <a:spcBef>
                <a:spcPts val="0"/>
              </a:spcBef>
              <a:buNone/>
            </a:pPr>
            <a:r>
              <a:rPr lang="en-GB" sz="1550" b="1" dirty="0">
                <a:solidFill>
                  <a:schemeClr val="accent3"/>
                </a:solidFill>
                <a:latin typeface="Tw Cen MT" panose="020B0602020104020603" pitchFamily="34" charset="0"/>
              </a:rPr>
              <a:t>Trustworthy AI/ML </a:t>
            </a:r>
            <a:r>
              <a:rPr lang="en-GB" sz="1550" dirty="0">
                <a:latin typeface="Tw Cen MT" panose="020B0602020104020603" pitchFamily="34" charset="0"/>
              </a:rPr>
              <a:t>Verification, testing, model checking, program analysis</a:t>
            </a:r>
          </a:p>
          <a:p>
            <a:pPr marL="0" indent="0">
              <a:lnSpc>
                <a:spcPts val="2000"/>
              </a:lnSpc>
              <a:spcBef>
                <a:spcPts val="0"/>
              </a:spcBef>
              <a:buNone/>
            </a:pPr>
            <a:r>
              <a:rPr lang="en-GB" sz="1550" b="1" dirty="0">
                <a:solidFill>
                  <a:schemeClr val="accent3"/>
                </a:solidFill>
                <a:latin typeface="Tw Cen MT" panose="020B0602020104020603" pitchFamily="34" charset="0"/>
              </a:rPr>
              <a:t>Secure AI/ML </a:t>
            </a:r>
            <a:r>
              <a:rPr lang="en-GB" sz="1550" dirty="0">
                <a:latin typeface="Tw Cen MT" panose="020B0602020104020603" pitchFamily="34" charset="0"/>
              </a:rPr>
              <a:t>Privacy, cybersecurity, threat detection &amp; mitigation</a:t>
            </a:r>
            <a:endParaRPr lang="en-GB" sz="1550" b="1" dirty="0">
              <a:solidFill>
                <a:schemeClr val="accent3"/>
              </a:solidFill>
              <a:latin typeface="Tw Cen MT" panose="020B0602020104020603" pitchFamily="34" charset="0"/>
            </a:endParaRPr>
          </a:p>
          <a:p>
            <a:pPr marL="0" indent="0">
              <a:lnSpc>
                <a:spcPts val="2000"/>
              </a:lnSpc>
              <a:spcBef>
                <a:spcPts val="0"/>
              </a:spcBef>
              <a:buNone/>
            </a:pPr>
            <a:r>
              <a:rPr lang="en-GB" sz="1550" b="1" dirty="0">
                <a:solidFill>
                  <a:schemeClr val="accent3"/>
                </a:solidFill>
                <a:latin typeface="Tw Cen MT" panose="020B0602020104020603" pitchFamily="34" charset="0"/>
              </a:rPr>
              <a:t>Systems for AI/ML </a:t>
            </a:r>
            <a:r>
              <a:rPr lang="en-GB" sz="1550" dirty="0">
                <a:latin typeface="Tw Cen MT" panose="020B0602020104020603" pitchFamily="34" charset="0"/>
              </a:rPr>
              <a:t>Distributed systems, data centres, scalability, data management</a:t>
            </a:r>
            <a:endParaRPr lang="en-GB" sz="1550" b="1" dirty="0">
              <a:solidFill>
                <a:schemeClr val="accent3"/>
              </a:solidFill>
              <a:latin typeface="Tw Cen MT" panose="020B0602020104020603" pitchFamily="34" charset="0"/>
            </a:endParaRPr>
          </a:p>
          <a:p>
            <a:pPr marL="0" indent="0">
              <a:lnSpc>
                <a:spcPts val="2000"/>
              </a:lnSpc>
              <a:spcBef>
                <a:spcPts val="0"/>
              </a:spcBef>
              <a:buNone/>
            </a:pPr>
            <a:r>
              <a:rPr lang="en-GB" sz="1550" b="1" dirty="0">
                <a:solidFill>
                  <a:schemeClr val="accent3"/>
                </a:solidFill>
                <a:latin typeface="Tw Cen MT" panose="020B0602020104020603" pitchFamily="34" charset="0"/>
              </a:rPr>
              <a:t>Hardware for AI/ML </a:t>
            </a:r>
            <a:r>
              <a:rPr lang="en-GB" sz="1550" dirty="0">
                <a:latin typeface="Tw Cen MT" panose="020B0602020104020603" pitchFamily="34" charset="0"/>
              </a:rPr>
              <a:t>Hardware/software codesign, FPGAs/GPUs, compilers </a:t>
            </a:r>
            <a:endParaRPr lang="en-GB" sz="1550" b="1" dirty="0">
              <a:solidFill>
                <a:schemeClr val="accent3"/>
              </a:solidFill>
              <a:latin typeface="Tw Cen MT" panose="020B0602020104020603" pitchFamily="34" charset="0"/>
            </a:endParaRPr>
          </a:p>
          <a:p>
            <a:pPr marL="0" indent="0">
              <a:lnSpc>
                <a:spcPts val="2000"/>
              </a:lnSpc>
              <a:spcBef>
                <a:spcPts val="0"/>
              </a:spcBef>
              <a:buNone/>
            </a:pPr>
            <a:r>
              <a:rPr lang="en-GB" sz="1550" b="1" dirty="0">
                <a:solidFill>
                  <a:schemeClr val="accent3"/>
                </a:solidFill>
                <a:latin typeface="Tw Cen MT" panose="020B0602020104020603" pitchFamily="34" charset="0"/>
              </a:rPr>
              <a:t>AI/ML for robotics </a:t>
            </a:r>
            <a:r>
              <a:rPr lang="en-GB" sz="1550" dirty="0">
                <a:latin typeface="Tw Cen MT" panose="020B0602020104020603" pitchFamily="34" charset="0"/>
              </a:rPr>
              <a:t>Planning, control, robot manipulation, autonomy</a:t>
            </a:r>
            <a:endParaRPr lang="en-GB" sz="1550" b="1" dirty="0">
              <a:solidFill>
                <a:schemeClr val="accent3"/>
              </a:solidFill>
              <a:latin typeface="Tw Cen MT" panose="020B0602020104020603" pitchFamily="34" charset="0"/>
            </a:endParaRPr>
          </a:p>
          <a:p>
            <a:pPr marL="0" indent="0">
              <a:lnSpc>
                <a:spcPts val="2000"/>
              </a:lnSpc>
              <a:spcBef>
                <a:spcPts val="0"/>
              </a:spcBef>
              <a:buNone/>
            </a:pPr>
            <a:r>
              <a:rPr lang="en-GB" sz="1550" b="1" dirty="0">
                <a:solidFill>
                  <a:schemeClr val="accent3"/>
                </a:solidFill>
                <a:latin typeface="Tw Cen MT" panose="020B0602020104020603" pitchFamily="34" charset="0"/>
              </a:rPr>
              <a:t>AI/ML for vision </a:t>
            </a:r>
            <a:r>
              <a:rPr lang="en-GB" sz="1550" dirty="0">
                <a:latin typeface="Tw Cen MT" panose="020B0602020104020603" pitchFamily="34" charset="0"/>
              </a:rPr>
              <a:t>2D/3D vision, VR, audio &amp; natural language understanding</a:t>
            </a:r>
          </a:p>
          <a:p>
            <a:pPr marL="0" indent="0">
              <a:lnSpc>
                <a:spcPts val="2000"/>
              </a:lnSpc>
              <a:spcBef>
                <a:spcPts val="0"/>
              </a:spcBef>
              <a:buNone/>
            </a:pPr>
            <a:r>
              <a:rPr lang="en-GB" sz="1550" b="1" dirty="0">
                <a:solidFill>
                  <a:schemeClr val="accent3"/>
                </a:solidFill>
                <a:latin typeface="Tw Cen MT" panose="020B0602020104020603" pitchFamily="34" charset="0"/>
              </a:rPr>
              <a:t>Cyber-physical AI/ML </a:t>
            </a:r>
            <a:r>
              <a:rPr lang="en-GB" sz="1550" dirty="0">
                <a:latin typeface="Tw Cen MT" panose="020B0602020104020603" pitchFamily="34" charset="0"/>
              </a:rPr>
              <a:t>Sensing, control, self-organisation, Internet-of-Things</a:t>
            </a:r>
            <a:endParaRPr lang="en-GB" sz="1550" b="1" dirty="0">
              <a:solidFill>
                <a:schemeClr val="accent3"/>
              </a:solidFill>
              <a:latin typeface="Tw Cen MT" panose="020B0602020104020603" pitchFamily="34" charset="0"/>
            </a:endParaRPr>
          </a:p>
          <a:p>
            <a:pPr marL="0" indent="0">
              <a:lnSpc>
                <a:spcPts val="2000"/>
              </a:lnSpc>
              <a:spcBef>
                <a:spcPts val="0"/>
              </a:spcBef>
              <a:buNone/>
            </a:pPr>
            <a:r>
              <a:rPr lang="en-GB" sz="1550" b="1" dirty="0">
                <a:solidFill>
                  <a:schemeClr val="accent3"/>
                </a:solidFill>
                <a:latin typeface="Tw Cen MT" panose="020B0602020104020603" pitchFamily="34" charset="0"/>
              </a:rPr>
              <a:t>Data science &amp; data-centric engineering </a:t>
            </a:r>
            <a:r>
              <a:rPr lang="en-GB" sz="1550" dirty="0">
                <a:latin typeface="Tw Cen MT" panose="020B0602020104020603" pitchFamily="34" charset="0"/>
              </a:rPr>
              <a:t>Data mining, optimisation, process optimisation</a:t>
            </a:r>
          </a:p>
          <a:p>
            <a:pPr marL="0" indent="0">
              <a:lnSpc>
                <a:spcPts val="2000"/>
              </a:lnSpc>
              <a:spcBef>
                <a:spcPts val="0"/>
              </a:spcBef>
              <a:buNone/>
            </a:pPr>
            <a:endParaRPr lang="en-GB" sz="1550" dirty="0">
              <a:latin typeface="Tw Cen MT" panose="020B0602020104020603" pitchFamily="34" charset="0"/>
            </a:endParaRPr>
          </a:p>
          <a:p>
            <a:pPr marL="0" indent="0">
              <a:lnSpc>
                <a:spcPts val="2000"/>
              </a:lnSpc>
              <a:spcBef>
                <a:spcPts val="0"/>
              </a:spcBef>
              <a:buNone/>
            </a:pPr>
            <a:r>
              <a:rPr lang="en-GB" sz="1550" b="1" dirty="0">
                <a:latin typeface="Tw Cen MT" panose="020B0602020104020603" pitchFamily="34" charset="0"/>
              </a:rPr>
              <a:t>Positioning &amp; Partners </a:t>
            </a:r>
            <a:r>
              <a:rPr lang="en-GB" sz="1550" dirty="0" smtClean="0">
                <a:solidFill>
                  <a:schemeClr val="accent3"/>
                </a:solidFill>
                <a:latin typeface="Tw Cen MT" panose="020B0602020104020603" pitchFamily="34" charset="0"/>
              </a:rPr>
              <a:t>DSI</a:t>
            </a:r>
            <a:r>
              <a:rPr lang="en-GB" sz="1550" dirty="0">
                <a:solidFill>
                  <a:schemeClr val="accent3"/>
                </a:solidFill>
                <a:latin typeface="Tw Cen MT" panose="020B0602020104020603" pitchFamily="34" charset="0"/>
              </a:rPr>
              <a:t>, </a:t>
            </a:r>
            <a:r>
              <a:rPr lang="en-GB" sz="1550" dirty="0" smtClean="0">
                <a:solidFill>
                  <a:schemeClr val="accent3"/>
                </a:solidFill>
                <a:latin typeface="Tw Cen MT" panose="020B0602020104020603" pitchFamily="34" charset="0"/>
              </a:rPr>
              <a:t>AI for Healthcare CDT, Turing</a:t>
            </a:r>
            <a:r>
              <a:rPr lang="en-GB" sz="1550" dirty="0">
                <a:solidFill>
                  <a:schemeClr val="accent3"/>
                </a:solidFill>
                <a:latin typeface="Tw Cen MT" panose="020B0602020104020603" pitchFamily="34" charset="0"/>
              </a:rPr>
              <a:t>, </a:t>
            </a:r>
            <a:r>
              <a:rPr lang="en-GB" sz="1550" dirty="0" err="1">
                <a:solidFill>
                  <a:schemeClr val="accent3"/>
                </a:solidFill>
                <a:latin typeface="Tw Cen MT" panose="020B0602020104020603" pitchFamily="34" charset="0"/>
              </a:rPr>
              <a:t>RAEng</a:t>
            </a:r>
            <a:r>
              <a:rPr lang="en-GB" sz="1550" dirty="0">
                <a:solidFill>
                  <a:schemeClr val="accent3"/>
                </a:solidFill>
                <a:latin typeface="Tw Cen MT" panose="020B0602020104020603" pitchFamily="34" charset="0"/>
              </a:rPr>
              <a:t>, </a:t>
            </a:r>
            <a:r>
              <a:rPr lang="en-GB" sz="1550" dirty="0" smtClean="0">
                <a:solidFill>
                  <a:schemeClr val="accent3"/>
                </a:solidFill>
                <a:latin typeface="Tw Cen MT" panose="020B0602020104020603" pitchFamily="34" charset="0"/>
              </a:rPr>
              <a:t>plus an extensive </a:t>
            </a:r>
          </a:p>
          <a:p>
            <a:pPr marL="0" indent="0">
              <a:lnSpc>
                <a:spcPts val="2000"/>
              </a:lnSpc>
              <a:spcBef>
                <a:spcPts val="0"/>
              </a:spcBef>
              <a:buNone/>
            </a:pPr>
            <a:r>
              <a:rPr lang="en-GB" sz="1550" dirty="0" smtClean="0">
                <a:solidFill>
                  <a:schemeClr val="accent3"/>
                </a:solidFill>
                <a:latin typeface="Tw Cen MT" panose="020B0602020104020603" pitchFamily="34" charset="0"/>
              </a:rPr>
              <a:t>range of international and academic business partners…</a:t>
            </a:r>
            <a:endParaRPr lang="en-GB" sz="1550" dirty="0">
              <a:solidFill>
                <a:schemeClr val="accent3"/>
              </a:solidFill>
              <a:latin typeface="Tw Cen MT" panose="020B0602020104020603" pitchFamily="34" charset="0"/>
            </a:endParaRPr>
          </a:p>
        </p:txBody>
      </p:sp>
      <p:sp>
        <p:nvSpPr>
          <p:cNvPr id="10" name="Rectangle 9">
            <a:extLst>
              <a:ext uri="{FF2B5EF4-FFF2-40B4-BE49-F238E27FC236}">
                <a16:creationId xmlns="" xmlns:a16="http://schemas.microsoft.com/office/drawing/2014/main" id="{0760A719-A225-4A52-B728-7190C204347B}"/>
              </a:ext>
            </a:extLst>
          </p:cNvPr>
          <p:cNvSpPr/>
          <p:nvPr/>
        </p:nvSpPr>
        <p:spPr>
          <a:xfrm>
            <a:off x="243682" y="904954"/>
            <a:ext cx="9540078" cy="1769715"/>
          </a:xfrm>
          <a:prstGeom prst="rect">
            <a:avLst/>
          </a:prstGeom>
        </p:spPr>
        <p:txBody>
          <a:bodyPr wrap="square">
            <a:spAutoFit/>
          </a:bodyPr>
          <a:lstStyle/>
          <a:p>
            <a:r>
              <a:rPr lang="en-GB" sz="1700" b="1" dirty="0">
                <a:latin typeface="Tw Cen MT" panose="020B0602020104020603" pitchFamily="34" charset="0"/>
              </a:rPr>
              <a:t>Vision </a:t>
            </a:r>
            <a:r>
              <a:rPr lang="en-GB" sz="1700" b="1" dirty="0">
                <a:solidFill>
                  <a:schemeClr val="accent3"/>
                </a:solidFill>
                <a:latin typeface="Tw Cen MT" panose="020B0602020104020603" pitchFamily="34" charset="0"/>
              </a:rPr>
              <a:t>Advancing artificial intelligence (AI) &amp; machine learning (ML) to solve real-world challenges</a:t>
            </a:r>
          </a:p>
          <a:p>
            <a:r>
              <a:rPr lang="en-US" sz="1700" b="1" dirty="0">
                <a:latin typeface="Tw Cen MT" panose="020B0602020104020603" pitchFamily="34" charset="0"/>
              </a:rPr>
              <a:t>Drivers</a:t>
            </a:r>
            <a:endParaRPr lang="en-US" sz="1700" dirty="0">
              <a:latin typeface="Tw Cen MT" panose="020B0602020104020603" pitchFamily="34" charset="0"/>
            </a:endParaRPr>
          </a:p>
          <a:p>
            <a:pPr marL="285750" indent="-285750">
              <a:buFont typeface="Arial" panose="020B0604020202020204" pitchFamily="34" charset="0"/>
              <a:buChar char="•"/>
            </a:pPr>
            <a:r>
              <a:rPr lang="en-GB" sz="1500" dirty="0" smtClean="0">
                <a:latin typeface="Tw Cen MT" panose="020B0602020104020603" pitchFamily="34" charset="0"/>
              </a:rPr>
              <a:t>Exponential growth </a:t>
            </a:r>
            <a:r>
              <a:rPr lang="en-GB" sz="1500" dirty="0">
                <a:latin typeface="Tw Cen MT" panose="020B0602020104020603" pitchFamily="34" charset="0"/>
              </a:rPr>
              <a:t>in availability of </a:t>
            </a:r>
            <a:r>
              <a:rPr lang="en-GB" sz="1500" b="1" dirty="0">
                <a:latin typeface="Tw Cen MT" panose="020B0602020104020603" pitchFamily="34" charset="0"/>
              </a:rPr>
              <a:t>data </a:t>
            </a:r>
            <a:r>
              <a:rPr lang="en-GB" sz="1500" dirty="0">
                <a:latin typeface="Tw Cen MT" panose="020B0602020104020603" pitchFamily="34" charset="0"/>
              </a:rPr>
              <a:t>&amp;</a:t>
            </a:r>
            <a:r>
              <a:rPr lang="en-GB" sz="1500" b="1" dirty="0">
                <a:latin typeface="Tw Cen MT" panose="020B0602020104020603" pitchFamily="34" charset="0"/>
              </a:rPr>
              <a:t> hardware infrastructure</a:t>
            </a:r>
          </a:p>
          <a:p>
            <a:pPr marL="285750" indent="-285750">
              <a:buFont typeface="Arial" panose="020B0604020202020204" pitchFamily="34" charset="0"/>
              <a:buChar char="•"/>
            </a:pPr>
            <a:r>
              <a:rPr lang="en-GB" sz="1500" dirty="0">
                <a:latin typeface="Tw Cen MT" panose="020B0602020104020603" pitchFamily="34" charset="0"/>
              </a:rPr>
              <a:t>Developments in </a:t>
            </a:r>
            <a:r>
              <a:rPr lang="en-GB" sz="1500" b="1" dirty="0">
                <a:latin typeface="Tw Cen MT" panose="020B0602020104020603" pitchFamily="34" charset="0"/>
              </a:rPr>
              <a:t>ML, AI, data science and systems </a:t>
            </a:r>
            <a:r>
              <a:rPr lang="en-GB" sz="1500" dirty="0">
                <a:latin typeface="Tw Cen MT" panose="020B0602020104020603" pitchFamily="34" charset="0"/>
              </a:rPr>
              <a:t>offer potential of transformative leaps forward (‘digital disruptors’)</a:t>
            </a:r>
          </a:p>
          <a:p>
            <a:pPr marL="285750" indent="-285750">
              <a:buFont typeface="Arial" panose="020B0604020202020204" pitchFamily="34" charset="0"/>
              <a:buChar char="•"/>
            </a:pPr>
            <a:r>
              <a:rPr lang="en-GB" sz="1500" b="1" dirty="0">
                <a:latin typeface="Tw Cen MT" panose="020B0602020104020603" pitchFamily="34" charset="0"/>
              </a:rPr>
              <a:t>Commercial applications </a:t>
            </a:r>
            <a:r>
              <a:rPr lang="en-GB" sz="1500" dirty="0">
                <a:latin typeface="Tw Cen MT" panose="020B0602020104020603" pitchFamily="34" charset="0"/>
              </a:rPr>
              <a:t>through disruptive impact on </a:t>
            </a:r>
            <a:r>
              <a:rPr lang="en-GB" sz="1500" b="1" dirty="0">
                <a:latin typeface="Tw Cen MT" panose="020B0602020104020603" pitchFamily="34" charset="0"/>
              </a:rPr>
              <a:t>technology companies </a:t>
            </a:r>
            <a:r>
              <a:rPr lang="en-GB" sz="1500" dirty="0">
                <a:latin typeface="Tw Cen MT" panose="020B0602020104020603" pitchFamily="34" charset="0"/>
              </a:rPr>
              <a:t>and </a:t>
            </a:r>
            <a:r>
              <a:rPr lang="en-GB" sz="1500" b="1" dirty="0">
                <a:latin typeface="Tw Cen MT" panose="020B0602020104020603" pitchFamily="34" charset="0"/>
              </a:rPr>
              <a:t>vigorous start-up ecosystem</a:t>
            </a:r>
            <a:br>
              <a:rPr lang="en-GB" sz="1500" b="1" dirty="0">
                <a:latin typeface="Tw Cen MT" panose="020B0602020104020603" pitchFamily="34" charset="0"/>
              </a:rPr>
            </a:br>
            <a:r>
              <a:rPr lang="en-GB" sz="1500" dirty="0">
                <a:latin typeface="Tw Cen MT" panose="020B0602020104020603" pitchFamily="34" charset="0"/>
              </a:rPr>
              <a:t>(AI in the UK, </a:t>
            </a:r>
            <a:r>
              <a:rPr lang="en-GB" sz="1500" dirty="0" err="1">
                <a:latin typeface="Tw Cen MT" panose="020B0602020104020603" pitchFamily="34" charset="0"/>
              </a:rPr>
              <a:t>HoL</a:t>
            </a:r>
            <a:r>
              <a:rPr lang="en-GB" sz="1500" dirty="0">
                <a:latin typeface="Tw Cen MT" panose="020B0602020104020603" pitchFamily="34" charset="0"/>
              </a:rPr>
              <a:t> report, Made Smarter report)</a:t>
            </a:r>
          </a:p>
          <a:p>
            <a:pPr marL="285750" indent="-285750">
              <a:buFont typeface="Arial" panose="020B0604020202020204" pitchFamily="34" charset="0"/>
              <a:buChar char="•"/>
            </a:pPr>
            <a:r>
              <a:rPr lang="en-GB" sz="1500" b="1" dirty="0">
                <a:latin typeface="Tw Cen MT" panose="020B0602020104020603" pitchFamily="34" charset="0"/>
              </a:rPr>
              <a:t>Ethical implications </a:t>
            </a:r>
            <a:r>
              <a:rPr lang="en-GB" sz="1500" dirty="0">
                <a:latin typeface="Tw Cen MT" panose="020B0602020104020603" pitchFamily="34" charset="0"/>
              </a:rPr>
              <a:t>including dual-use technologies,</a:t>
            </a:r>
            <a:r>
              <a:rPr lang="en-GB" sz="1500" b="1" dirty="0">
                <a:latin typeface="Tw Cen MT" panose="020B0602020104020603" pitchFamily="34" charset="0"/>
              </a:rPr>
              <a:t> trust &amp; privacy</a:t>
            </a:r>
            <a:r>
              <a:rPr lang="en-GB" sz="1500" dirty="0">
                <a:latin typeface="Tw Cen MT" panose="020B0602020104020603" pitchFamily="34" charset="0"/>
              </a:rPr>
              <a:t> in AI systems, legislative implications</a:t>
            </a:r>
          </a:p>
        </p:txBody>
      </p:sp>
      <p:pic>
        <p:nvPicPr>
          <p:cNvPr id="13" name="Picture 12">
            <a:extLst>
              <a:ext uri="{FF2B5EF4-FFF2-40B4-BE49-F238E27FC236}">
                <a16:creationId xmlns="" xmlns:a16="http://schemas.microsoft.com/office/drawing/2014/main" id="{68D82E1B-5496-4FA0-856A-8F42E758D2A0}"/>
              </a:ext>
            </a:extLst>
          </p:cNvPr>
          <p:cNvPicPr>
            <a:picLocks noChangeAspect="1"/>
          </p:cNvPicPr>
          <p:nvPr/>
        </p:nvPicPr>
        <p:blipFill rotWithShape="1">
          <a:blip r:embed="rId3"/>
          <a:srcRect l="-1" r="30270"/>
          <a:stretch/>
        </p:blipFill>
        <p:spPr>
          <a:xfrm>
            <a:off x="9963684" y="908901"/>
            <a:ext cx="1955323" cy="1867548"/>
          </a:xfrm>
          <a:prstGeom prst="rect">
            <a:avLst/>
          </a:prstGeom>
        </p:spPr>
      </p:pic>
    </p:spTree>
    <p:extLst>
      <p:ext uri="{BB962C8B-B14F-4D97-AF65-F5344CB8AC3E}">
        <p14:creationId xmlns:p14="http://schemas.microsoft.com/office/powerpoint/2010/main" val="4156220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75BC4670-32F1-428C-B207-CF26243D37BB}"/>
              </a:ext>
            </a:extLst>
          </p:cNvPr>
          <p:cNvSpPr/>
          <p:nvPr/>
        </p:nvSpPr>
        <p:spPr>
          <a:xfrm>
            <a:off x="7475207" y="2919654"/>
            <a:ext cx="4412858" cy="3722998"/>
          </a:xfrm>
          <a:prstGeom prst="rect">
            <a:avLst/>
          </a:prstGeom>
          <a:ln w="47625"/>
        </p:spPr>
        <p:style>
          <a:lnRef idx="2">
            <a:schemeClr val="accent3"/>
          </a:lnRef>
          <a:fillRef idx="1">
            <a:schemeClr val="lt1"/>
          </a:fillRef>
          <a:effectRef idx="0">
            <a:schemeClr val="accent3"/>
          </a:effectRef>
          <a:fontRef idx="minor">
            <a:schemeClr val="dk1"/>
          </a:fontRef>
        </p:style>
        <p:txBody>
          <a:bodyPr lIns="216000" tIns="144000" rIns="216000" bIns="144000" rtlCol="0" anchor="ctr"/>
          <a:lstStyle/>
          <a:p>
            <a:pPr algn="ctr">
              <a:spcBef>
                <a:spcPts val="600"/>
              </a:spcBef>
            </a:pPr>
            <a:r>
              <a:rPr lang="en-US" sz="2000" dirty="0">
                <a:solidFill>
                  <a:schemeClr val="accent1"/>
                </a:solidFill>
                <a:latin typeface="Franklin Gothic Demi" panose="020B0703020102020204" pitchFamily="34" charset="0"/>
              </a:rPr>
              <a:t>New opportunities</a:t>
            </a:r>
          </a:p>
          <a:p>
            <a:pPr>
              <a:spcBef>
                <a:spcPts val="600"/>
              </a:spcBef>
            </a:pPr>
            <a:r>
              <a:rPr lang="en-GB" sz="1600" b="1" dirty="0">
                <a:solidFill>
                  <a:schemeClr val="tx1"/>
                </a:solidFill>
                <a:latin typeface="Tw Cen MT" panose="020B0602020104020603" pitchFamily="34" charset="0"/>
              </a:rPr>
              <a:t>Creating generalisable AI to deliver personalised and more affordable healthcare</a:t>
            </a:r>
            <a:br>
              <a:rPr lang="en-GB" sz="1600" b="1" dirty="0">
                <a:solidFill>
                  <a:schemeClr val="tx1"/>
                </a:solidFill>
                <a:latin typeface="Tw Cen MT" panose="020B0602020104020603" pitchFamily="34" charset="0"/>
              </a:rPr>
            </a:br>
            <a:r>
              <a:rPr lang="en-GB" sz="1600" dirty="0">
                <a:solidFill>
                  <a:schemeClr val="tx1"/>
                </a:solidFill>
                <a:latin typeface="Tw Cen MT" panose="020B0602020104020603" pitchFamily="34" charset="0"/>
              </a:rPr>
              <a:t>Smart combinations of </a:t>
            </a:r>
            <a:r>
              <a:rPr lang="en-GB" sz="1600" dirty="0" smtClean="0">
                <a:solidFill>
                  <a:schemeClr val="tx1"/>
                </a:solidFill>
                <a:latin typeface="Tw Cen MT" panose="020B0602020104020603" pitchFamily="34" charset="0"/>
              </a:rPr>
              <a:t>personalised </a:t>
            </a:r>
            <a:r>
              <a:rPr lang="en-GB" sz="1600" dirty="0">
                <a:solidFill>
                  <a:schemeClr val="tx1"/>
                </a:solidFill>
                <a:latin typeface="Tw Cen MT" panose="020B0602020104020603" pitchFamily="34" charset="0"/>
              </a:rPr>
              <a:t>big data and clinical technology AI to improve health outcomes and patient quality of life</a:t>
            </a:r>
          </a:p>
          <a:p>
            <a:pPr>
              <a:spcBef>
                <a:spcPts val="600"/>
              </a:spcBef>
            </a:pPr>
            <a:r>
              <a:rPr lang="en-GB" sz="1600" b="1" dirty="0">
                <a:solidFill>
                  <a:schemeClr val="tx1"/>
                </a:solidFill>
                <a:latin typeface="Tw Cen MT" panose="020B0602020104020603" pitchFamily="34" charset="0"/>
              </a:rPr>
              <a:t>Engineering novel medicines</a:t>
            </a:r>
            <a:br>
              <a:rPr lang="en-GB" sz="1600" b="1" dirty="0">
                <a:solidFill>
                  <a:schemeClr val="tx1"/>
                </a:solidFill>
                <a:latin typeface="Tw Cen MT" panose="020B0602020104020603" pitchFamily="34" charset="0"/>
              </a:rPr>
            </a:br>
            <a:r>
              <a:rPr lang="en-GB" sz="1600" dirty="0">
                <a:solidFill>
                  <a:schemeClr val="tx1"/>
                </a:solidFill>
                <a:latin typeface="Tw Cen MT" panose="020B0602020104020603" pitchFamily="34" charset="0"/>
              </a:rPr>
              <a:t>Reducing time to market and cost of manufacture</a:t>
            </a:r>
          </a:p>
          <a:p>
            <a:pPr>
              <a:spcBef>
                <a:spcPts val="600"/>
              </a:spcBef>
            </a:pPr>
            <a:r>
              <a:rPr lang="en-GB" sz="1600" b="1" dirty="0" smtClean="0">
                <a:solidFill>
                  <a:schemeClr val="tx1"/>
                </a:solidFill>
                <a:latin typeface="Tw Cen MT" panose="020B0602020104020603" pitchFamily="34" charset="0"/>
              </a:rPr>
              <a:t>Customised </a:t>
            </a:r>
            <a:r>
              <a:rPr lang="en-GB" sz="1600" b="1" dirty="0">
                <a:solidFill>
                  <a:schemeClr val="tx1"/>
                </a:solidFill>
                <a:latin typeface="Tw Cen MT" panose="020B0602020104020603" pitchFamily="34" charset="0"/>
              </a:rPr>
              <a:t>replacement tissues and organs </a:t>
            </a:r>
            <a:r>
              <a:rPr lang="en-GB" sz="1600" dirty="0">
                <a:solidFill>
                  <a:schemeClr val="tx1"/>
                </a:solidFill>
                <a:latin typeface="Tw Cen MT" panose="020B0602020104020603" pitchFamily="34" charset="0"/>
              </a:rPr>
              <a:t>by Engineering Biology with additive manufacture</a:t>
            </a:r>
          </a:p>
          <a:p>
            <a:pPr>
              <a:spcBef>
                <a:spcPts val="600"/>
              </a:spcBef>
            </a:pPr>
            <a:r>
              <a:rPr lang="en-GB" sz="1600" b="1" dirty="0">
                <a:solidFill>
                  <a:schemeClr val="tx1"/>
                </a:solidFill>
                <a:latin typeface="Tw Cen MT" panose="020B0602020104020603" pitchFamily="34" charset="0"/>
              </a:rPr>
              <a:t>Global Health</a:t>
            </a:r>
            <a:br>
              <a:rPr lang="en-GB" sz="1600" b="1" dirty="0">
                <a:solidFill>
                  <a:schemeClr val="tx1"/>
                </a:solidFill>
                <a:latin typeface="Tw Cen MT" panose="020B0602020104020603" pitchFamily="34" charset="0"/>
              </a:rPr>
            </a:br>
            <a:r>
              <a:rPr lang="en-GB" sz="1600" dirty="0">
                <a:solidFill>
                  <a:schemeClr val="tx1"/>
                </a:solidFill>
                <a:latin typeface="Tw Cen MT" panose="020B0602020104020603" pitchFamily="34" charset="0"/>
              </a:rPr>
              <a:t>Engineering health solutions for the developing world</a:t>
            </a:r>
          </a:p>
        </p:txBody>
      </p:sp>
      <p:sp>
        <p:nvSpPr>
          <p:cNvPr id="14" name="Parallelogram 13">
            <a:extLst>
              <a:ext uri="{FF2B5EF4-FFF2-40B4-BE49-F238E27FC236}">
                <a16:creationId xmlns="" xmlns:a16="http://schemas.microsoft.com/office/drawing/2014/main" id="{BC84D558-5C91-483B-821E-767E54CF642B}"/>
              </a:ext>
            </a:extLst>
          </p:cNvPr>
          <p:cNvSpPr/>
          <p:nvPr/>
        </p:nvSpPr>
        <p:spPr>
          <a:xfrm>
            <a:off x="-258726" y="0"/>
            <a:ext cx="2472532" cy="805952"/>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Pentagon 10">
            <a:extLst>
              <a:ext uri="{FF2B5EF4-FFF2-40B4-BE49-F238E27FC236}">
                <a16:creationId xmlns="" xmlns:a16="http://schemas.microsoft.com/office/drawing/2014/main" id="{B5A33370-C192-4318-91CB-219341D084E9}"/>
              </a:ext>
            </a:extLst>
          </p:cNvPr>
          <p:cNvSpPr/>
          <p:nvPr/>
        </p:nvSpPr>
        <p:spPr>
          <a:xfrm>
            <a:off x="210431" y="2903029"/>
            <a:ext cx="7237774" cy="3721676"/>
          </a:xfrm>
          <a:prstGeom prst="homePlate">
            <a:avLst>
              <a:gd name="adj" fmla="val 23560"/>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5515" y="0"/>
            <a:ext cx="1924050" cy="805952"/>
          </a:xfrm>
        </p:spPr>
        <p:txBody>
          <a:bodyPr>
            <a:normAutofit/>
          </a:bodyPr>
          <a:lstStyle/>
          <a:p>
            <a:pPr algn="r"/>
            <a:r>
              <a:rPr lang="en-GB" sz="3200" dirty="0">
                <a:solidFill>
                  <a:schemeClr val="bg1"/>
                </a:solidFill>
                <a:latin typeface="Franklin Gothic Demi" panose="020B0703020102020204" pitchFamily="34" charset="0"/>
              </a:rPr>
              <a:t>Research</a:t>
            </a:r>
          </a:p>
        </p:txBody>
      </p:sp>
      <p:sp>
        <p:nvSpPr>
          <p:cNvPr id="3" name="Content Placeholder 2"/>
          <p:cNvSpPr>
            <a:spLocks noGrp="1"/>
          </p:cNvSpPr>
          <p:nvPr>
            <p:ph idx="1"/>
          </p:nvPr>
        </p:nvSpPr>
        <p:spPr>
          <a:xfrm>
            <a:off x="2488047" y="165473"/>
            <a:ext cx="9540079" cy="554815"/>
          </a:xfrm>
        </p:spPr>
        <p:txBody>
          <a:bodyPr>
            <a:noAutofit/>
          </a:bodyPr>
          <a:lstStyle/>
          <a:p>
            <a:pPr marL="0" indent="0">
              <a:buNone/>
            </a:pPr>
            <a:r>
              <a:rPr lang="en-GB" dirty="0">
                <a:solidFill>
                  <a:schemeClr val="accent1"/>
                </a:solidFill>
                <a:latin typeface="Franklin Gothic Demi" panose="020B0703020102020204" pitchFamily="34" charset="0"/>
              </a:rPr>
              <a:t>Affordable Technologies for an Ageing Society</a:t>
            </a:r>
          </a:p>
        </p:txBody>
      </p:sp>
      <p:sp>
        <p:nvSpPr>
          <p:cNvPr id="8" name="Content Placeholder 2"/>
          <p:cNvSpPr txBox="1">
            <a:spLocks/>
          </p:cNvSpPr>
          <p:nvPr/>
        </p:nvSpPr>
        <p:spPr>
          <a:xfrm>
            <a:off x="287308" y="2941117"/>
            <a:ext cx="6579005" cy="3764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buNone/>
            </a:pPr>
            <a:r>
              <a:rPr lang="en-GB" sz="1800" b="1" dirty="0">
                <a:latin typeface="Tw Cen MT" panose="020B0602020104020603" pitchFamily="34" charset="0"/>
              </a:rPr>
              <a:t>Academic strengths</a:t>
            </a:r>
          </a:p>
          <a:p>
            <a:pPr marL="0" indent="0">
              <a:lnSpc>
                <a:spcPts val="2000"/>
              </a:lnSpc>
              <a:spcBef>
                <a:spcPts val="0"/>
              </a:spcBef>
              <a:buNone/>
            </a:pPr>
            <a:r>
              <a:rPr lang="en-GB" sz="1800" b="1" dirty="0">
                <a:solidFill>
                  <a:schemeClr val="accent3"/>
                </a:solidFill>
                <a:latin typeface="Tw Cen MT" panose="020B0602020104020603" pitchFamily="34" charset="0"/>
              </a:rPr>
              <a:t>Biomedical Engineering/Biomechanics </a:t>
            </a:r>
            <a:r>
              <a:rPr lang="en-GB" sz="1800" dirty="0">
                <a:latin typeface="Tw Cen MT" panose="020B0602020104020603" pitchFamily="34" charset="0"/>
              </a:rPr>
              <a:t>Arthritis, cardiovascular disease…</a:t>
            </a:r>
          </a:p>
          <a:p>
            <a:pPr marL="0" indent="0">
              <a:lnSpc>
                <a:spcPts val="2000"/>
              </a:lnSpc>
              <a:spcBef>
                <a:spcPts val="0"/>
              </a:spcBef>
              <a:buNone/>
            </a:pPr>
            <a:r>
              <a:rPr lang="en-GB" sz="1800" b="1" dirty="0">
                <a:solidFill>
                  <a:schemeClr val="accent3"/>
                </a:solidFill>
                <a:latin typeface="Tw Cen MT" panose="020B0602020104020603" pitchFamily="34" charset="0"/>
              </a:rPr>
              <a:t>Medical devices </a:t>
            </a:r>
            <a:r>
              <a:rPr lang="en-GB" sz="1800" dirty="0">
                <a:latin typeface="Tw Cen MT" panose="020B0602020104020603" pitchFamily="34" charset="0"/>
              </a:rPr>
              <a:t>Sensing and imaging technologies, Nanotechnology, Novel Biomaterials…</a:t>
            </a:r>
          </a:p>
          <a:p>
            <a:pPr marL="0" indent="0">
              <a:lnSpc>
                <a:spcPts val="2000"/>
              </a:lnSpc>
              <a:spcBef>
                <a:spcPts val="0"/>
              </a:spcBef>
              <a:buNone/>
            </a:pPr>
            <a:r>
              <a:rPr lang="en-GB" sz="1800" b="1" dirty="0">
                <a:solidFill>
                  <a:schemeClr val="accent3"/>
                </a:solidFill>
                <a:latin typeface="Tw Cen MT" panose="020B0602020104020603" pitchFamily="34" charset="0"/>
              </a:rPr>
              <a:t>Medicines manufacturing/vaccines </a:t>
            </a:r>
            <a:r>
              <a:rPr lang="en-GB" sz="1800" dirty="0">
                <a:latin typeface="Tw Cen MT" panose="020B0602020104020603" pitchFamily="34" charset="0"/>
              </a:rPr>
              <a:t>Bio-process systems engineering, Synthetic Biology, Molecular engineering…</a:t>
            </a:r>
          </a:p>
          <a:p>
            <a:pPr marL="0" indent="0">
              <a:lnSpc>
                <a:spcPts val="2000"/>
              </a:lnSpc>
              <a:spcBef>
                <a:spcPts val="0"/>
              </a:spcBef>
              <a:buNone/>
            </a:pPr>
            <a:r>
              <a:rPr lang="en-GB" sz="1800" b="1" dirty="0">
                <a:solidFill>
                  <a:schemeClr val="accent3"/>
                </a:solidFill>
                <a:latin typeface="Tw Cen MT" panose="020B0602020104020603" pitchFamily="34" charset="0"/>
              </a:rPr>
              <a:t>Neurotech</a:t>
            </a:r>
            <a:r>
              <a:rPr lang="en-GB" sz="1800" b="1" dirty="0">
                <a:latin typeface="Tw Cen MT" panose="020B0602020104020603" pitchFamily="34" charset="0"/>
              </a:rPr>
              <a:t> </a:t>
            </a:r>
            <a:r>
              <a:rPr lang="en-GB" sz="1800" dirty="0">
                <a:latin typeface="Tw Cen MT" panose="020B0602020104020603" pitchFamily="34" charset="0"/>
              </a:rPr>
              <a:t>Dementia, mental health, hearing loss…</a:t>
            </a:r>
          </a:p>
          <a:p>
            <a:pPr marL="0" indent="0">
              <a:lnSpc>
                <a:spcPts val="2000"/>
              </a:lnSpc>
              <a:spcBef>
                <a:spcPts val="0"/>
              </a:spcBef>
              <a:buNone/>
            </a:pPr>
            <a:endParaRPr lang="en-GB" sz="1800" dirty="0">
              <a:latin typeface="Tw Cen MT" panose="020B0602020104020603" pitchFamily="34" charset="0"/>
            </a:endParaRPr>
          </a:p>
          <a:p>
            <a:pPr marL="0" indent="0">
              <a:lnSpc>
                <a:spcPts val="2000"/>
              </a:lnSpc>
              <a:spcBef>
                <a:spcPts val="0"/>
              </a:spcBef>
              <a:buNone/>
            </a:pPr>
            <a:r>
              <a:rPr lang="en-GB" sz="1800" b="1" dirty="0">
                <a:latin typeface="Tw Cen MT" panose="020B0602020104020603" pitchFamily="34" charset="0"/>
              </a:rPr>
              <a:t>Positioning &amp; Partners </a:t>
            </a:r>
            <a:r>
              <a:rPr lang="en-GB" sz="1800" dirty="0" smtClean="0">
                <a:solidFill>
                  <a:schemeClr val="accent3"/>
                </a:solidFill>
                <a:latin typeface="Tw Cen MT" panose="020B0602020104020603" pitchFamily="34" charset="0"/>
              </a:rPr>
              <a:t>World-leading Engineering and Medical Faculties, BME </a:t>
            </a:r>
            <a:r>
              <a:rPr lang="en-GB" sz="1800" dirty="0">
                <a:solidFill>
                  <a:schemeClr val="accent3"/>
                </a:solidFill>
                <a:latin typeface="Tw Cen MT" panose="020B0602020104020603" pitchFamily="34" charset="0"/>
              </a:rPr>
              <a:t>Research Hub, RBL Centre for blast injury studies, Dementia Research Institute, Hamlyn Medical Robotics Centre, </a:t>
            </a:r>
            <a:r>
              <a:rPr lang="en-GB" sz="1800" dirty="0" smtClean="0">
                <a:solidFill>
                  <a:schemeClr val="accent3"/>
                </a:solidFill>
                <a:latin typeface="Tw Cen MT" panose="020B0602020104020603" pitchFamily="34" charset="0"/>
              </a:rPr>
              <a:t>plus an extensive range of healthcare and industry partners</a:t>
            </a:r>
            <a:endParaRPr lang="en-GB" sz="1800" dirty="0">
              <a:solidFill>
                <a:schemeClr val="accent3"/>
              </a:solidFill>
              <a:latin typeface="Tw Cen MT" panose="020B0602020104020603" pitchFamily="34" charset="0"/>
            </a:endParaRPr>
          </a:p>
        </p:txBody>
      </p:sp>
      <p:sp>
        <p:nvSpPr>
          <p:cNvPr id="10" name="Rectangle 9">
            <a:extLst>
              <a:ext uri="{FF2B5EF4-FFF2-40B4-BE49-F238E27FC236}">
                <a16:creationId xmlns="" xmlns:a16="http://schemas.microsoft.com/office/drawing/2014/main" id="{0760A719-A225-4A52-B728-7190C204347B}"/>
              </a:ext>
            </a:extLst>
          </p:cNvPr>
          <p:cNvSpPr/>
          <p:nvPr/>
        </p:nvSpPr>
        <p:spPr>
          <a:xfrm>
            <a:off x="243682" y="904954"/>
            <a:ext cx="8335053" cy="1877437"/>
          </a:xfrm>
          <a:prstGeom prst="rect">
            <a:avLst/>
          </a:prstGeom>
        </p:spPr>
        <p:txBody>
          <a:bodyPr wrap="square">
            <a:spAutoFit/>
          </a:bodyPr>
          <a:lstStyle/>
          <a:p>
            <a:r>
              <a:rPr lang="en-GB" b="1" dirty="0">
                <a:latin typeface="Tw Cen MT" panose="020B0602020104020603" pitchFamily="34" charset="0"/>
              </a:rPr>
              <a:t>Vision </a:t>
            </a:r>
            <a:r>
              <a:rPr lang="en-GB" b="1" dirty="0">
                <a:solidFill>
                  <a:schemeClr val="accent3"/>
                </a:solidFill>
                <a:latin typeface="Tw Cen MT" panose="020B0602020104020603" pitchFamily="34" charset="0"/>
              </a:rPr>
              <a:t>Enhanced quality of life for ageing populations enabled by novel Engineering </a:t>
            </a:r>
          </a:p>
          <a:p>
            <a:r>
              <a:rPr lang="en-US" b="1" dirty="0">
                <a:latin typeface="Tw Cen MT" panose="020B0602020104020603" pitchFamily="34" charset="0"/>
              </a:rPr>
              <a:t>Drivers</a:t>
            </a:r>
            <a:endParaRPr lang="en-US" dirty="0">
              <a:latin typeface="Tw Cen MT" panose="020B0602020104020603" pitchFamily="34" charset="0"/>
            </a:endParaRPr>
          </a:p>
          <a:p>
            <a:pPr marL="285750" indent="-285750">
              <a:buFont typeface="Arial" panose="020B0604020202020204" pitchFamily="34" charset="0"/>
              <a:buChar char="•"/>
            </a:pPr>
            <a:r>
              <a:rPr lang="en-GB" sz="1600" dirty="0">
                <a:latin typeface="Tw Cen MT" panose="020B0602020104020603" pitchFamily="34" charset="0"/>
              </a:rPr>
              <a:t>Ageing population – need to </a:t>
            </a:r>
            <a:r>
              <a:rPr lang="en-GB" sz="1600" b="1" dirty="0">
                <a:latin typeface="Tw Cen MT" panose="020B0602020104020603" pitchFamily="34" charset="0"/>
              </a:rPr>
              <a:t>reduce societal burden of chronic disease</a:t>
            </a:r>
          </a:p>
          <a:p>
            <a:pPr marL="285750" indent="-285750">
              <a:buFont typeface="Arial" panose="020B0604020202020204" pitchFamily="34" charset="0"/>
              <a:buChar char="•"/>
            </a:pPr>
            <a:r>
              <a:rPr lang="en-GB" sz="1600" b="1" dirty="0" err="1" smtClean="0">
                <a:latin typeface="Tw Cen MT" panose="020B0602020104020603" pitchFamily="34" charset="0"/>
              </a:rPr>
              <a:t>Spiraling</a:t>
            </a:r>
            <a:r>
              <a:rPr lang="en-GB" sz="1600" b="1" dirty="0" smtClean="0">
                <a:latin typeface="Tw Cen MT" panose="020B0602020104020603" pitchFamily="34" charset="0"/>
              </a:rPr>
              <a:t> </a:t>
            </a:r>
            <a:r>
              <a:rPr lang="en-GB" sz="1600" b="1" dirty="0">
                <a:latin typeface="Tw Cen MT" panose="020B0602020104020603" pitchFamily="34" charset="0"/>
              </a:rPr>
              <a:t>cost of healthcare</a:t>
            </a:r>
            <a:r>
              <a:rPr lang="en-GB" sz="1600" dirty="0">
                <a:latin typeface="Tw Cen MT" panose="020B0602020104020603" pitchFamily="34" charset="0"/>
              </a:rPr>
              <a:t>: 9.7% of GDP in UK (£2,892 per person) &amp; 17.2% of GDP in US (£7,617 per person - 2016 figures</a:t>
            </a:r>
            <a:r>
              <a:rPr lang="en-GB" sz="1600" dirty="0" smtClean="0">
                <a:latin typeface="Tw Cen MT" panose="020B0602020104020603" pitchFamily="34" charset="0"/>
              </a:rPr>
              <a:t>)</a:t>
            </a:r>
          </a:p>
          <a:p>
            <a:pPr marL="285750" indent="-285750">
              <a:buFont typeface="Arial" panose="020B0604020202020204" pitchFamily="34" charset="0"/>
              <a:buChar char="•"/>
            </a:pPr>
            <a:r>
              <a:rPr lang="en-GB" sz="1600" b="1" dirty="0" smtClean="0">
                <a:latin typeface="Tw Cen MT" panose="020B0602020104020603" pitchFamily="34" charset="0"/>
              </a:rPr>
              <a:t>Age-related diseases</a:t>
            </a:r>
            <a:r>
              <a:rPr lang="en-GB" sz="1600" dirty="0" smtClean="0">
                <a:latin typeface="Tw Cen MT" panose="020B0602020104020603" pitchFamily="34" charset="0"/>
              </a:rPr>
              <a:t>, such as dementia, musculoskeletal conditions and hearing/vision loss, represent a huge burden to the NHS</a:t>
            </a:r>
            <a:endParaRPr lang="en-GB" sz="1600" dirty="0">
              <a:latin typeface="Tw Cen MT" panose="020B0602020104020603" pitchFamily="34" charset="0"/>
            </a:endParaRPr>
          </a:p>
        </p:txBody>
      </p:sp>
      <p:pic>
        <p:nvPicPr>
          <p:cNvPr id="12" name="Picture 11">
            <a:extLst>
              <a:ext uri="{FF2B5EF4-FFF2-40B4-BE49-F238E27FC236}">
                <a16:creationId xmlns="" xmlns:a16="http://schemas.microsoft.com/office/drawing/2014/main" id="{19F09229-DBDF-4872-8DEB-8FCD99E7AEB6}"/>
              </a:ext>
            </a:extLst>
          </p:cNvPr>
          <p:cNvPicPr>
            <a:picLocks noChangeAspect="1"/>
          </p:cNvPicPr>
          <p:nvPr/>
        </p:nvPicPr>
        <p:blipFill>
          <a:blip r:embed="rId3"/>
          <a:stretch>
            <a:fillRect/>
          </a:stretch>
        </p:blipFill>
        <p:spPr>
          <a:xfrm>
            <a:off x="9907267" y="733673"/>
            <a:ext cx="1924050" cy="1012000"/>
          </a:xfrm>
          <a:prstGeom prst="rect">
            <a:avLst/>
          </a:prstGeom>
        </p:spPr>
      </p:pic>
      <p:pic>
        <p:nvPicPr>
          <p:cNvPr id="16" name="Picture 15">
            <a:extLst>
              <a:ext uri="{FF2B5EF4-FFF2-40B4-BE49-F238E27FC236}">
                <a16:creationId xmlns="" xmlns:a16="http://schemas.microsoft.com/office/drawing/2014/main" id="{8E8AB461-06DA-4DDB-97A2-99F6C71A3A8E}"/>
              </a:ext>
            </a:extLst>
          </p:cNvPr>
          <p:cNvPicPr>
            <a:picLocks noChangeAspect="1"/>
          </p:cNvPicPr>
          <p:nvPr/>
        </p:nvPicPr>
        <p:blipFill>
          <a:blip r:embed="rId4"/>
          <a:stretch>
            <a:fillRect/>
          </a:stretch>
        </p:blipFill>
        <p:spPr>
          <a:xfrm>
            <a:off x="8875625" y="1607982"/>
            <a:ext cx="1924050" cy="1179256"/>
          </a:xfrm>
          <a:prstGeom prst="rect">
            <a:avLst/>
          </a:prstGeom>
        </p:spPr>
      </p:pic>
    </p:spTree>
    <p:extLst>
      <p:ext uri="{BB962C8B-B14F-4D97-AF65-F5344CB8AC3E}">
        <p14:creationId xmlns:p14="http://schemas.microsoft.com/office/powerpoint/2010/main" val="3071215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026" t="-367" r="5770" b="735"/>
          <a:stretch/>
        </p:blipFill>
        <p:spPr>
          <a:xfrm>
            <a:off x="4057650" y="-38100"/>
            <a:ext cx="8134352" cy="6896100"/>
          </a:xfrm>
          <a:prstGeom prst="rect">
            <a:avLst/>
          </a:prstGeom>
        </p:spPr>
      </p:pic>
      <p:sp>
        <p:nvSpPr>
          <p:cNvPr id="12" name="Isosceles Triangle 11"/>
          <p:cNvSpPr/>
          <p:nvPr/>
        </p:nvSpPr>
        <p:spPr>
          <a:xfrm>
            <a:off x="4046634" y="-21828"/>
            <a:ext cx="2952750" cy="6879855"/>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10800000">
            <a:off x="11049000" y="-21828"/>
            <a:ext cx="1219200" cy="259080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76251" y="392113"/>
            <a:ext cx="6781799" cy="971550"/>
          </a:xfrm>
          <a:solidFill>
            <a:schemeClr val="accent5"/>
          </a:solidFill>
        </p:spPr>
        <p:txBody>
          <a:bodyPr lIns="180000" rIns="180000">
            <a:normAutofit fontScale="90000"/>
          </a:bodyPr>
          <a:lstStyle/>
          <a:p>
            <a:pPr algn="ctr"/>
            <a:r>
              <a:rPr lang="en-GB" sz="4800" spc="300" dirty="0">
                <a:solidFill>
                  <a:schemeClr val="bg1"/>
                </a:solidFill>
                <a:latin typeface="Franklin Gothic Demi" panose="020B0703020102020204" pitchFamily="34" charset="0"/>
              </a:rPr>
              <a:t>Impact and Translation</a:t>
            </a:r>
          </a:p>
        </p:txBody>
      </p:sp>
      <p:sp>
        <p:nvSpPr>
          <p:cNvPr id="11" name="Content Placeholder 10"/>
          <p:cNvSpPr>
            <a:spLocks noGrp="1"/>
          </p:cNvSpPr>
          <p:nvPr>
            <p:ph idx="1"/>
          </p:nvPr>
        </p:nvSpPr>
        <p:spPr>
          <a:xfrm>
            <a:off x="476251" y="1740694"/>
            <a:ext cx="4210049" cy="4740274"/>
          </a:xfrm>
        </p:spPr>
        <p:txBody>
          <a:bodyPr>
            <a:normAutofit fontScale="92500" lnSpcReduction="10000"/>
          </a:bodyPr>
          <a:lstStyle/>
          <a:p>
            <a:pPr marL="0" indent="0">
              <a:buNone/>
            </a:pPr>
            <a:r>
              <a:rPr lang="en-GB" sz="2400" dirty="0">
                <a:latin typeface="Tw Cen MT" panose="020B0602020104020603" pitchFamily="34" charset="0"/>
              </a:rPr>
              <a:t>We </a:t>
            </a:r>
            <a:r>
              <a:rPr lang="en-GB" sz="2400" dirty="0" smtClean="0">
                <a:latin typeface="Tw Cen MT" panose="020B0602020104020603" pitchFamily="34" charset="0"/>
              </a:rPr>
              <a:t>will continue to increase all forms of impact from our research and to deliver an enterprise culture. </a:t>
            </a:r>
          </a:p>
          <a:p>
            <a:pPr marL="0" indent="0">
              <a:buNone/>
            </a:pPr>
            <a:r>
              <a:rPr lang="en-GB" sz="2400" dirty="0" smtClean="0">
                <a:latin typeface="Tw Cen MT" panose="020B0602020104020603" pitchFamily="34" charset="0"/>
              </a:rPr>
              <a:t>We have done this by bringing </a:t>
            </a:r>
            <a:r>
              <a:rPr lang="en-GB" sz="2400" dirty="0">
                <a:latin typeface="Tw Cen MT" panose="020B0602020104020603" pitchFamily="34" charset="0"/>
              </a:rPr>
              <a:t>together staff responsible for handling invention disclosures, patenting and licensing with the </a:t>
            </a:r>
            <a:r>
              <a:rPr lang="en-GB" sz="2400" dirty="0" smtClean="0">
                <a:latin typeface="Tw Cen MT" panose="020B0602020104020603" pitchFamily="34" charset="0"/>
              </a:rPr>
              <a:t>industry partnerships and commercialisation </a:t>
            </a:r>
            <a:r>
              <a:rPr lang="en-GB" sz="2400" dirty="0">
                <a:latin typeface="Tw Cen MT" panose="020B0602020104020603" pitchFamily="34" charset="0"/>
              </a:rPr>
              <a:t>staff responsible for securing research income from industry, promoting our research capabilities </a:t>
            </a:r>
            <a:r>
              <a:rPr lang="en-GB" sz="2400" dirty="0" smtClean="0">
                <a:latin typeface="Tw Cen MT" panose="020B0602020104020603" pitchFamily="34" charset="0"/>
              </a:rPr>
              <a:t>and available technologies to </a:t>
            </a:r>
            <a:r>
              <a:rPr lang="en-GB" sz="2400" dirty="0">
                <a:latin typeface="Tw Cen MT" panose="020B0602020104020603" pitchFamily="34" charset="0"/>
              </a:rPr>
              <a:t>existing and prospective partners and supporting the Faculty’s interactions with industry.</a:t>
            </a:r>
          </a:p>
        </p:txBody>
      </p:sp>
    </p:spTree>
    <p:extLst>
      <p:ext uri="{BB962C8B-B14F-4D97-AF65-F5344CB8AC3E}">
        <p14:creationId xmlns:p14="http://schemas.microsoft.com/office/powerpoint/2010/main" val="102356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40877" r="15062" b="1190"/>
          <a:stretch/>
        </p:blipFill>
        <p:spPr>
          <a:xfrm>
            <a:off x="-1" y="0"/>
            <a:ext cx="4585648" cy="6864824"/>
          </a:xfrm>
          <a:prstGeom prst="rect">
            <a:avLst/>
          </a:prstGeom>
        </p:spPr>
      </p:pic>
      <p:sp>
        <p:nvSpPr>
          <p:cNvPr id="3" name="Content Placeholder 2"/>
          <p:cNvSpPr>
            <a:spLocks noGrp="1"/>
          </p:cNvSpPr>
          <p:nvPr>
            <p:ph idx="1"/>
          </p:nvPr>
        </p:nvSpPr>
        <p:spPr>
          <a:xfrm>
            <a:off x="5292969" y="435429"/>
            <a:ext cx="6071718" cy="5497286"/>
          </a:xfrm>
        </p:spPr>
        <p:txBody>
          <a:bodyPr>
            <a:normAutofit fontScale="92500" lnSpcReduction="20000"/>
          </a:bodyPr>
          <a:lstStyle/>
          <a:p>
            <a:pPr marL="0" indent="0" algn="just">
              <a:lnSpc>
                <a:spcPct val="120000"/>
              </a:lnSpc>
              <a:buNone/>
            </a:pPr>
            <a:r>
              <a:rPr lang="en-GB" dirty="0">
                <a:solidFill>
                  <a:srgbClr val="1481BA"/>
                </a:solidFill>
                <a:latin typeface="Tw Cen MT" panose="020B0602020104020603" pitchFamily="34" charset="0"/>
              </a:rPr>
              <a:t>The Faculty of Engineering and its constituent departments are consistently ranked in the top ten engineering and technology schools in the world. </a:t>
            </a:r>
          </a:p>
          <a:p>
            <a:pPr marL="0" indent="0" algn="just">
              <a:lnSpc>
                <a:spcPct val="120000"/>
              </a:lnSpc>
              <a:buNone/>
            </a:pPr>
            <a:endParaRPr lang="en-GB" dirty="0">
              <a:solidFill>
                <a:srgbClr val="001021"/>
              </a:solidFill>
              <a:latin typeface="Tw Cen MT" panose="020B0602020104020603" pitchFamily="34" charset="0"/>
            </a:endParaRPr>
          </a:p>
          <a:p>
            <a:pPr marL="0" indent="0" algn="just">
              <a:lnSpc>
                <a:spcPct val="120000"/>
              </a:lnSpc>
              <a:buNone/>
            </a:pPr>
            <a:r>
              <a:rPr lang="en-GB" dirty="0">
                <a:solidFill>
                  <a:srgbClr val="001021"/>
                </a:solidFill>
                <a:latin typeface="Tw Cen MT" panose="020B0602020104020603" pitchFamily="34" charset="0"/>
              </a:rPr>
              <a:t>Our ambition </a:t>
            </a:r>
            <a:r>
              <a:rPr lang="en-GB" b="1" dirty="0">
                <a:solidFill>
                  <a:srgbClr val="001021"/>
                </a:solidFill>
                <a:latin typeface="Tw Cen MT" panose="020B0602020104020603" pitchFamily="34" charset="0"/>
              </a:rPr>
              <a:t>over the next decade</a:t>
            </a:r>
            <a:r>
              <a:rPr lang="en-GB" dirty="0">
                <a:solidFill>
                  <a:srgbClr val="001021"/>
                </a:solidFill>
                <a:latin typeface="Tw Cen MT" panose="020B0602020104020603" pitchFamily="34" charset="0"/>
              </a:rPr>
              <a:t> is to move to become one of the world’s </a:t>
            </a:r>
            <a:r>
              <a:rPr lang="en-GB" b="1" u="sng" dirty="0">
                <a:solidFill>
                  <a:srgbClr val="001021"/>
                </a:solidFill>
                <a:latin typeface="Tw Cen MT" panose="020B0602020104020603" pitchFamily="34" charset="0"/>
              </a:rPr>
              <a:t>top five</a:t>
            </a:r>
            <a:r>
              <a:rPr lang="en-GB" b="1" dirty="0">
                <a:solidFill>
                  <a:srgbClr val="001021"/>
                </a:solidFill>
                <a:latin typeface="Tw Cen MT" panose="020B0602020104020603" pitchFamily="34" charset="0"/>
              </a:rPr>
              <a:t> </a:t>
            </a:r>
            <a:r>
              <a:rPr lang="en-GB" dirty="0">
                <a:solidFill>
                  <a:srgbClr val="001021"/>
                </a:solidFill>
                <a:latin typeface="Tw Cen MT" panose="020B0602020104020603" pitchFamily="34" charset="0"/>
              </a:rPr>
              <a:t>engineering and technology schools, measured through the quality and impact of:</a:t>
            </a:r>
          </a:p>
          <a:p>
            <a:pPr algn="just">
              <a:lnSpc>
                <a:spcPct val="120000"/>
              </a:lnSpc>
            </a:pPr>
            <a:r>
              <a:rPr lang="en-GB" dirty="0" smtClean="0">
                <a:solidFill>
                  <a:srgbClr val="001021"/>
                </a:solidFill>
                <a:latin typeface="Tw Cen MT" panose="020B0602020104020603" pitchFamily="34" charset="0"/>
              </a:rPr>
              <a:t>the education we provide;</a:t>
            </a:r>
            <a:endParaRPr lang="en-GB" dirty="0">
              <a:solidFill>
                <a:srgbClr val="001021"/>
              </a:solidFill>
              <a:latin typeface="Tw Cen MT" panose="020B0602020104020603" pitchFamily="34" charset="0"/>
            </a:endParaRPr>
          </a:p>
          <a:p>
            <a:pPr algn="just">
              <a:lnSpc>
                <a:spcPct val="120000"/>
              </a:lnSpc>
            </a:pPr>
            <a:r>
              <a:rPr lang="en-GB" dirty="0">
                <a:solidFill>
                  <a:srgbClr val="001021"/>
                </a:solidFill>
                <a:latin typeface="Tw Cen MT" panose="020B0602020104020603" pitchFamily="34" charset="0"/>
              </a:rPr>
              <a:t>our research;</a:t>
            </a:r>
          </a:p>
          <a:p>
            <a:pPr algn="just">
              <a:lnSpc>
                <a:spcPct val="120000"/>
              </a:lnSpc>
            </a:pPr>
            <a:r>
              <a:rPr lang="en-GB" dirty="0">
                <a:solidFill>
                  <a:srgbClr val="001021"/>
                </a:solidFill>
                <a:latin typeface="Tw Cen MT" panose="020B0602020104020603" pitchFamily="34" charset="0"/>
              </a:rPr>
              <a:t>our translation activities.</a:t>
            </a:r>
          </a:p>
        </p:txBody>
      </p:sp>
      <p:sp>
        <p:nvSpPr>
          <p:cNvPr id="8" name="Rectangle 7"/>
          <p:cNvSpPr/>
          <p:nvPr/>
        </p:nvSpPr>
        <p:spPr>
          <a:xfrm>
            <a:off x="1" y="0"/>
            <a:ext cx="4585646" cy="6858000"/>
          </a:xfrm>
          <a:prstGeom prst="rect">
            <a:avLst/>
          </a:prstGeom>
          <a:solidFill>
            <a:srgbClr val="1F4E7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20969" y="-368496"/>
            <a:ext cx="3270739" cy="3292474"/>
          </a:xfrm>
        </p:spPr>
        <p:txBody>
          <a:bodyPr>
            <a:noAutofit/>
          </a:bodyPr>
          <a:lstStyle/>
          <a:p>
            <a:r>
              <a:rPr lang="en-GB" sz="8800" spc="300" dirty="0">
                <a:solidFill>
                  <a:srgbClr val="F0C808"/>
                </a:solidFill>
                <a:latin typeface="Tw Cen MT" panose="020B0602020104020603" pitchFamily="34" charset="0"/>
              </a:rPr>
              <a:t>Vision</a:t>
            </a:r>
          </a:p>
        </p:txBody>
      </p:sp>
    </p:spTree>
    <p:extLst>
      <p:ext uri="{BB962C8B-B14F-4D97-AF65-F5344CB8AC3E}">
        <p14:creationId xmlns:p14="http://schemas.microsoft.com/office/powerpoint/2010/main" val="1163529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3886" y="17015"/>
            <a:ext cx="2460625" cy="1325563"/>
          </a:xfrm>
        </p:spPr>
        <p:txBody>
          <a:bodyPr>
            <a:normAutofit/>
          </a:bodyPr>
          <a:lstStyle/>
          <a:p>
            <a:pPr algn="r"/>
            <a:r>
              <a:rPr lang="en-GB" sz="3200" dirty="0">
                <a:latin typeface="Franklin Gothic Demi" panose="020B0703020102020204" pitchFamily="34" charset="0"/>
              </a:rPr>
              <a:t>Impact and </a:t>
            </a:r>
            <a:r>
              <a:rPr lang="en-GB" sz="3200" dirty="0">
                <a:solidFill>
                  <a:schemeClr val="accent5"/>
                </a:solidFill>
                <a:latin typeface="Franklin Gothic Demi" panose="020B0703020102020204" pitchFamily="34" charset="0"/>
              </a:rPr>
              <a:t>Translation</a:t>
            </a:r>
          </a:p>
        </p:txBody>
      </p:sp>
      <p:sp>
        <p:nvSpPr>
          <p:cNvPr id="3" name="Content Placeholder 2"/>
          <p:cNvSpPr>
            <a:spLocks noGrp="1"/>
          </p:cNvSpPr>
          <p:nvPr>
            <p:ph idx="1"/>
          </p:nvPr>
        </p:nvSpPr>
        <p:spPr>
          <a:xfrm>
            <a:off x="459580" y="418392"/>
            <a:ext cx="6677441" cy="554815"/>
          </a:xfrm>
        </p:spPr>
        <p:txBody>
          <a:bodyPr>
            <a:noAutofit/>
          </a:bodyPr>
          <a:lstStyle/>
          <a:p>
            <a:pPr marL="0" indent="0">
              <a:buNone/>
            </a:pPr>
            <a:r>
              <a:rPr lang="en-GB" sz="2000" dirty="0">
                <a:latin typeface="Tw Cen MT" panose="020B0602020104020603" pitchFamily="34" charset="0"/>
              </a:rPr>
              <a:t>Translation from research to practice can be achieved through:</a:t>
            </a:r>
          </a:p>
        </p:txBody>
      </p:sp>
      <p:sp>
        <p:nvSpPr>
          <p:cNvPr id="4" name="TextBox 3"/>
          <p:cNvSpPr txBox="1"/>
          <p:nvPr/>
        </p:nvSpPr>
        <p:spPr>
          <a:xfrm>
            <a:off x="522287" y="1141902"/>
            <a:ext cx="2286000" cy="1754326"/>
          </a:xfrm>
          <a:prstGeom prst="rect">
            <a:avLst/>
          </a:prstGeom>
          <a:solidFill>
            <a:schemeClr val="accent5"/>
          </a:solidFill>
        </p:spPr>
        <p:txBody>
          <a:bodyPr wrap="square" rtlCol="0">
            <a:spAutoFit/>
          </a:bodyPr>
          <a:lstStyle/>
          <a:p>
            <a:r>
              <a:rPr lang="en-GB" dirty="0">
                <a:solidFill>
                  <a:schemeClr val="bg1"/>
                </a:solidFill>
                <a:latin typeface="Franklin Gothic Book" panose="020B0503020102020204" pitchFamily="34" charset="0"/>
              </a:rPr>
              <a:t>Publication in </a:t>
            </a:r>
            <a:r>
              <a:rPr lang="en-GB" dirty="0" smtClean="0">
                <a:solidFill>
                  <a:schemeClr val="bg1"/>
                </a:solidFill>
                <a:latin typeface="Franklin Gothic Book" panose="020B0503020102020204" pitchFamily="34" charset="0"/>
              </a:rPr>
              <a:t>open </a:t>
            </a:r>
            <a:r>
              <a:rPr lang="en-GB" dirty="0">
                <a:solidFill>
                  <a:schemeClr val="bg1"/>
                </a:solidFill>
                <a:latin typeface="Franklin Gothic Book" panose="020B0503020102020204" pitchFamily="34" charset="0"/>
              </a:rPr>
              <a:t>literature and findings made available for free use e.g. via open access software</a:t>
            </a:r>
          </a:p>
        </p:txBody>
      </p:sp>
      <p:sp>
        <p:nvSpPr>
          <p:cNvPr id="5" name="TextBox 4"/>
          <p:cNvSpPr txBox="1"/>
          <p:nvPr/>
        </p:nvSpPr>
        <p:spPr>
          <a:xfrm>
            <a:off x="3060857" y="1043671"/>
            <a:ext cx="2106613" cy="2031325"/>
          </a:xfrm>
          <a:prstGeom prst="rect">
            <a:avLst/>
          </a:prstGeom>
          <a:solidFill>
            <a:schemeClr val="accent5"/>
          </a:solidFill>
        </p:spPr>
        <p:txBody>
          <a:bodyPr wrap="square" rtlCol="0">
            <a:spAutoFit/>
          </a:bodyPr>
          <a:lstStyle/>
          <a:p>
            <a:r>
              <a:rPr lang="en-GB" dirty="0">
                <a:solidFill>
                  <a:schemeClr val="bg1"/>
                </a:solidFill>
                <a:latin typeface="Franklin Gothic Book" panose="020B0503020102020204" pitchFamily="34" charset="0"/>
              </a:rPr>
              <a:t>Direct take-up via corporate partners, typically by securing access to potential arising IP upfront as part of the contract at a fee</a:t>
            </a:r>
          </a:p>
        </p:txBody>
      </p:sp>
      <p:sp>
        <p:nvSpPr>
          <p:cNvPr id="6" name="TextBox 5"/>
          <p:cNvSpPr txBox="1"/>
          <p:nvPr/>
        </p:nvSpPr>
        <p:spPr>
          <a:xfrm>
            <a:off x="5387418" y="1186784"/>
            <a:ext cx="2311400" cy="1754326"/>
          </a:xfrm>
          <a:prstGeom prst="rect">
            <a:avLst/>
          </a:prstGeom>
          <a:solidFill>
            <a:schemeClr val="accent5"/>
          </a:solidFill>
        </p:spPr>
        <p:txBody>
          <a:bodyPr wrap="square" rtlCol="0">
            <a:spAutoFit/>
          </a:bodyPr>
          <a:lstStyle/>
          <a:p>
            <a:r>
              <a:rPr lang="en-GB" dirty="0">
                <a:solidFill>
                  <a:schemeClr val="bg1"/>
                </a:solidFill>
                <a:latin typeface="Franklin Gothic Book" panose="020B0503020102020204" pitchFamily="34" charset="0"/>
              </a:rPr>
              <a:t>Proof of concept studies via translational funds or industry funding, patenting and subsequent licensing</a:t>
            </a:r>
          </a:p>
        </p:txBody>
      </p:sp>
      <p:sp>
        <p:nvSpPr>
          <p:cNvPr id="7" name="TextBox 6"/>
          <p:cNvSpPr txBox="1"/>
          <p:nvPr/>
        </p:nvSpPr>
        <p:spPr>
          <a:xfrm>
            <a:off x="7918766" y="1753136"/>
            <a:ext cx="2286000" cy="369332"/>
          </a:xfrm>
          <a:prstGeom prst="rect">
            <a:avLst/>
          </a:prstGeom>
          <a:solidFill>
            <a:schemeClr val="accent5"/>
          </a:solidFill>
        </p:spPr>
        <p:txBody>
          <a:bodyPr wrap="square" rtlCol="0">
            <a:spAutoFit/>
          </a:bodyPr>
          <a:lstStyle/>
          <a:p>
            <a:r>
              <a:rPr lang="en-GB" dirty="0">
                <a:solidFill>
                  <a:schemeClr val="bg1"/>
                </a:solidFill>
                <a:latin typeface="Franklin Gothic Book" panose="020B0503020102020204" pitchFamily="34" charset="0"/>
              </a:rPr>
              <a:t>Licence to spinout</a:t>
            </a:r>
          </a:p>
        </p:txBody>
      </p:sp>
      <p:sp>
        <p:nvSpPr>
          <p:cNvPr id="8" name="Content Placeholder 2"/>
          <p:cNvSpPr txBox="1">
            <a:spLocks/>
          </p:cNvSpPr>
          <p:nvPr/>
        </p:nvSpPr>
        <p:spPr>
          <a:xfrm>
            <a:off x="459580" y="3353030"/>
            <a:ext cx="6122987" cy="34346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Tw Cen MT" panose="020B0602020104020603" pitchFamily="34" charset="0"/>
              </a:rPr>
              <a:t>We will work to evaluate </a:t>
            </a:r>
            <a:r>
              <a:rPr lang="en-GB" sz="2000" b="1" dirty="0">
                <a:latin typeface="Tw Cen MT" panose="020B0602020104020603" pitchFamily="34" charset="0"/>
              </a:rPr>
              <a:t>the most appropriate route for each technology</a:t>
            </a:r>
            <a:r>
              <a:rPr lang="en-GB" sz="2000" dirty="0">
                <a:latin typeface="Tw Cen MT" panose="020B0602020104020603" pitchFamily="34" charset="0"/>
              </a:rPr>
              <a:t> and then seek to actively manage the process of translation to increase the probability of success.</a:t>
            </a:r>
          </a:p>
          <a:p>
            <a:pPr marL="0" indent="0">
              <a:buNone/>
            </a:pPr>
            <a:r>
              <a:rPr lang="en-GB" sz="2000" dirty="0">
                <a:latin typeface="Tw Cen MT" panose="020B0602020104020603" pitchFamily="34" charset="0"/>
              </a:rPr>
              <a:t>Different industry sectors have very different cultures and promoting technology take-up requires experience in that particular sector. We will therefore </a:t>
            </a:r>
            <a:r>
              <a:rPr lang="en-GB" sz="2000" b="1" dirty="0">
                <a:latin typeface="Tw Cen MT" panose="020B0602020104020603" pitchFamily="34" charset="0"/>
              </a:rPr>
              <a:t>engage experts from among our alumni and research contacts base </a:t>
            </a:r>
            <a:r>
              <a:rPr lang="en-GB" sz="2000" dirty="0">
                <a:latin typeface="Tw Cen MT" panose="020B0602020104020603" pitchFamily="34" charset="0"/>
              </a:rPr>
              <a:t>to be involved with each technology and assist the Imperial team in taking it to market.</a:t>
            </a:r>
          </a:p>
        </p:txBody>
      </p:sp>
      <p:cxnSp>
        <p:nvCxnSpPr>
          <p:cNvPr id="9" name="Straight Connector 8"/>
          <p:cNvCxnSpPr/>
          <p:nvPr/>
        </p:nvCxnSpPr>
        <p:spPr>
          <a:xfrm>
            <a:off x="10294936" y="1213462"/>
            <a:ext cx="1571625"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009604" y="3132361"/>
            <a:ext cx="4964907" cy="3484731"/>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tIns="72000" rIns="360000" bIns="72000" rtlCol="0" anchor="ctr"/>
          <a:lstStyle/>
          <a:p>
            <a:r>
              <a:rPr lang="en-GB" dirty="0">
                <a:solidFill>
                  <a:schemeClr val="tx1"/>
                </a:solidFill>
                <a:latin typeface="Tw Cen MT" panose="020B0602020104020603" pitchFamily="34" charset="0"/>
              </a:rPr>
              <a:t>Over the next 5 years, we aim to:</a:t>
            </a:r>
          </a:p>
          <a:p>
            <a:endParaRPr lang="en-GB" dirty="0">
              <a:solidFill>
                <a:schemeClr val="tx1"/>
              </a:solidFill>
              <a:latin typeface="Tw Cen MT" panose="020B0602020104020603" pitchFamily="34" charset="0"/>
            </a:endParaRPr>
          </a:p>
          <a:p>
            <a:pPr lvl="1"/>
            <a:r>
              <a:rPr lang="en-GB" dirty="0">
                <a:solidFill>
                  <a:schemeClr val="tx1"/>
                </a:solidFill>
                <a:latin typeface="Tw Cen MT" panose="020B0602020104020603" pitchFamily="34" charset="0"/>
              </a:rPr>
              <a:t>Double the number of licences and spinouts</a:t>
            </a:r>
          </a:p>
          <a:p>
            <a:pPr lvl="1"/>
            <a:endParaRPr lang="en-GB" dirty="0">
              <a:solidFill>
                <a:schemeClr val="tx1"/>
              </a:solidFill>
              <a:latin typeface="Tw Cen MT" panose="020B0602020104020603" pitchFamily="34" charset="0"/>
            </a:endParaRPr>
          </a:p>
          <a:p>
            <a:pPr lvl="1"/>
            <a:r>
              <a:rPr lang="en-GB" dirty="0">
                <a:solidFill>
                  <a:schemeClr val="tx1"/>
                </a:solidFill>
                <a:latin typeface="Tw Cen MT" panose="020B0602020104020603" pitchFamily="34" charset="0"/>
              </a:rPr>
              <a:t>Increase the volume of direct industrial research funding by 50% (to around £45M per annum)</a:t>
            </a:r>
          </a:p>
          <a:p>
            <a:pPr lvl="1"/>
            <a:endParaRPr lang="en-GB" dirty="0">
              <a:solidFill>
                <a:schemeClr val="tx1"/>
              </a:solidFill>
              <a:latin typeface="Tw Cen MT" panose="020B0602020104020603" pitchFamily="34" charset="0"/>
            </a:endParaRPr>
          </a:p>
          <a:p>
            <a:pPr lvl="1"/>
            <a:r>
              <a:rPr lang="en-GB" dirty="0">
                <a:solidFill>
                  <a:schemeClr val="tx1"/>
                </a:solidFill>
                <a:latin typeface="Tw Cen MT" panose="020B0602020104020603" pitchFamily="34" charset="0"/>
              </a:rPr>
              <a:t>See at least 75% of the current industrial research centres renewed</a:t>
            </a:r>
          </a:p>
        </p:txBody>
      </p:sp>
      <p:pic>
        <p:nvPicPr>
          <p:cNvPr id="12" name="Picture 11"/>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08532" y="3931828"/>
            <a:ext cx="553084" cy="553084"/>
          </a:xfrm>
          <a:prstGeom prst="rect">
            <a:avLst/>
          </a:prstGeom>
        </p:spPr>
      </p:pic>
      <p:pic>
        <p:nvPicPr>
          <p:cNvPr id="13" name="Picture 1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29269" y="5870434"/>
            <a:ext cx="473510" cy="411954"/>
          </a:xfrm>
          <a:prstGeom prst="rect">
            <a:avLst/>
          </a:prstGeom>
        </p:spPr>
      </p:pic>
      <p:pic>
        <p:nvPicPr>
          <p:cNvPr id="15" name="Picture 14"/>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37021" y="4896832"/>
            <a:ext cx="858006" cy="571446"/>
          </a:xfrm>
          <a:prstGeom prst="rect">
            <a:avLst/>
          </a:prstGeom>
        </p:spPr>
      </p:pic>
    </p:spTree>
    <p:extLst>
      <p:ext uri="{BB962C8B-B14F-4D97-AF65-F5344CB8AC3E}">
        <p14:creationId xmlns:p14="http://schemas.microsoft.com/office/powerpoint/2010/main" val="3800096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Picture 26" descr="Image result for ceres power logo">
            <a:extLst>
              <a:ext uri="{FF2B5EF4-FFF2-40B4-BE49-F238E27FC236}">
                <a16:creationId xmlns="" xmlns:a16="http://schemas.microsoft.com/office/drawing/2014/main" id="{CA5291C6-6BFB-4413-AF7E-006609FE2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66" b="23901"/>
          <a:stretch/>
        </p:blipFill>
        <p:spPr bwMode="auto">
          <a:xfrm>
            <a:off x="5257672" y="333146"/>
            <a:ext cx="922883" cy="369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31642" y="1477439"/>
            <a:ext cx="3023118" cy="448262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513886" y="17015"/>
            <a:ext cx="2460625" cy="1325563"/>
          </a:xfrm>
        </p:spPr>
        <p:txBody>
          <a:bodyPr>
            <a:normAutofit/>
          </a:bodyPr>
          <a:lstStyle/>
          <a:p>
            <a:pPr algn="r"/>
            <a:r>
              <a:rPr lang="en-GB" sz="3200" dirty="0">
                <a:latin typeface="Franklin Gothic Demi" panose="020B0703020102020204" pitchFamily="34" charset="0"/>
              </a:rPr>
              <a:t>Impact and </a:t>
            </a:r>
            <a:r>
              <a:rPr lang="en-GB" sz="3200" dirty="0">
                <a:solidFill>
                  <a:schemeClr val="accent5"/>
                </a:solidFill>
                <a:latin typeface="Franklin Gothic Demi" panose="020B0703020102020204" pitchFamily="34" charset="0"/>
              </a:rPr>
              <a:t>Translation</a:t>
            </a:r>
          </a:p>
        </p:txBody>
      </p:sp>
      <p:cxnSp>
        <p:nvCxnSpPr>
          <p:cNvPr id="9" name="Straight Connector 8"/>
          <p:cNvCxnSpPr/>
          <p:nvPr/>
        </p:nvCxnSpPr>
        <p:spPr>
          <a:xfrm>
            <a:off x="10294936" y="1213462"/>
            <a:ext cx="1571625"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13"/>
          <p:cNvGraphicFramePr>
            <a:graphicFrameLocks noGrp="1"/>
          </p:cNvGraphicFramePr>
          <p:nvPr>
            <p:ph idx="1"/>
            <p:extLst>
              <p:ext uri="{D42A27DB-BD31-4B8C-83A1-F6EECF244321}">
                <p14:modId xmlns:p14="http://schemas.microsoft.com/office/powerpoint/2010/main" val="2834382984"/>
              </p:ext>
            </p:extLst>
          </p:nvPr>
        </p:nvGraphicFramePr>
        <p:xfrm>
          <a:off x="299258" y="2172617"/>
          <a:ext cx="7935262" cy="3642360"/>
        </p:xfrm>
        <a:graphic>
          <a:graphicData uri="http://schemas.openxmlformats.org/drawingml/2006/table">
            <a:tbl>
              <a:tblPr firstRow="1" bandRow="1">
                <a:tableStyleId>{7DF18680-E054-41AD-8BC1-D1AEF772440D}</a:tableStyleId>
              </a:tblPr>
              <a:tblGrid>
                <a:gridCol w="3377882">
                  <a:extLst>
                    <a:ext uri="{9D8B030D-6E8A-4147-A177-3AD203B41FA5}">
                      <a16:colId xmlns="" xmlns:a16="http://schemas.microsoft.com/office/drawing/2014/main" val="20000"/>
                    </a:ext>
                  </a:extLst>
                </a:gridCol>
                <a:gridCol w="1139345">
                  <a:extLst>
                    <a:ext uri="{9D8B030D-6E8A-4147-A177-3AD203B41FA5}">
                      <a16:colId xmlns="" xmlns:a16="http://schemas.microsoft.com/office/drawing/2014/main" val="20001"/>
                    </a:ext>
                  </a:extLst>
                </a:gridCol>
                <a:gridCol w="1139345">
                  <a:extLst>
                    <a:ext uri="{9D8B030D-6E8A-4147-A177-3AD203B41FA5}">
                      <a16:colId xmlns="" xmlns:a16="http://schemas.microsoft.com/office/drawing/2014/main" val="20002"/>
                    </a:ext>
                  </a:extLst>
                </a:gridCol>
                <a:gridCol w="1139345">
                  <a:extLst>
                    <a:ext uri="{9D8B030D-6E8A-4147-A177-3AD203B41FA5}">
                      <a16:colId xmlns="" xmlns:a16="http://schemas.microsoft.com/office/drawing/2014/main" val="20003"/>
                    </a:ext>
                  </a:extLst>
                </a:gridCol>
                <a:gridCol w="1139345">
                  <a:extLst>
                    <a:ext uri="{9D8B030D-6E8A-4147-A177-3AD203B41FA5}">
                      <a16:colId xmlns="" xmlns:a16="http://schemas.microsoft.com/office/drawing/2014/main" val="20004"/>
                    </a:ext>
                  </a:extLst>
                </a:gridCol>
              </a:tblGrid>
              <a:tr h="0">
                <a:tc>
                  <a:txBody>
                    <a:bodyPr/>
                    <a:lstStyle/>
                    <a:p>
                      <a:endParaRPr lang="en-GB" sz="1400" dirty="0">
                        <a:latin typeface="Tw Cen MT" panose="020B0602020104020603" pitchFamily="34" charset="0"/>
                      </a:endParaRPr>
                    </a:p>
                  </a:txBody>
                  <a:tcPr anchor="ctr"/>
                </a:tc>
                <a:tc>
                  <a:txBody>
                    <a:bodyPr/>
                    <a:lstStyle/>
                    <a:p>
                      <a:pPr algn="ctr"/>
                      <a:r>
                        <a:rPr lang="en-GB" sz="1400" dirty="0">
                          <a:latin typeface="Tw Cen MT" panose="020B0602020104020603" pitchFamily="34" charset="0"/>
                        </a:rPr>
                        <a:t>MIT</a:t>
                      </a:r>
                    </a:p>
                  </a:txBody>
                  <a:tcPr anchor="ctr"/>
                </a:tc>
                <a:tc>
                  <a:txBody>
                    <a:bodyPr/>
                    <a:lstStyle/>
                    <a:p>
                      <a:pPr algn="ctr"/>
                      <a:r>
                        <a:rPr lang="en-GB" sz="1400" dirty="0">
                          <a:latin typeface="Tw Cen MT" panose="020B0602020104020603" pitchFamily="34" charset="0"/>
                        </a:rPr>
                        <a:t>Imperial</a:t>
                      </a:r>
                    </a:p>
                  </a:txBody>
                  <a:tcPr anchor="ctr"/>
                </a:tc>
                <a:tc>
                  <a:txBody>
                    <a:bodyPr/>
                    <a:lstStyle/>
                    <a:p>
                      <a:pPr algn="ctr"/>
                      <a:r>
                        <a:rPr lang="en-GB" sz="1400" dirty="0">
                          <a:latin typeface="Tw Cen MT" panose="020B0602020104020603" pitchFamily="34" charset="0"/>
                        </a:rPr>
                        <a:t>Oxford</a:t>
                      </a:r>
                    </a:p>
                  </a:txBody>
                  <a:tcPr anchor="ctr"/>
                </a:tc>
                <a:tc>
                  <a:txBody>
                    <a:bodyPr/>
                    <a:lstStyle/>
                    <a:p>
                      <a:pPr algn="ctr"/>
                      <a:r>
                        <a:rPr lang="en-GB" sz="1400" dirty="0">
                          <a:latin typeface="Tw Cen MT" panose="020B0602020104020603" pitchFamily="34" charset="0"/>
                        </a:rPr>
                        <a:t>Cambridge</a:t>
                      </a:r>
                    </a:p>
                  </a:txBody>
                  <a:tcPr anchor="ctr"/>
                </a:tc>
                <a:extLst>
                  <a:ext uri="{0D108BD9-81ED-4DB2-BD59-A6C34878D82A}">
                    <a16:rowId xmlns="" xmlns:a16="http://schemas.microsoft.com/office/drawing/2014/main" val="10000"/>
                  </a:ext>
                </a:extLst>
              </a:tr>
              <a:tr h="370840">
                <a:tc>
                  <a:txBody>
                    <a:bodyPr/>
                    <a:lstStyle/>
                    <a:p>
                      <a:r>
                        <a:rPr lang="en-GB" sz="1400" dirty="0">
                          <a:latin typeface="Tw Cen MT" panose="020B0602020104020603" pitchFamily="34" charset="0"/>
                        </a:rPr>
                        <a:t>Total research volume (£m)</a:t>
                      </a:r>
                    </a:p>
                  </a:txBody>
                  <a:tcPr anchor="ctr"/>
                </a:tc>
                <a:tc>
                  <a:txBody>
                    <a:bodyPr/>
                    <a:lstStyle/>
                    <a:p>
                      <a:pPr algn="ctr">
                        <a:lnSpc>
                          <a:spcPct val="105000"/>
                        </a:lnSpc>
                        <a:spcAft>
                          <a:spcPts val="0"/>
                        </a:spcAft>
                      </a:pPr>
                      <a:r>
                        <a:rPr lang="en-GB" sz="1400" dirty="0">
                          <a:effectLst/>
                          <a:latin typeface="Tw Cen MT" panose="020B0602020104020603" pitchFamily="34" charset="0"/>
                        </a:rPr>
                        <a:t>567</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b="1" dirty="0">
                          <a:effectLst/>
                          <a:latin typeface="Tw Cen MT" panose="020B0602020104020603" pitchFamily="34" charset="0"/>
                        </a:rPr>
                        <a:t>361</a:t>
                      </a:r>
                      <a:endParaRPr lang="en-GB" sz="1400" b="1"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a:effectLst/>
                          <a:latin typeface="Tw Cen MT" panose="020B0602020104020603" pitchFamily="34" charset="0"/>
                        </a:rPr>
                        <a:t>553</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a:effectLst/>
                          <a:latin typeface="Tw Cen MT" panose="020B0602020104020603" pitchFamily="34" charset="0"/>
                        </a:rPr>
                        <a:t>462</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370840">
                <a:tc>
                  <a:txBody>
                    <a:bodyPr/>
                    <a:lstStyle/>
                    <a:p>
                      <a:r>
                        <a:rPr lang="en-GB" sz="1400" dirty="0">
                          <a:latin typeface="Tw Cen MT" panose="020B0602020104020603" pitchFamily="34" charset="0"/>
                        </a:rPr>
                        <a:t>IP income (£m) (licensing and realisations)</a:t>
                      </a:r>
                    </a:p>
                  </a:txBody>
                  <a:tcPr anchor="ctr"/>
                </a:tc>
                <a:tc>
                  <a:txBody>
                    <a:bodyPr/>
                    <a:lstStyle/>
                    <a:p>
                      <a:pPr algn="ctr">
                        <a:lnSpc>
                          <a:spcPct val="105000"/>
                        </a:lnSpc>
                        <a:spcAft>
                          <a:spcPts val="0"/>
                        </a:spcAft>
                      </a:pPr>
                      <a:r>
                        <a:rPr lang="en-GB" sz="1400" dirty="0">
                          <a:effectLst/>
                          <a:latin typeface="Tw Cen MT" panose="020B0602020104020603" pitchFamily="34" charset="0"/>
                        </a:rPr>
                        <a:t>41.1</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b="1" dirty="0">
                          <a:effectLst/>
                          <a:latin typeface="Tw Cen MT" panose="020B0602020104020603" pitchFamily="34" charset="0"/>
                        </a:rPr>
                        <a:t>2.9</a:t>
                      </a:r>
                      <a:endParaRPr lang="en-GB" sz="1400" b="1"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rPr>
                        <a:t>7.4</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a:effectLst/>
                          <a:latin typeface="Tw Cen MT" panose="020B0602020104020603" pitchFamily="34" charset="0"/>
                        </a:rPr>
                        <a:t>15.4</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370840">
                <a:tc>
                  <a:txBody>
                    <a:bodyPr/>
                    <a:lstStyle/>
                    <a:p>
                      <a:r>
                        <a:rPr lang="en-GB" sz="1400" dirty="0">
                          <a:latin typeface="Tw Cen MT" panose="020B0602020104020603" pitchFamily="34" charset="0"/>
                        </a:rPr>
                        <a:t>IP income</a:t>
                      </a:r>
                      <a:r>
                        <a:rPr lang="en-GB" sz="1400" baseline="0" dirty="0">
                          <a:latin typeface="Tw Cen MT" panose="020B0602020104020603" pitchFamily="34" charset="0"/>
                        </a:rPr>
                        <a:t> as % of total research volume</a:t>
                      </a:r>
                      <a:endParaRPr lang="en-GB" sz="1400" dirty="0">
                        <a:latin typeface="Tw Cen MT" panose="020B0602020104020603" pitchFamily="34" charset="0"/>
                      </a:endParaRPr>
                    </a:p>
                  </a:txBody>
                  <a:tcPr anchor="ctr"/>
                </a:tc>
                <a:tc>
                  <a:txBody>
                    <a:bodyPr/>
                    <a:lstStyle/>
                    <a:p>
                      <a:pPr algn="ctr">
                        <a:lnSpc>
                          <a:spcPct val="105000"/>
                        </a:lnSpc>
                        <a:spcAft>
                          <a:spcPts val="800"/>
                        </a:spcAft>
                      </a:pPr>
                      <a:r>
                        <a:rPr lang="en-GB" sz="1400">
                          <a:effectLst/>
                          <a:latin typeface="Tw Cen MT" panose="020B0602020104020603" pitchFamily="34" charset="0"/>
                        </a:rPr>
                        <a:t>7.24%</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b="1" dirty="0">
                          <a:effectLst/>
                          <a:latin typeface="Tw Cen MT" panose="020B0602020104020603" pitchFamily="34" charset="0"/>
                        </a:rPr>
                        <a:t>0.80%</a:t>
                      </a:r>
                      <a:endParaRPr lang="en-GB" sz="1400" b="1"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a:effectLst/>
                          <a:latin typeface="Tw Cen MT" panose="020B0602020104020603" pitchFamily="34" charset="0"/>
                        </a:rPr>
                        <a:t>1.34%</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a:effectLst/>
                          <a:latin typeface="Tw Cen MT" panose="020B0602020104020603" pitchFamily="34" charset="0"/>
                        </a:rPr>
                        <a:t>3.33%</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370840">
                <a:tc>
                  <a:txBody>
                    <a:bodyPr/>
                    <a:lstStyle/>
                    <a:p>
                      <a:r>
                        <a:rPr lang="en-GB" sz="1400" dirty="0">
                          <a:latin typeface="Tw Cen MT" panose="020B0602020104020603" pitchFamily="34" charset="0"/>
                        </a:rPr>
                        <a:t>Spin-off</a:t>
                      </a:r>
                      <a:r>
                        <a:rPr lang="en-GB" sz="1400" baseline="0" dirty="0">
                          <a:latin typeface="Tw Cen MT" panose="020B0602020104020603" pitchFamily="34" charset="0"/>
                        </a:rPr>
                        <a:t> companies</a:t>
                      </a:r>
                      <a:endParaRPr lang="en-GB" sz="1400" dirty="0">
                        <a:latin typeface="Tw Cen MT" panose="020B0602020104020603" pitchFamily="34" charset="0"/>
                      </a:endParaRPr>
                    </a:p>
                  </a:txBody>
                  <a:tcPr anchor="ctr"/>
                </a:tc>
                <a:tc>
                  <a:txBody>
                    <a:bodyPr/>
                    <a:lstStyle/>
                    <a:p>
                      <a:pPr algn="ctr">
                        <a:lnSpc>
                          <a:spcPct val="105000"/>
                        </a:lnSpc>
                        <a:spcAft>
                          <a:spcPts val="800"/>
                        </a:spcAft>
                      </a:pPr>
                      <a:r>
                        <a:rPr lang="en-GB" sz="1400">
                          <a:effectLst/>
                          <a:latin typeface="Tw Cen MT" panose="020B0602020104020603" pitchFamily="34" charset="0"/>
                        </a:rPr>
                        <a:t>25</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b="1" dirty="0">
                          <a:effectLst/>
                          <a:latin typeface="Tw Cen MT" panose="020B0602020104020603" pitchFamily="34" charset="0"/>
                        </a:rPr>
                        <a:t>10</a:t>
                      </a:r>
                      <a:endParaRPr lang="en-GB" sz="1400" b="1"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rPr>
                        <a:t>19</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a:effectLst/>
                          <a:latin typeface="Tw Cen MT" panose="020B0602020104020603" pitchFamily="34" charset="0"/>
                        </a:rPr>
                        <a:t>10</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370840">
                <a:tc>
                  <a:txBody>
                    <a:bodyPr/>
                    <a:lstStyle/>
                    <a:p>
                      <a:r>
                        <a:rPr lang="en-GB" sz="1400" dirty="0">
                          <a:latin typeface="Tw Cen MT" panose="020B0602020104020603" pitchFamily="34" charset="0"/>
                        </a:rPr>
                        <a:t>Research volume (£m) required per spin-off</a:t>
                      </a:r>
                    </a:p>
                  </a:txBody>
                  <a:tcPr anchor="ctr"/>
                </a:tc>
                <a:tc>
                  <a:txBody>
                    <a:bodyPr/>
                    <a:lstStyle/>
                    <a:p>
                      <a:pPr algn="ctr">
                        <a:lnSpc>
                          <a:spcPct val="105000"/>
                        </a:lnSpc>
                        <a:spcAft>
                          <a:spcPts val="800"/>
                        </a:spcAft>
                      </a:pPr>
                      <a:r>
                        <a:rPr lang="en-GB" sz="1400" dirty="0">
                          <a:effectLst/>
                          <a:latin typeface="Tw Cen MT" panose="020B0602020104020603" pitchFamily="34" charset="0"/>
                          <a:ea typeface="Calibri" panose="020F0502020204030204" pitchFamily="34" charset="0"/>
                          <a:cs typeface="Times New Roman" panose="02020603050405020304" pitchFamily="18" charset="0"/>
                        </a:rPr>
                        <a:t>29.6</a:t>
                      </a:r>
                    </a:p>
                  </a:txBody>
                  <a:tcPr marL="68580" marR="68580" marT="0" marB="0" anchor="ctr"/>
                </a:tc>
                <a:tc>
                  <a:txBody>
                    <a:bodyPr/>
                    <a:lstStyle/>
                    <a:p>
                      <a:pPr algn="ctr">
                        <a:lnSpc>
                          <a:spcPct val="105000"/>
                        </a:lnSpc>
                        <a:spcAft>
                          <a:spcPts val="800"/>
                        </a:spcAft>
                      </a:pPr>
                      <a:r>
                        <a:rPr lang="en-GB" sz="1400" b="1" dirty="0">
                          <a:effectLst/>
                          <a:latin typeface="Tw Cen MT" panose="020B0602020104020603" pitchFamily="34" charset="0"/>
                          <a:ea typeface="Calibri" panose="020F0502020204030204" pitchFamily="34" charset="0"/>
                          <a:cs typeface="Times New Roman" panose="02020603050405020304" pitchFamily="18" charset="0"/>
                        </a:rPr>
                        <a:t>36.1</a:t>
                      </a: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ea typeface="Calibri" panose="020F0502020204030204" pitchFamily="34" charset="0"/>
                          <a:cs typeface="Times New Roman" panose="02020603050405020304" pitchFamily="18" charset="0"/>
                        </a:rPr>
                        <a:t>29.1</a:t>
                      </a: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ea typeface="Calibri" panose="020F0502020204030204" pitchFamily="34" charset="0"/>
                          <a:cs typeface="Times New Roman" panose="02020603050405020304" pitchFamily="18" charset="0"/>
                        </a:rPr>
                        <a:t>46.2</a:t>
                      </a:r>
                    </a:p>
                  </a:txBody>
                  <a:tcPr marL="68580" marR="68580" marT="0" marB="0" anchor="ctr"/>
                </a:tc>
                <a:extLst>
                  <a:ext uri="{0D108BD9-81ED-4DB2-BD59-A6C34878D82A}">
                    <a16:rowId xmlns="" xmlns:a16="http://schemas.microsoft.com/office/drawing/2014/main" val="1887468401"/>
                  </a:ext>
                </a:extLst>
              </a:tr>
              <a:tr h="370840">
                <a:tc>
                  <a:txBody>
                    <a:bodyPr/>
                    <a:lstStyle/>
                    <a:p>
                      <a:r>
                        <a:rPr lang="en-GB" sz="1400" dirty="0">
                          <a:latin typeface="Tw Cen MT" panose="020B0602020104020603" pitchFamily="34" charset="0"/>
                        </a:rPr>
                        <a:t>Patents</a:t>
                      </a:r>
                      <a:r>
                        <a:rPr lang="en-GB" sz="1400" baseline="0" dirty="0">
                          <a:latin typeface="Tw Cen MT" panose="020B0602020104020603" pitchFamily="34" charset="0"/>
                        </a:rPr>
                        <a:t> (granted)</a:t>
                      </a:r>
                      <a:endParaRPr lang="en-GB" sz="1400" dirty="0">
                        <a:latin typeface="Tw Cen MT" panose="020B0602020104020603" pitchFamily="34" charset="0"/>
                      </a:endParaRPr>
                    </a:p>
                  </a:txBody>
                  <a:tcPr anchor="ctr"/>
                </a:tc>
                <a:tc>
                  <a:txBody>
                    <a:bodyPr/>
                    <a:lstStyle/>
                    <a:p>
                      <a:pPr algn="ctr">
                        <a:lnSpc>
                          <a:spcPct val="105000"/>
                        </a:lnSpc>
                        <a:spcAft>
                          <a:spcPts val="800"/>
                        </a:spcAft>
                      </a:pPr>
                      <a:r>
                        <a:rPr lang="en-GB" sz="1400" dirty="0">
                          <a:effectLst/>
                          <a:latin typeface="Tw Cen MT" panose="020B0602020104020603" pitchFamily="34" charset="0"/>
                        </a:rPr>
                        <a:t>298</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b="1" dirty="0">
                          <a:effectLst/>
                          <a:latin typeface="Tw Cen MT" panose="020B0602020104020603" pitchFamily="34" charset="0"/>
                        </a:rPr>
                        <a:t>49</a:t>
                      </a:r>
                      <a:endParaRPr lang="en-GB" sz="1400" b="1"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rPr>
                        <a:t>233</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rPr>
                        <a:t>136</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370840">
                <a:tc>
                  <a:txBody>
                    <a:bodyPr/>
                    <a:lstStyle/>
                    <a:p>
                      <a:r>
                        <a:rPr lang="en-GB" sz="1400" dirty="0">
                          <a:latin typeface="Tw Cen MT" panose="020B0602020104020603" pitchFamily="34" charset="0"/>
                        </a:rPr>
                        <a:t>Research volume (£m) per patent</a:t>
                      </a:r>
                    </a:p>
                  </a:txBody>
                  <a:tcPr anchor="ctr"/>
                </a:tc>
                <a:tc>
                  <a:txBody>
                    <a:bodyPr/>
                    <a:lstStyle/>
                    <a:p>
                      <a:pPr algn="ctr">
                        <a:lnSpc>
                          <a:spcPct val="105000"/>
                        </a:lnSpc>
                        <a:spcAft>
                          <a:spcPts val="800"/>
                        </a:spcAft>
                      </a:pPr>
                      <a:r>
                        <a:rPr lang="en-GB" sz="1400" dirty="0">
                          <a:effectLst/>
                          <a:latin typeface="Tw Cen MT" panose="020B0602020104020603" pitchFamily="34" charset="0"/>
                          <a:ea typeface="Calibri" panose="020F0502020204030204" pitchFamily="34" charset="0"/>
                          <a:cs typeface="Times New Roman" panose="02020603050405020304" pitchFamily="18" charset="0"/>
                        </a:rPr>
                        <a:t>2.48</a:t>
                      </a:r>
                    </a:p>
                  </a:txBody>
                  <a:tcPr marL="68580" marR="68580" marT="0" marB="0" anchor="ctr"/>
                </a:tc>
                <a:tc>
                  <a:txBody>
                    <a:bodyPr/>
                    <a:lstStyle/>
                    <a:p>
                      <a:pPr algn="ctr">
                        <a:lnSpc>
                          <a:spcPct val="105000"/>
                        </a:lnSpc>
                        <a:spcAft>
                          <a:spcPts val="800"/>
                        </a:spcAft>
                      </a:pPr>
                      <a:r>
                        <a:rPr lang="en-GB" sz="1400" b="1" dirty="0">
                          <a:effectLst/>
                          <a:latin typeface="Tw Cen MT" panose="020B0602020104020603" pitchFamily="34" charset="0"/>
                          <a:ea typeface="Calibri" panose="020F0502020204030204" pitchFamily="34" charset="0"/>
                          <a:cs typeface="Times New Roman" panose="02020603050405020304" pitchFamily="18" charset="0"/>
                        </a:rPr>
                        <a:t>7.37</a:t>
                      </a: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ea typeface="Calibri" panose="020F0502020204030204" pitchFamily="34" charset="0"/>
                          <a:cs typeface="Times New Roman" panose="02020603050405020304" pitchFamily="18" charset="0"/>
                        </a:rPr>
                        <a:t>2.37</a:t>
                      </a: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ea typeface="Calibri" panose="020F0502020204030204" pitchFamily="34" charset="0"/>
                          <a:cs typeface="Times New Roman" panose="02020603050405020304" pitchFamily="18" charset="0"/>
                        </a:rPr>
                        <a:t>3.40</a:t>
                      </a:r>
                    </a:p>
                  </a:txBody>
                  <a:tcPr marL="68580" marR="68580" marT="0" marB="0" anchor="ctr"/>
                </a:tc>
                <a:extLst>
                  <a:ext uri="{0D108BD9-81ED-4DB2-BD59-A6C34878D82A}">
                    <a16:rowId xmlns="" xmlns:a16="http://schemas.microsoft.com/office/drawing/2014/main" val="1738565657"/>
                  </a:ext>
                </a:extLst>
              </a:tr>
              <a:tr h="370840">
                <a:tc>
                  <a:txBody>
                    <a:bodyPr/>
                    <a:lstStyle/>
                    <a:p>
                      <a:r>
                        <a:rPr lang="en-GB" sz="1400" dirty="0">
                          <a:latin typeface="Tw Cen MT" panose="020B0602020104020603" pitchFamily="34" charset="0"/>
                        </a:rPr>
                        <a:t>Industrial research volume (£m)</a:t>
                      </a:r>
                    </a:p>
                  </a:txBody>
                  <a:tcPr anchor="ctr"/>
                </a:tc>
                <a:tc>
                  <a:txBody>
                    <a:bodyPr/>
                    <a:lstStyle/>
                    <a:p>
                      <a:pPr algn="ctr">
                        <a:lnSpc>
                          <a:spcPct val="105000"/>
                        </a:lnSpc>
                        <a:spcAft>
                          <a:spcPts val="800"/>
                        </a:spcAft>
                      </a:pPr>
                      <a:r>
                        <a:rPr lang="en-GB" sz="1400">
                          <a:effectLst/>
                          <a:latin typeface="Tw Cen MT" panose="020B0602020104020603" pitchFamily="34" charset="0"/>
                        </a:rPr>
                        <a:t>148</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b="1">
                          <a:effectLst/>
                          <a:latin typeface="Tw Cen MT" panose="020B0602020104020603" pitchFamily="34" charset="0"/>
                        </a:rPr>
                        <a:t>61.12</a:t>
                      </a:r>
                      <a:endParaRPr lang="en-GB" sz="1400" b="1">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a:effectLst/>
                          <a:latin typeface="Tw Cen MT" panose="020B0602020104020603" pitchFamily="34" charset="0"/>
                        </a:rPr>
                        <a:t>68.1</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rPr>
                        <a:t>50.9</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r h="370840">
                <a:tc>
                  <a:txBody>
                    <a:bodyPr/>
                    <a:lstStyle/>
                    <a:p>
                      <a:r>
                        <a:rPr lang="en-GB" sz="1400" dirty="0">
                          <a:latin typeface="Tw Cen MT" panose="020B0602020104020603" pitchFamily="34" charset="0"/>
                        </a:rPr>
                        <a:t>Industrial research volume as %</a:t>
                      </a:r>
                      <a:r>
                        <a:rPr lang="en-GB" sz="1400" baseline="0" dirty="0">
                          <a:latin typeface="Tw Cen MT" panose="020B0602020104020603" pitchFamily="34" charset="0"/>
                        </a:rPr>
                        <a:t> of total</a:t>
                      </a:r>
                      <a:endParaRPr lang="en-GB" sz="1400" dirty="0">
                        <a:latin typeface="Tw Cen MT" panose="020B0602020104020603" pitchFamily="34" charset="0"/>
                      </a:endParaRPr>
                    </a:p>
                  </a:txBody>
                  <a:tcPr anchor="ctr"/>
                </a:tc>
                <a:tc>
                  <a:txBody>
                    <a:bodyPr/>
                    <a:lstStyle/>
                    <a:p>
                      <a:pPr algn="ctr">
                        <a:lnSpc>
                          <a:spcPct val="105000"/>
                        </a:lnSpc>
                        <a:spcAft>
                          <a:spcPts val="800"/>
                        </a:spcAft>
                      </a:pPr>
                      <a:r>
                        <a:rPr lang="en-GB" sz="1400">
                          <a:effectLst/>
                          <a:latin typeface="Tw Cen MT" panose="020B0602020104020603" pitchFamily="34" charset="0"/>
                        </a:rPr>
                        <a:t>21%</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b="1" dirty="0">
                          <a:effectLst/>
                          <a:latin typeface="Tw Cen MT" panose="020B0602020104020603" pitchFamily="34" charset="0"/>
                        </a:rPr>
                        <a:t>17%</a:t>
                      </a:r>
                      <a:endParaRPr lang="en-GB" sz="1400" b="1"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a:effectLst/>
                          <a:latin typeface="Tw Cen MT" panose="020B0602020104020603" pitchFamily="34" charset="0"/>
                        </a:rPr>
                        <a:t>12%</a:t>
                      </a:r>
                      <a:endParaRPr lang="en-GB" sz="140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800"/>
                        </a:spcAft>
                      </a:pPr>
                      <a:r>
                        <a:rPr lang="en-GB" sz="1400" dirty="0">
                          <a:effectLst/>
                          <a:latin typeface="Tw Cen MT" panose="020B0602020104020603" pitchFamily="34" charset="0"/>
                        </a:rPr>
                        <a:t>11%</a:t>
                      </a:r>
                      <a:endParaRPr lang="en-GB" sz="140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7"/>
                  </a:ext>
                </a:extLst>
              </a:tr>
            </a:tbl>
          </a:graphicData>
        </a:graphic>
      </p:graphicFrame>
      <p:sp>
        <p:nvSpPr>
          <p:cNvPr id="16" name="TextBox 15"/>
          <p:cNvSpPr txBox="1"/>
          <p:nvPr/>
        </p:nvSpPr>
        <p:spPr>
          <a:xfrm>
            <a:off x="653140" y="1477440"/>
            <a:ext cx="7391401" cy="584775"/>
          </a:xfrm>
          <a:prstGeom prst="rect">
            <a:avLst/>
          </a:prstGeom>
          <a:noFill/>
        </p:spPr>
        <p:txBody>
          <a:bodyPr wrap="square" rtlCol="0">
            <a:spAutoFit/>
          </a:bodyPr>
          <a:lstStyle/>
          <a:p>
            <a:r>
              <a:rPr lang="en-GB" sz="1600" dirty="0">
                <a:latin typeface="Franklin Gothic Demi" panose="020B0703020102020204" pitchFamily="34" charset="0"/>
              </a:rPr>
              <a:t>2017-18: Benchmarking industry partnerships and commercialisation activity</a:t>
            </a:r>
          </a:p>
          <a:p>
            <a:r>
              <a:rPr lang="en-GB" sz="1600" dirty="0">
                <a:latin typeface="Franklin Gothic Book" panose="020B0503020102020204" pitchFamily="34" charset="0"/>
              </a:rPr>
              <a:t>(Below data is for the whole of Imperial College London, not just the Faculty)</a:t>
            </a:r>
          </a:p>
        </p:txBody>
      </p:sp>
      <p:graphicFrame>
        <p:nvGraphicFramePr>
          <p:cNvPr id="17" name="Content Placeholder 13"/>
          <p:cNvGraphicFramePr>
            <a:graphicFrameLocks/>
          </p:cNvGraphicFramePr>
          <p:nvPr>
            <p:extLst>
              <p:ext uri="{D42A27DB-BD31-4B8C-83A1-F6EECF244321}">
                <p14:modId xmlns:p14="http://schemas.microsoft.com/office/powerpoint/2010/main" val="221344980"/>
              </p:ext>
            </p:extLst>
          </p:nvPr>
        </p:nvGraphicFramePr>
        <p:xfrm>
          <a:off x="8933718" y="2172616"/>
          <a:ext cx="1027225" cy="3642360"/>
        </p:xfrm>
        <a:graphic>
          <a:graphicData uri="http://schemas.openxmlformats.org/drawingml/2006/table">
            <a:tbl>
              <a:tblPr firstRow="1" bandRow="1">
                <a:tableStyleId>{D03447BB-5D67-496B-8E87-E561075AD55C}</a:tableStyleId>
              </a:tblPr>
              <a:tblGrid>
                <a:gridCol w="1027225">
                  <a:extLst>
                    <a:ext uri="{9D8B030D-6E8A-4147-A177-3AD203B41FA5}">
                      <a16:colId xmlns="" xmlns:a16="http://schemas.microsoft.com/office/drawing/2014/main" val="20000"/>
                    </a:ext>
                  </a:extLst>
                </a:gridCol>
              </a:tblGrid>
              <a:tr h="0">
                <a:tc>
                  <a:txBody>
                    <a:bodyPr/>
                    <a:lstStyle/>
                    <a:p>
                      <a:pPr algn="ctr"/>
                      <a:r>
                        <a:rPr lang="en-GB" sz="1400" dirty="0" err="1">
                          <a:latin typeface="Tw Cen MT" panose="020B0602020104020603" pitchFamily="34" charset="0"/>
                        </a:rPr>
                        <a:t>FoE</a:t>
                      </a:r>
                      <a:endParaRPr lang="en-GB" sz="1400" dirty="0">
                        <a:latin typeface="Tw Cen MT" panose="020B0602020104020603" pitchFamily="34" charset="0"/>
                      </a:endParaRPr>
                    </a:p>
                  </a:txBody>
                  <a:tcPr anchor="ctr"/>
                </a:tc>
                <a:extLst>
                  <a:ext uri="{0D108BD9-81ED-4DB2-BD59-A6C34878D82A}">
                    <a16:rowId xmlns="" xmlns:a16="http://schemas.microsoft.com/office/drawing/2014/main" val="10000"/>
                  </a:ext>
                </a:extLst>
              </a:tr>
              <a:tr h="370840">
                <a:tc>
                  <a:txBody>
                    <a:bodyPr/>
                    <a:lstStyle/>
                    <a:p>
                      <a:pPr algn="ctr">
                        <a:lnSpc>
                          <a:spcPct val="105000"/>
                        </a:lnSpc>
                        <a:spcAft>
                          <a:spcPts val="800"/>
                        </a:spcAft>
                      </a:pPr>
                      <a:r>
                        <a:rPr lang="en-GB" sz="1400" dirty="0">
                          <a:effectLst/>
                          <a:latin typeface="Tw Cen MT" panose="020B0602020104020603" pitchFamily="34" charset="0"/>
                        </a:rPr>
                        <a:t>130</a:t>
                      </a:r>
                      <a:endParaRPr lang="en-GB" sz="1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370840">
                <a:tc>
                  <a:txBody>
                    <a:bodyPr/>
                    <a:lstStyle/>
                    <a:p>
                      <a:pPr algn="ctr">
                        <a:lnSpc>
                          <a:spcPct val="105000"/>
                        </a:lnSpc>
                        <a:spcAft>
                          <a:spcPts val="800"/>
                        </a:spcAft>
                      </a:pPr>
                      <a:r>
                        <a:rPr lang="en-GB" sz="1400" dirty="0">
                          <a:effectLst/>
                          <a:latin typeface="Tw Cen MT" panose="020B0602020104020603" pitchFamily="34" charset="0"/>
                        </a:rPr>
                        <a:t>4</a:t>
                      </a:r>
                      <a:endParaRPr lang="en-GB" sz="1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370840">
                <a:tc>
                  <a:txBody>
                    <a:bodyPr/>
                    <a:lstStyle/>
                    <a:p>
                      <a:pPr algn="ctr">
                        <a:lnSpc>
                          <a:spcPct val="105000"/>
                        </a:lnSpc>
                        <a:spcAft>
                          <a:spcPts val="800"/>
                        </a:spcAft>
                      </a:pPr>
                      <a:r>
                        <a:rPr lang="en-GB" sz="1400" dirty="0">
                          <a:effectLst/>
                          <a:latin typeface="Tw Cen MT" panose="020B0602020104020603" pitchFamily="34" charset="0"/>
                        </a:rPr>
                        <a:t>3.08%</a:t>
                      </a:r>
                      <a:endParaRPr lang="en-GB" sz="1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370840">
                <a:tc>
                  <a:txBody>
                    <a:bodyPr/>
                    <a:lstStyle/>
                    <a:p>
                      <a:pPr algn="ctr">
                        <a:lnSpc>
                          <a:spcPct val="105000"/>
                        </a:lnSpc>
                        <a:spcAft>
                          <a:spcPts val="800"/>
                        </a:spcAft>
                      </a:pPr>
                      <a:r>
                        <a:rPr lang="en-GB" sz="1400" dirty="0">
                          <a:effectLst/>
                          <a:latin typeface="Tw Cen MT" panose="020B0602020104020603" pitchFamily="34" charset="0"/>
                        </a:rPr>
                        <a:t>4*</a:t>
                      </a:r>
                      <a:endParaRPr lang="en-GB" sz="1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370840">
                <a:tc>
                  <a:txBody>
                    <a:bodyPr/>
                    <a:lstStyle/>
                    <a:p>
                      <a:pPr algn="ctr">
                        <a:lnSpc>
                          <a:spcPct val="105000"/>
                        </a:lnSpc>
                        <a:spcAft>
                          <a:spcPts val="800"/>
                        </a:spcAft>
                      </a:pPr>
                      <a:r>
                        <a:rPr lang="en-GB" sz="1400" b="0" dirty="0">
                          <a:effectLst/>
                          <a:latin typeface="Tw Cen MT" panose="020B0602020104020603" pitchFamily="34" charset="0"/>
                          <a:ea typeface="Calibri" panose="020F0502020204030204" pitchFamily="34" charset="0"/>
                          <a:cs typeface="Times New Roman" panose="02020603050405020304" pitchFamily="18" charset="0"/>
                        </a:rPr>
                        <a:t>32.5</a:t>
                      </a:r>
                    </a:p>
                  </a:txBody>
                  <a:tcPr marL="68580" marR="68580" marT="0" marB="0" anchor="ctr"/>
                </a:tc>
                <a:extLst>
                  <a:ext uri="{0D108BD9-81ED-4DB2-BD59-A6C34878D82A}">
                    <a16:rowId xmlns="" xmlns:a16="http://schemas.microsoft.com/office/drawing/2014/main" val="530146146"/>
                  </a:ext>
                </a:extLst>
              </a:tr>
              <a:tr h="370840">
                <a:tc>
                  <a:txBody>
                    <a:bodyPr/>
                    <a:lstStyle/>
                    <a:p>
                      <a:pPr algn="ctr">
                        <a:lnSpc>
                          <a:spcPct val="105000"/>
                        </a:lnSpc>
                        <a:spcAft>
                          <a:spcPts val="800"/>
                        </a:spcAft>
                      </a:pPr>
                      <a:r>
                        <a:rPr lang="en-GB" sz="1400" dirty="0">
                          <a:effectLst/>
                          <a:latin typeface="Tw Cen MT" panose="020B0602020104020603" pitchFamily="34" charset="0"/>
                        </a:rPr>
                        <a:t>30</a:t>
                      </a:r>
                      <a:endParaRPr lang="en-GB" sz="1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370840">
                <a:tc>
                  <a:txBody>
                    <a:bodyPr/>
                    <a:lstStyle/>
                    <a:p>
                      <a:pPr algn="ctr">
                        <a:lnSpc>
                          <a:spcPct val="105000"/>
                        </a:lnSpc>
                        <a:spcAft>
                          <a:spcPts val="800"/>
                        </a:spcAft>
                      </a:pPr>
                      <a:r>
                        <a:rPr lang="en-GB" sz="1400" b="0" dirty="0">
                          <a:effectLst/>
                          <a:latin typeface="Tw Cen MT" panose="020B0602020104020603" pitchFamily="34" charset="0"/>
                          <a:ea typeface="Calibri" panose="020F0502020204030204" pitchFamily="34" charset="0"/>
                          <a:cs typeface="Times New Roman" panose="02020603050405020304" pitchFamily="18" charset="0"/>
                        </a:rPr>
                        <a:t>4.33</a:t>
                      </a:r>
                    </a:p>
                  </a:txBody>
                  <a:tcPr marL="68580" marR="68580" marT="0" marB="0" anchor="ctr"/>
                </a:tc>
                <a:extLst>
                  <a:ext uri="{0D108BD9-81ED-4DB2-BD59-A6C34878D82A}">
                    <a16:rowId xmlns="" xmlns:a16="http://schemas.microsoft.com/office/drawing/2014/main" val="3616949569"/>
                  </a:ext>
                </a:extLst>
              </a:tr>
              <a:tr h="370840">
                <a:tc>
                  <a:txBody>
                    <a:bodyPr/>
                    <a:lstStyle/>
                    <a:p>
                      <a:pPr algn="ctr">
                        <a:lnSpc>
                          <a:spcPct val="105000"/>
                        </a:lnSpc>
                        <a:spcAft>
                          <a:spcPts val="800"/>
                        </a:spcAft>
                      </a:pPr>
                      <a:r>
                        <a:rPr lang="en-GB" sz="1400" dirty="0">
                          <a:effectLst/>
                          <a:latin typeface="Tw Cen MT" panose="020B0602020104020603" pitchFamily="34" charset="0"/>
                        </a:rPr>
                        <a:t>45</a:t>
                      </a:r>
                      <a:endParaRPr lang="en-GB" sz="1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r h="370840">
                <a:tc>
                  <a:txBody>
                    <a:bodyPr/>
                    <a:lstStyle/>
                    <a:p>
                      <a:pPr algn="ctr">
                        <a:lnSpc>
                          <a:spcPct val="105000"/>
                        </a:lnSpc>
                        <a:spcAft>
                          <a:spcPts val="800"/>
                        </a:spcAft>
                      </a:pPr>
                      <a:r>
                        <a:rPr lang="en-GB" sz="1400" dirty="0">
                          <a:effectLst/>
                          <a:latin typeface="Tw Cen MT" panose="020B0602020104020603" pitchFamily="34" charset="0"/>
                        </a:rPr>
                        <a:t>35%</a:t>
                      </a:r>
                      <a:endParaRPr lang="en-GB" sz="1400" b="0" dirty="0">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7"/>
                  </a:ext>
                </a:extLst>
              </a:tr>
            </a:tbl>
          </a:graphicData>
        </a:graphic>
      </p:graphicFrame>
      <p:sp>
        <p:nvSpPr>
          <p:cNvPr id="18" name="Rectangle 17"/>
          <p:cNvSpPr/>
          <p:nvPr/>
        </p:nvSpPr>
        <p:spPr>
          <a:xfrm>
            <a:off x="10043201" y="3582759"/>
            <a:ext cx="1255033" cy="625556"/>
          </a:xfrm>
          <a:prstGeom prst="rect">
            <a:avLst/>
          </a:prstGeom>
        </p:spPr>
        <p:txBody>
          <a:bodyPr wrap="square">
            <a:spAutoFit/>
          </a:bodyPr>
          <a:lstStyle/>
          <a:p>
            <a:pPr algn="ctr">
              <a:lnSpc>
                <a:spcPct val="105000"/>
              </a:lnSpc>
              <a:spcAft>
                <a:spcPts val="800"/>
              </a:spcAft>
            </a:pPr>
            <a:r>
              <a:rPr lang="en-GB" sz="1100" dirty="0">
                <a:latin typeface="Tw Cen MT" panose="020B0602020104020603" pitchFamily="34" charset="0"/>
                <a:ea typeface="Calibri" panose="020F0502020204030204" pitchFamily="34" charset="0"/>
                <a:cs typeface="Times New Roman" panose="02020603050405020304" pitchFamily="18" charset="0"/>
              </a:rPr>
              <a:t>*total of 20 over the 5-year plan period</a:t>
            </a:r>
          </a:p>
        </p:txBody>
      </p:sp>
      <p:sp>
        <p:nvSpPr>
          <p:cNvPr id="19" name="TextBox 18"/>
          <p:cNvSpPr txBox="1"/>
          <p:nvPr/>
        </p:nvSpPr>
        <p:spPr>
          <a:xfrm>
            <a:off x="8785286" y="1477439"/>
            <a:ext cx="2351314" cy="584775"/>
          </a:xfrm>
          <a:prstGeom prst="rect">
            <a:avLst/>
          </a:prstGeom>
          <a:noFill/>
        </p:spPr>
        <p:txBody>
          <a:bodyPr wrap="square" rtlCol="0">
            <a:spAutoFit/>
          </a:bodyPr>
          <a:lstStyle/>
          <a:p>
            <a:r>
              <a:rPr lang="en-GB" sz="1600" dirty="0">
                <a:latin typeface="Franklin Gothic Demi" panose="020B0703020102020204" pitchFamily="34" charset="0"/>
              </a:rPr>
              <a:t>2022-2023: The Faculty in 5 years’ time</a:t>
            </a:r>
            <a:endParaRPr lang="en-GB" sz="1600" dirty="0">
              <a:latin typeface="Franklin Gothic Book" panose="020B0503020102020204" pitchFamily="34" charset="0"/>
            </a:endParaRPr>
          </a:p>
        </p:txBody>
      </p:sp>
      <p:pic>
        <p:nvPicPr>
          <p:cNvPr id="1026" name="Picture 2" descr="http://bodyyouknow.org/sensixa/sites/default/files/Sensixa_Logo.png">
            <a:extLst>
              <a:ext uri="{FF2B5EF4-FFF2-40B4-BE49-F238E27FC236}">
                <a16:creationId xmlns="" xmlns:a16="http://schemas.microsoft.com/office/drawing/2014/main" id="{8B6A0E81-8294-497D-BC03-02E467154D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464" y="172601"/>
            <a:ext cx="704819" cy="74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uter Vision, Machine Learning for Image Recognition and Video Analytics">
            <a:extLst>
              <a:ext uri="{FF2B5EF4-FFF2-40B4-BE49-F238E27FC236}">
                <a16:creationId xmlns="" xmlns:a16="http://schemas.microsoft.com/office/drawing/2014/main" id="{6446D076-7502-4EED-A31F-7C858B2F8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0198" y="6136144"/>
            <a:ext cx="1190521" cy="291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a:extLst>
              <a:ext uri="{FF2B5EF4-FFF2-40B4-BE49-F238E27FC236}">
                <a16:creationId xmlns="" xmlns:a16="http://schemas.microsoft.com/office/drawing/2014/main" id="{16652266-8442-4EF5-8498-A2B7FA4275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9384" y="6097714"/>
            <a:ext cx="842875" cy="4462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visbion.com/wp-content/uploads/2013/09/visbion_plus_strap_logo.png">
            <a:extLst>
              <a:ext uri="{FF2B5EF4-FFF2-40B4-BE49-F238E27FC236}">
                <a16:creationId xmlns="" xmlns:a16="http://schemas.microsoft.com/office/drawing/2014/main" id="{54F6FC2E-8ECC-4F01-9A1B-08CAA5529C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4581" y="5908849"/>
            <a:ext cx="900637" cy="6204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eryan logo">
            <a:extLst>
              <a:ext uri="{FF2B5EF4-FFF2-40B4-BE49-F238E27FC236}">
                <a16:creationId xmlns="" xmlns:a16="http://schemas.microsoft.com/office/drawing/2014/main" id="{3B6F9BE4-71E5-4E57-B51B-4858139879B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4207" y="6040661"/>
            <a:ext cx="706019" cy="4459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exeon">
            <a:extLst>
              <a:ext uri="{FF2B5EF4-FFF2-40B4-BE49-F238E27FC236}">
                <a16:creationId xmlns="" xmlns:a16="http://schemas.microsoft.com/office/drawing/2014/main" id="{88BE4B10-E42F-41CA-B55E-2FF84FF292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891" y="280712"/>
            <a:ext cx="899958" cy="3774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0A336AB-2EE7-4C0A-A47F-9F661DA143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5305" y="718975"/>
            <a:ext cx="446477" cy="436968"/>
          </a:xfrm>
          <a:prstGeom prst="rect">
            <a:avLst/>
          </a:prstGeom>
        </p:spPr>
      </p:pic>
      <p:pic>
        <p:nvPicPr>
          <p:cNvPr id="1042" name="Picture 18" descr="Microsaic Systems">
            <a:extLst>
              <a:ext uri="{FF2B5EF4-FFF2-40B4-BE49-F238E27FC236}">
                <a16:creationId xmlns="" xmlns:a16="http://schemas.microsoft.com/office/drawing/2014/main" id="{D4C7D23E-C850-4CD3-B1DD-AC68CF38A8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16140" y="860392"/>
            <a:ext cx="1150222" cy="40358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ogo">
            <a:extLst>
              <a:ext uri="{FF2B5EF4-FFF2-40B4-BE49-F238E27FC236}">
                <a16:creationId xmlns="" xmlns:a16="http://schemas.microsoft.com/office/drawing/2014/main" id="{DD6275AF-8F2F-4711-9374-883F4018C24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5958" y="6166910"/>
            <a:ext cx="733540" cy="2393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45980A43-9F96-4C60-A083-2BB9F52F92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6783" y="6167121"/>
            <a:ext cx="1299336" cy="353130"/>
          </a:xfrm>
          <a:prstGeom prst="rect">
            <a:avLst/>
          </a:prstGeom>
        </p:spPr>
      </p:pic>
      <p:pic>
        <p:nvPicPr>
          <p:cNvPr id="1046" name="Picture 22" descr="https://www.dnae.com/images/dnae%20logo.jpg?crc=3808921458">
            <a:extLst>
              <a:ext uri="{FF2B5EF4-FFF2-40B4-BE49-F238E27FC236}">
                <a16:creationId xmlns="" xmlns:a16="http://schemas.microsoft.com/office/drawing/2014/main" id="{2A3CB8AB-1E55-44C4-84B6-6C1175CCC7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4857" y="6201136"/>
            <a:ext cx="808777" cy="23939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eotechnical Observations">
            <a:extLst>
              <a:ext uri="{FF2B5EF4-FFF2-40B4-BE49-F238E27FC236}">
                <a16:creationId xmlns="" xmlns:a16="http://schemas.microsoft.com/office/drawing/2014/main" id="{102F1DAA-9C7A-4757-89CC-55E79F19D53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32458" y="125096"/>
            <a:ext cx="1121281" cy="3922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permasense">
            <a:extLst>
              <a:ext uri="{FF2B5EF4-FFF2-40B4-BE49-F238E27FC236}">
                <a16:creationId xmlns="" xmlns:a16="http://schemas.microsoft.com/office/drawing/2014/main" id="{FF0B0B0F-EFD8-48ED-811A-7EB9C324433B}"/>
              </a:ext>
            </a:extLst>
          </p:cNvPr>
          <p:cNvPicPr>
            <a:picLocks noChangeAspect="1" noChangeArrowheads="1"/>
          </p:cNvPicPr>
          <p:nvPr/>
        </p:nvPicPr>
        <p:blipFill rotWithShape="1">
          <a:blip r:embed="rId16" cstate="print">
            <a:clrChange>
              <a:clrFrom>
                <a:srgbClr val="EEF2FA"/>
              </a:clrFrom>
              <a:clrTo>
                <a:srgbClr val="EEF2FA">
                  <a:alpha val="0"/>
                </a:srgbClr>
              </a:clrTo>
            </a:clrChange>
            <a:extLst>
              <a:ext uri="{28A0092B-C50C-407E-A947-70E740481C1C}">
                <a14:useLocalDpi xmlns:a14="http://schemas.microsoft.com/office/drawing/2010/main" val="0"/>
              </a:ext>
            </a:extLst>
          </a:blip>
          <a:srcRect t="37790" b="34594"/>
          <a:stretch/>
        </p:blipFill>
        <p:spPr bwMode="auto">
          <a:xfrm>
            <a:off x="5628674" y="941580"/>
            <a:ext cx="954677" cy="2636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graphicsfuzz logo">
            <a:extLst>
              <a:ext uri="{FF2B5EF4-FFF2-40B4-BE49-F238E27FC236}">
                <a16:creationId xmlns="" xmlns:a16="http://schemas.microsoft.com/office/drawing/2014/main" id="{631B2072-F1F0-439F-8EB0-67C2B4E7229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1747" y="1010063"/>
            <a:ext cx="1017571" cy="25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772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139" r="305" b="5794"/>
          <a:stretch/>
        </p:blipFill>
        <p:spPr>
          <a:xfrm>
            <a:off x="-18661" y="0"/>
            <a:ext cx="6621624" cy="6867331"/>
          </a:xfrm>
          <a:prstGeom prst="rect">
            <a:avLst/>
          </a:prstGeom>
        </p:spPr>
      </p:pic>
      <p:sp>
        <p:nvSpPr>
          <p:cNvPr id="12" name="Isosceles Triangle 11"/>
          <p:cNvSpPr/>
          <p:nvPr/>
        </p:nvSpPr>
        <p:spPr>
          <a:xfrm>
            <a:off x="3984949" y="-19050"/>
            <a:ext cx="2628900" cy="6858000"/>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10800000">
            <a:off x="-8878" y="-19050"/>
            <a:ext cx="1009650" cy="2590800"/>
          </a:xfrm>
          <a:prstGeom prst="triangle">
            <a:avLst>
              <a:gd name="adj" fmla="val 988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780473" y="5465141"/>
            <a:ext cx="5695950" cy="971550"/>
          </a:xfrm>
          <a:solidFill>
            <a:schemeClr val="tx1"/>
          </a:solidFill>
        </p:spPr>
        <p:txBody>
          <a:bodyPr lIns="180000" rIns="180000">
            <a:normAutofit fontScale="90000"/>
          </a:bodyPr>
          <a:lstStyle/>
          <a:p>
            <a:r>
              <a:rPr lang="en-GB" sz="4800" spc="300" dirty="0">
                <a:solidFill>
                  <a:schemeClr val="accent2"/>
                </a:solidFill>
                <a:latin typeface="Franklin Gothic Demi" panose="020B0703020102020204" pitchFamily="34" charset="0"/>
              </a:rPr>
              <a:t>Public Engagement</a:t>
            </a:r>
          </a:p>
        </p:txBody>
      </p:sp>
      <p:sp>
        <p:nvSpPr>
          <p:cNvPr id="11" name="Content Placeholder 10"/>
          <p:cNvSpPr>
            <a:spLocks noGrp="1"/>
          </p:cNvSpPr>
          <p:nvPr>
            <p:ph idx="1"/>
          </p:nvPr>
        </p:nvSpPr>
        <p:spPr>
          <a:xfrm>
            <a:off x="6602963" y="651497"/>
            <a:ext cx="5188112" cy="3175580"/>
          </a:xfrm>
        </p:spPr>
        <p:txBody>
          <a:bodyPr>
            <a:noAutofit/>
          </a:bodyPr>
          <a:lstStyle/>
          <a:p>
            <a:pPr marL="0" indent="0" algn="just">
              <a:lnSpc>
                <a:spcPct val="100000"/>
              </a:lnSpc>
              <a:buNone/>
            </a:pPr>
            <a:r>
              <a:rPr lang="en-GB" sz="2400" dirty="0">
                <a:latin typeface="Tw Cen MT" panose="020B0602020104020603" pitchFamily="34" charset="0"/>
              </a:rPr>
              <a:t>Public engagement is a two-way communication about engineering and the implications of our work, as well as its need for society. We will actively encourage and equip our staff and students to engage in public discourse around their research, teaching and translation activities: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768" y="4442848"/>
            <a:ext cx="580601" cy="5806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1830" y="3855458"/>
            <a:ext cx="566953" cy="56695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2578" y="5009801"/>
            <a:ext cx="569557" cy="569557"/>
          </a:xfrm>
          <a:prstGeom prst="rect">
            <a:avLst/>
          </a:prstGeom>
        </p:spPr>
      </p:pic>
      <p:sp>
        <p:nvSpPr>
          <p:cNvPr id="14" name="Content Placeholder 10"/>
          <p:cNvSpPr txBox="1">
            <a:spLocks/>
          </p:cNvSpPr>
          <p:nvPr/>
        </p:nvSpPr>
        <p:spPr>
          <a:xfrm>
            <a:off x="7262332" y="3945551"/>
            <a:ext cx="1294814" cy="506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dirty="0">
                <a:solidFill>
                  <a:schemeClr val="tx2"/>
                </a:solidFill>
                <a:latin typeface="Tw Cen MT" panose="020B0602020104020603" pitchFamily="34" charset="0"/>
              </a:rPr>
              <a:t>in person	</a:t>
            </a:r>
          </a:p>
        </p:txBody>
      </p:sp>
      <p:sp>
        <p:nvSpPr>
          <p:cNvPr id="15" name="Content Placeholder 10"/>
          <p:cNvSpPr txBox="1">
            <a:spLocks/>
          </p:cNvSpPr>
          <p:nvPr/>
        </p:nvSpPr>
        <p:spPr>
          <a:xfrm>
            <a:off x="9097606" y="4546589"/>
            <a:ext cx="1203807" cy="5061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dirty="0">
                <a:solidFill>
                  <a:schemeClr val="tx2"/>
                </a:solidFill>
                <a:latin typeface="Tw Cen MT" panose="020B0602020104020603" pitchFamily="34" charset="0"/>
              </a:rPr>
              <a:t>in print</a:t>
            </a:r>
          </a:p>
        </p:txBody>
      </p:sp>
      <p:sp>
        <p:nvSpPr>
          <p:cNvPr id="16" name="Content Placeholder 10"/>
          <p:cNvSpPr txBox="1">
            <a:spLocks/>
          </p:cNvSpPr>
          <p:nvPr/>
        </p:nvSpPr>
        <p:spPr>
          <a:xfrm>
            <a:off x="10749511" y="5084205"/>
            <a:ext cx="1041563" cy="506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GB" sz="2400" dirty="0">
                <a:solidFill>
                  <a:schemeClr val="tx2"/>
                </a:solidFill>
                <a:latin typeface="Tw Cen MT" panose="020B0602020104020603" pitchFamily="34" charset="0"/>
              </a:rPr>
              <a:t>online</a:t>
            </a:r>
          </a:p>
        </p:txBody>
      </p:sp>
    </p:spTree>
    <p:extLst>
      <p:ext uri="{BB962C8B-B14F-4D97-AF65-F5344CB8AC3E}">
        <p14:creationId xmlns:p14="http://schemas.microsoft.com/office/powerpoint/2010/main" val="226482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402673" y="1743281"/>
            <a:ext cx="5322627" cy="308802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12" name="Rectangle 11"/>
          <p:cNvSpPr/>
          <p:nvPr/>
        </p:nvSpPr>
        <p:spPr>
          <a:xfrm>
            <a:off x="532263" y="1743282"/>
            <a:ext cx="5322627" cy="308802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9624" y="462256"/>
            <a:ext cx="2335745" cy="805952"/>
          </a:xfrm>
        </p:spPr>
        <p:txBody>
          <a:bodyPr>
            <a:normAutofit fontScale="90000"/>
          </a:bodyPr>
          <a:lstStyle/>
          <a:p>
            <a:r>
              <a:rPr lang="en-GB" sz="3200" dirty="0">
                <a:latin typeface="Franklin Gothic Demi" panose="020B0703020102020204" pitchFamily="34" charset="0"/>
              </a:rPr>
              <a:t>Public </a:t>
            </a:r>
            <a:r>
              <a:rPr lang="en-GB" sz="3200" dirty="0">
                <a:solidFill>
                  <a:schemeClr val="accent2"/>
                </a:solidFill>
                <a:effectLst/>
                <a:latin typeface="Franklin Gothic Demi" panose="020B0703020102020204" pitchFamily="34" charset="0"/>
              </a:rPr>
              <a:t>Engagement</a:t>
            </a:r>
          </a:p>
        </p:txBody>
      </p:sp>
      <p:sp>
        <p:nvSpPr>
          <p:cNvPr id="8" name="Content Placeholder 2"/>
          <p:cNvSpPr txBox="1">
            <a:spLocks/>
          </p:cNvSpPr>
          <p:nvPr/>
        </p:nvSpPr>
        <p:spPr>
          <a:xfrm>
            <a:off x="1137540" y="5169902"/>
            <a:ext cx="10148101" cy="1547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a:latin typeface="Tw Cen MT" panose="020B0602020104020603" pitchFamily="34" charset="0"/>
              </a:rPr>
              <a:t>Working with the College’s societal engagement and communications teams, we will make more of </a:t>
            </a:r>
            <a:r>
              <a:rPr lang="en-GB" sz="2000" b="1" dirty="0">
                <a:latin typeface="Tw Cen MT" panose="020B0602020104020603" pitchFamily="34" charset="0"/>
              </a:rPr>
              <a:t>our location in London</a:t>
            </a:r>
            <a:r>
              <a:rPr lang="en-GB" sz="2000" dirty="0">
                <a:latin typeface="Tw Cen MT" panose="020B0602020104020603" pitchFamily="34" charset="0"/>
              </a:rPr>
              <a:t>, one of the most active and well-known international centres for public engagement, through promoting events such as our </a:t>
            </a:r>
            <a:r>
              <a:rPr lang="en-GB" sz="2000" b="1" dirty="0">
                <a:latin typeface="Tw Cen MT" panose="020B0602020104020603" pitchFamily="34" charset="0"/>
              </a:rPr>
              <a:t>flagship lectures </a:t>
            </a:r>
            <a:r>
              <a:rPr lang="en-GB" sz="2000" dirty="0">
                <a:latin typeface="Tw Cen MT" panose="020B0602020104020603" pitchFamily="34" charset="0"/>
              </a:rPr>
              <a:t>more widely to the public.</a:t>
            </a:r>
          </a:p>
        </p:txBody>
      </p:sp>
      <p:cxnSp>
        <p:nvCxnSpPr>
          <p:cNvPr id="9" name="Straight Connector 8"/>
          <p:cNvCxnSpPr/>
          <p:nvPr/>
        </p:nvCxnSpPr>
        <p:spPr>
          <a:xfrm>
            <a:off x="552514" y="1433379"/>
            <a:ext cx="1571625"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54385" y="2658780"/>
            <a:ext cx="4813902" cy="1631216"/>
          </a:xfrm>
          <a:prstGeom prst="rect">
            <a:avLst/>
          </a:prstGeom>
        </p:spPr>
        <p:txBody>
          <a:bodyPr wrap="square">
            <a:spAutoFit/>
          </a:bodyPr>
          <a:lstStyle/>
          <a:p>
            <a:pPr marL="285750" indent="-285750">
              <a:buFont typeface="Arial" panose="020B0604020202020204" pitchFamily="34" charset="0"/>
              <a:buChar char="•"/>
            </a:pPr>
            <a:r>
              <a:rPr lang="en-GB" sz="2000" dirty="0">
                <a:latin typeface="Tw Cen MT" panose="020B0602020104020603" pitchFamily="34" charset="0"/>
              </a:rPr>
              <a:t>Imperial Festival</a:t>
            </a:r>
          </a:p>
          <a:p>
            <a:pPr marL="285750" indent="-285750">
              <a:buFont typeface="Arial" panose="020B0604020202020204" pitchFamily="34" charset="0"/>
              <a:buChar char="•"/>
            </a:pPr>
            <a:r>
              <a:rPr lang="en-GB" sz="2000" dirty="0">
                <a:latin typeface="Tw Cen MT" panose="020B0602020104020603" pitchFamily="34" charset="0"/>
              </a:rPr>
              <a:t>Engaging with other key organisations such as the South Kensington cultural institutions, learned societies and professional bodies</a:t>
            </a:r>
          </a:p>
          <a:p>
            <a:pPr marL="285750" indent="-285750">
              <a:buFont typeface="Arial" panose="020B0604020202020204" pitchFamily="34" charset="0"/>
              <a:buChar char="•"/>
            </a:pPr>
            <a:r>
              <a:rPr lang="en-GB" sz="2000" dirty="0">
                <a:latin typeface="Tw Cen MT" panose="020B0602020104020603" pitchFamily="34" charset="0"/>
              </a:rPr>
              <a:t>Schools engagement programmes</a:t>
            </a:r>
          </a:p>
        </p:txBody>
      </p:sp>
      <p:sp>
        <p:nvSpPr>
          <p:cNvPr id="13" name="Title 1"/>
          <p:cNvSpPr txBox="1">
            <a:spLocks/>
          </p:cNvSpPr>
          <p:nvPr/>
        </p:nvSpPr>
        <p:spPr>
          <a:xfrm>
            <a:off x="1137538" y="1866112"/>
            <a:ext cx="3952057" cy="805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u="sng" dirty="0">
                <a:latin typeface="Franklin Gothic Demi" panose="020B0703020102020204" pitchFamily="34" charset="0"/>
              </a:rPr>
              <a:t>Existing</a:t>
            </a:r>
            <a:r>
              <a:rPr lang="en-GB" sz="2400" dirty="0">
                <a:latin typeface="Franklin Gothic Demi" panose="020B0703020102020204" pitchFamily="34" charset="0"/>
              </a:rPr>
              <a:t> College routes, e.g.</a:t>
            </a:r>
            <a:endParaRPr lang="en-GB" sz="2400" dirty="0">
              <a:solidFill>
                <a:schemeClr val="accent2"/>
              </a:solidFill>
              <a:effectLst/>
              <a:latin typeface="Franklin Gothic Demi" panose="020B0703020102020204" pitchFamily="34" charset="0"/>
            </a:endParaRPr>
          </a:p>
        </p:txBody>
      </p:sp>
      <p:sp>
        <p:nvSpPr>
          <p:cNvPr id="14" name="Title 1"/>
          <p:cNvSpPr txBox="1">
            <a:spLocks/>
          </p:cNvSpPr>
          <p:nvPr/>
        </p:nvSpPr>
        <p:spPr>
          <a:xfrm>
            <a:off x="6721737" y="1889776"/>
            <a:ext cx="4701433" cy="805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latin typeface="Franklin Gothic Demi" panose="020B0703020102020204" pitchFamily="34" charset="0"/>
              </a:rPr>
              <a:t>Seek to create </a:t>
            </a:r>
            <a:r>
              <a:rPr lang="en-GB" sz="2400" u="sng" dirty="0">
                <a:latin typeface="Franklin Gothic Demi" panose="020B0703020102020204" pitchFamily="34" charset="0"/>
              </a:rPr>
              <a:t>new opportunities</a:t>
            </a:r>
            <a:r>
              <a:rPr lang="en-GB" sz="2400" dirty="0">
                <a:latin typeface="Franklin Gothic Demi" panose="020B0703020102020204" pitchFamily="34" charset="0"/>
              </a:rPr>
              <a:t> for engagement by</a:t>
            </a:r>
            <a:endParaRPr lang="en-GB" sz="2400" dirty="0">
              <a:solidFill>
                <a:schemeClr val="accent2"/>
              </a:solidFill>
              <a:effectLst/>
              <a:latin typeface="Franklin Gothic Demi" panose="020B0703020102020204" pitchFamily="34" charset="0"/>
            </a:endParaRPr>
          </a:p>
        </p:txBody>
      </p:sp>
      <p:sp>
        <p:nvSpPr>
          <p:cNvPr id="15" name="Rectangle 14"/>
          <p:cNvSpPr/>
          <p:nvPr/>
        </p:nvSpPr>
        <p:spPr>
          <a:xfrm>
            <a:off x="6704805" y="2672064"/>
            <a:ext cx="4718365" cy="1938992"/>
          </a:xfrm>
          <a:prstGeom prst="rect">
            <a:avLst/>
          </a:prstGeom>
        </p:spPr>
        <p:txBody>
          <a:bodyPr wrap="square">
            <a:spAutoFit/>
          </a:bodyPr>
          <a:lstStyle/>
          <a:p>
            <a:pPr marL="285750" indent="-285750">
              <a:buFont typeface="Arial" panose="020B0604020202020204" pitchFamily="34" charset="0"/>
              <a:buChar char="•"/>
            </a:pPr>
            <a:r>
              <a:rPr lang="en-GB" sz="2000" dirty="0">
                <a:latin typeface="Tw Cen MT" panose="020B0602020104020603" pitchFamily="34" charset="0"/>
              </a:rPr>
              <a:t>Giving our </a:t>
            </a:r>
            <a:r>
              <a:rPr lang="en-GB" sz="2000" b="1" dirty="0">
                <a:latin typeface="Tw Cen MT" panose="020B0602020104020603" pitchFamily="34" charset="0"/>
              </a:rPr>
              <a:t>students</a:t>
            </a:r>
            <a:r>
              <a:rPr lang="en-GB" sz="2000" dirty="0">
                <a:latin typeface="Tw Cen MT" panose="020B0602020104020603" pitchFamily="34" charset="0"/>
              </a:rPr>
              <a:t> the opportunity to undertake these activities</a:t>
            </a:r>
          </a:p>
          <a:p>
            <a:pPr marL="285750" indent="-285750">
              <a:buFont typeface="Arial" panose="020B0604020202020204" pitchFamily="34" charset="0"/>
              <a:buChar char="•"/>
            </a:pPr>
            <a:r>
              <a:rPr lang="en-GB" sz="2000" dirty="0">
                <a:latin typeface="Tw Cen MT" panose="020B0602020104020603" pitchFamily="34" charset="0"/>
              </a:rPr>
              <a:t>Creating </a:t>
            </a:r>
            <a:r>
              <a:rPr lang="en-GB" sz="2000" b="1" dirty="0">
                <a:latin typeface="Tw Cen MT" panose="020B0602020104020603" pitchFamily="34" charset="0"/>
              </a:rPr>
              <a:t>new digital content</a:t>
            </a:r>
          </a:p>
          <a:p>
            <a:pPr marL="285750" indent="-285750">
              <a:buFont typeface="Arial" panose="020B0604020202020204" pitchFamily="34" charset="0"/>
              <a:buChar char="•"/>
            </a:pPr>
            <a:r>
              <a:rPr lang="en-GB" sz="2000" dirty="0">
                <a:latin typeface="Tw Cen MT" panose="020B0602020104020603" pitchFamily="34" charset="0"/>
              </a:rPr>
              <a:t>Recognising the efforts that </a:t>
            </a:r>
            <a:r>
              <a:rPr lang="en-GB" sz="2000" b="1" dirty="0">
                <a:latin typeface="Tw Cen MT" panose="020B0602020104020603" pitchFamily="34" charset="0"/>
              </a:rPr>
              <a:t>staff</a:t>
            </a:r>
            <a:r>
              <a:rPr lang="en-GB" sz="2000" dirty="0">
                <a:latin typeface="Tw Cen MT" panose="020B0602020104020603" pitchFamily="34" charset="0"/>
              </a:rPr>
              <a:t> make in engaging the public in the work of the College</a:t>
            </a:r>
          </a:p>
        </p:txBody>
      </p:sp>
      <p:sp>
        <p:nvSpPr>
          <p:cNvPr id="18" name="Title 1"/>
          <p:cNvSpPr txBox="1">
            <a:spLocks/>
          </p:cNvSpPr>
          <p:nvPr/>
        </p:nvSpPr>
        <p:spPr>
          <a:xfrm>
            <a:off x="5898660" y="3166613"/>
            <a:ext cx="532254" cy="615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accent4"/>
                </a:solidFill>
                <a:latin typeface="Franklin Gothic Demi" panose="020B0703020102020204" pitchFamily="34" charset="0"/>
              </a:rPr>
              <a:t>+</a:t>
            </a:r>
            <a:endParaRPr lang="en-GB" sz="3600" dirty="0">
              <a:solidFill>
                <a:schemeClr val="accent4"/>
              </a:solidFill>
              <a:effectLst/>
              <a:latin typeface="Franklin Gothic Demi" panose="020B0703020102020204" pitchFamily="34" charset="0"/>
            </a:endParaRPr>
          </a:p>
        </p:txBody>
      </p:sp>
    </p:spTree>
    <p:extLst>
      <p:ext uri="{BB962C8B-B14F-4D97-AF65-F5344CB8AC3E}">
        <p14:creationId xmlns:p14="http://schemas.microsoft.com/office/powerpoint/2010/main" val="86781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0321E85-7908-4B05-8F00-6871827892B1}"/>
              </a:ext>
            </a:extLst>
          </p:cNvPr>
          <p:cNvPicPr>
            <a:picLocks noChangeAspect="1"/>
          </p:cNvPicPr>
          <p:nvPr/>
        </p:nvPicPr>
        <p:blipFill rotWithShape="1">
          <a:blip r:embed="rId3">
            <a:extLst>
              <a:ext uri="{28A0092B-C50C-407E-A947-70E740481C1C}">
                <a14:useLocalDpi xmlns:a14="http://schemas.microsoft.com/office/drawing/2010/main" val="0"/>
              </a:ext>
            </a:extLst>
          </a:blip>
          <a:srcRect r="39041"/>
          <a:stretch/>
        </p:blipFill>
        <p:spPr>
          <a:xfrm>
            <a:off x="5921148" y="3817"/>
            <a:ext cx="6270852" cy="6858000"/>
          </a:xfrm>
          <a:prstGeom prst="rect">
            <a:avLst/>
          </a:prstGeom>
        </p:spPr>
      </p:pic>
      <p:sp>
        <p:nvSpPr>
          <p:cNvPr id="12" name="Isosceles Triangle 11"/>
          <p:cNvSpPr/>
          <p:nvPr/>
        </p:nvSpPr>
        <p:spPr>
          <a:xfrm>
            <a:off x="5921148" y="-21828"/>
            <a:ext cx="2367774" cy="689317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12"/>
          <p:cNvSpPr/>
          <p:nvPr/>
        </p:nvSpPr>
        <p:spPr>
          <a:xfrm rot="10800000">
            <a:off x="11152309" y="-21828"/>
            <a:ext cx="1049215" cy="259080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p:cNvSpPr>
            <a:spLocks noGrp="1"/>
          </p:cNvSpPr>
          <p:nvPr>
            <p:ph type="title"/>
          </p:nvPr>
        </p:nvSpPr>
        <p:spPr>
          <a:xfrm>
            <a:off x="3750855" y="187796"/>
            <a:ext cx="3858259" cy="971550"/>
          </a:xfrm>
          <a:solidFill>
            <a:schemeClr val="accent2"/>
          </a:solidFill>
        </p:spPr>
        <p:txBody>
          <a:bodyPr lIns="180000" rIns="180000">
            <a:normAutofit/>
          </a:bodyPr>
          <a:lstStyle/>
          <a:p>
            <a:pPr algn="ctr"/>
            <a:r>
              <a:rPr lang="en-GB" sz="4800" spc="300" dirty="0">
                <a:latin typeface="Franklin Gothic Demi" panose="020B0703020102020204" pitchFamily="34" charset="0"/>
              </a:rPr>
              <a:t>Operations</a:t>
            </a:r>
          </a:p>
        </p:txBody>
      </p:sp>
      <p:sp>
        <p:nvSpPr>
          <p:cNvPr id="9" name="Content Placeholder 10"/>
          <p:cNvSpPr txBox="1">
            <a:spLocks/>
          </p:cNvSpPr>
          <p:nvPr/>
        </p:nvSpPr>
        <p:spPr>
          <a:xfrm>
            <a:off x="411572" y="1193966"/>
            <a:ext cx="5932473" cy="54545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a:solidFill>
                  <a:schemeClr val="bg1"/>
                </a:solidFill>
                <a:latin typeface="Tw Cen MT" panose="020B0602020104020603" pitchFamily="34" charset="0"/>
              </a:rPr>
              <a:t>Professional and technical staff across the Faculty are committed to providing excellent support to research and teaching. In seeking to provide support to staff and students in a more </a:t>
            </a:r>
            <a:r>
              <a:rPr lang="en-GB" sz="2000" b="1" dirty="0">
                <a:solidFill>
                  <a:schemeClr val="bg1"/>
                </a:solidFill>
                <a:latin typeface="Tw Cen MT" panose="020B0602020104020603" pitchFamily="34" charset="0"/>
              </a:rPr>
              <a:t>efficient </a:t>
            </a:r>
            <a:r>
              <a:rPr lang="en-GB" sz="2000" dirty="0">
                <a:solidFill>
                  <a:schemeClr val="bg1"/>
                </a:solidFill>
                <a:latin typeface="Tw Cen MT" panose="020B0602020104020603" pitchFamily="34" charset="0"/>
              </a:rPr>
              <a:t>and </a:t>
            </a:r>
            <a:r>
              <a:rPr lang="en-GB" sz="2000" b="1" dirty="0">
                <a:solidFill>
                  <a:schemeClr val="bg1"/>
                </a:solidFill>
                <a:latin typeface="Tw Cen MT" panose="020B0602020104020603" pitchFamily="34" charset="0"/>
              </a:rPr>
              <a:t>cost-effective </a:t>
            </a:r>
            <a:r>
              <a:rPr lang="en-GB" sz="2000" dirty="0">
                <a:solidFill>
                  <a:schemeClr val="bg1"/>
                </a:solidFill>
                <a:latin typeface="Tw Cen MT" panose="020B0602020104020603" pitchFamily="34" charset="0"/>
              </a:rPr>
              <a:t>manner, we will work to </a:t>
            </a:r>
            <a:r>
              <a:rPr lang="en-GB" sz="2000" b="1" dirty="0">
                <a:solidFill>
                  <a:schemeClr val="bg1"/>
                </a:solidFill>
                <a:latin typeface="Tw Cen MT" panose="020B0602020104020603" pitchFamily="34" charset="0"/>
              </a:rPr>
              <a:t>align support processes </a:t>
            </a:r>
            <a:r>
              <a:rPr lang="en-GB" sz="2000" dirty="0">
                <a:solidFill>
                  <a:schemeClr val="bg1"/>
                </a:solidFill>
                <a:latin typeface="Tw Cen MT" panose="020B0602020104020603" pitchFamily="34" charset="0"/>
              </a:rPr>
              <a:t>across the Faculty and ensure that staff are provided with the </a:t>
            </a:r>
            <a:r>
              <a:rPr lang="en-GB" sz="2000" b="1" dirty="0">
                <a:solidFill>
                  <a:schemeClr val="bg1"/>
                </a:solidFill>
                <a:latin typeface="Tw Cen MT" panose="020B0602020104020603" pitchFamily="34" charset="0"/>
              </a:rPr>
              <a:t>training</a:t>
            </a:r>
            <a:r>
              <a:rPr lang="en-GB" sz="2000" dirty="0">
                <a:solidFill>
                  <a:schemeClr val="bg1"/>
                </a:solidFill>
                <a:latin typeface="Tw Cen MT" panose="020B0602020104020603" pitchFamily="34" charset="0"/>
              </a:rPr>
              <a:t> that they need to undertake their roles.</a:t>
            </a:r>
          </a:p>
          <a:p>
            <a:pPr marL="0" indent="0">
              <a:lnSpc>
                <a:spcPct val="100000"/>
              </a:lnSpc>
              <a:buNone/>
            </a:pPr>
            <a:r>
              <a:rPr lang="en-GB" sz="2000" dirty="0">
                <a:solidFill>
                  <a:schemeClr val="bg1"/>
                </a:solidFill>
                <a:latin typeface="Tw Cen MT" panose="020B0602020104020603" pitchFamily="34" charset="0"/>
              </a:rPr>
              <a:t>Our staff will be empowered</a:t>
            </a:r>
            <a:r>
              <a:rPr lang="en-GB" sz="2000" b="1" dirty="0">
                <a:solidFill>
                  <a:schemeClr val="bg1"/>
                </a:solidFill>
                <a:latin typeface="Tw Cen MT" panose="020B0602020104020603" pitchFamily="34" charset="0"/>
              </a:rPr>
              <a:t> </a:t>
            </a:r>
            <a:r>
              <a:rPr lang="en-GB" sz="2000" dirty="0">
                <a:solidFill>
                  <a:schemeClr val="bg1"/>
                </a:solidFill>
                <a:latin typeface="Tw Cen MT" panose="020B0602020104020603" pitchFamily="34" charset="0"/>
              </a:rPr>
              <a:t>so that </a:t>
            </a:r>
            <a:r>
              <a:rPr lang="en-GB" sz="2000" b="1" dirty="0">
                <a:solidFill>
                  <a:schemeClr val="bg1"/>
                </a:solidFill>
                <a:latin typeface="Tw Cen MT" panose="020B0602020104020603" pitchFamily="34" charset="0"/>
              </a:rPr>
              <a:t>decision making and responsibility rest at the appropriate levels</a:t>
            </a:r>
            <a:r>
              <a:rPr lang="en-GB" sz="2000" dirty="0">
                <a:solidFill>
                  <a:schemeClr val="bg1"/>
                </a:solidFill>
                <a:latin typeface="Tw Cen MT" panose="020B0602020104020603" pitchFamily="34" charset="0"/>
              </a:rPr>
              <a:t>. We will be proactive in identifying and enabling </a:t>
            </a:r>
            <a:r>
              <a:rPr lang="en-GB" sz="2000" b="1" dirty="0">
                <a:solidFill>
                  <a:schemeClr val="bg1"/>
                </a:solidFill>
                <a:latin typeface="Tw Cen MT" panose="020B0602020104020603" pitchFamily="34" charset="0"/>
              </a:rPr>
              <a:t>secondments </a:t>
            </a:r>
            <a:r>
              <a:rPr lang="en-GB" sz="2000" dirty="0">
                <a:solidFill>
                  <a:schemeClr val="bg1"/>
                </a:solidFill>
                <a:latin typeface="Tw Cen MT" panose="020B0602020104020603" pitchFamily="34" charset="0"/>
              </a:rPr>
              <a:t>and other mechanisms for staff to develop through gaining experience in working in other departments.</a:t>
            </a:r>
          </a:p>
          <a:p>
            <a:pPr marL="0" indent="0">
              <a:lnSpc>
                <a:spcPct val="100000"/>
              </a:lnSpc>
              <a:buNone/>
            </a:pPr>
            <a:r>
              <a:rPr lang="en-GB" sz="2000" dirty="0">
                <a:solidFill>
                  <a:schemeClr val="bg1"/>
                </a:solidFill>
                <a:latin typeface="Tw Cen MT" panose="020B0602020104020603" pitchFamily="34" charset="0"/>
              </a:rPr>
              <a:t>To increase </a:t>
            </a:r>
            <a:r>
              <a:rPr lang="en-GB" sz="2000" b="1" dirty="0">
                <a:solidFill>
                  <a:schemeClr val="bg1"/>
                </a:solidFill>
                <a:latin typeface="Tw Cen MT" panose="020B0602020104020603" pitchFamily="34" charset="0"/>
              </a:rPr>
              <a:t>integration and sharing of best practice</a:t>
            </a:r>
            <a:r>
              <a:rPr lang="en-GB" sz="2000" dirty="0">
                <a:solidFill>
                  <a:schemeClr val="bg1"/>
                </a:solidFill>
                <a:latin typeface="Tw Cen MT" panose="020B0602020104020603" pitchFamily="34" charset="0"/>
              </a:rPr>
              <a:t>, we will develop roles that enable staff to work at both the Department and Faculty level.</a:t>
            </a:r>
          </a:p>
        </p:txBody>
      </p:sp>
    </p:spTree>
    <p:extLst>
      <p:ext uri="{BB962C8B-B14F-4D97-AF65-F5344CB8AC3E}">
        <p14:creationId xmlns:p14="http://schemas.microsoft.com/office/powerpoint/2010/main" val="1165135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DBF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2625" r="5789"/>
          <a:stretch/>
        </p:blipFill>
        <p:spPr>
          <a:xfrm>
            <a:off x="-17586" y="-55099"/>
            <a:ext cx="7438293" cy="6930684"/>
          </a:xfrm>
          <a:prstGeom prst="rect">
            <a:avLst/>
          </a:prstGeom>
        </p:spPr>
      </p:pic>
      <p:sp>
        <p:nvSpPr>
          <p:cNvPr id="12" name="Isosceles Triangle 11"/>
          <p:cNvSpPr/>
          <p:nvPr/>
        </p:nvSpPr>
        <p:spPr>
          <a:xfrm>
            <a:off x="5046784" y="0"/>
            <a:ext cx="2381245" cy="6858000"/>
          </a:xfrm>
          <a:prstGeom prst="triangle">
            <a:avLst>
              <a:gd name="adj" fmla="val 100000"/>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10800000">
            <a:off x="0" y="-19050"/>
            <a:ext cx="984738" cy="2590800"/>
          </a:xfrm>
          <a:prstGeom prst="triangle">
            <a:avLst>
              <a:gd name="adj" fmla="val 100000"/>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739049" y="399470"/>
            <a:ext cx="6235944" cy="971550"/>
          </a:xfrm>
          <a:solidFill>
            <a:schemeClr val="tx1"/>
          </a:solidFill>
        </p:spPr>
        <p:txBody>
          <a:bodyPr lIns="180000" rIns="180000">
            <a:normAutofit fontScale="90000"/>
          </a:bodyPr>
          <a:lstStyle/>
          <a:p>
            <a:pPr algn="ctr"/>
            <a:r>
              <a:rPr lang="en-GB" sz="4800" spc="300" dirty="0">
                <a:solidFill>
                  <a:srgbClr val="D9DBF1"/>
                </a:solidFill>
                <a:latin typeface="Franklin Gothic Demi" panose="020B0703020102020204" pitchFamily="34" charset="0"/>
              </a:rPr>
              <a:t>Space and Facilities</a:t>
            </a:r>
          </a:p>
        </p:txBody>
      </p:sp>
      <p:sp>
        <p:nvSpPr>
          <p:cNvPr id="6" name="Rectangle 5"/>
          <p:cNvSpPr/>
          <p:nvPr/>
        </p:nvSpPr>
        <p:spPr>
          <a:xfrm>
            <a:off x="7057293" y="1852352"/>
            <a:ext cx="4566138" cy="4524315"/>
          </a:xfrm>
          <a:prstGeom prst="rect">
            <a:avLst/>
          </a:prstGeom>
        </p:spPr>
        <p:txBody>
          <a:bodyPr wrap="square">
            <a:spAutoFit/>
          </a:bodyPr>
          <a:lstStyle/>
          <a:p>
            <a:pPr algn="just"/>
            <a:r>
              <a:rPr lang="en-GB" sz="2400" dirty="0">
                <a:latin typeface="Tw Cen MT" panose="020B0602020104020603" pitchFamily="34" charset="0"/>
              </a:rPr>
              <a:t>There has been substantial investment in many parts of the Faculty’s infrastructure in recent years, with world-class research and teaching facilities developed across the </a:t>
            </a:r>
            <a:r>
              <a:rPr lang="en-GB" sz="2400" b="1" dirty="0">
                <a:latin typeface="Tw Cen MT" panose="020B0602020104020603" pitchFamily="34" charset="0"/>
              </a:rPr>
              <a:t>City and Guilds, Dyson, </a:t>
            </a:r>
            <a:r>
              <a:rPr lang="en-GB" sz="2400" b="1" dirty="0" err="1">
                <a:latin typeface="Tw Cen MT" panose="020B0602020104020603" pitchFamily="34" charset="0"/>
              </a:rPr>
              <a:t>Skempton</a:t>
            </a:r>
            <a:r>
              <a:rPr lang="en-GB" sz="2400" b="1" dirty="0">
                <a:latin typeface="Tw Cen MT" panose="020B0602020104020603" pitchFamily="34" charset="0"/>
              </a:rPr>
              <a:t> and Uren Buildings</a:t>
            </a:r>
            <a:r>
              <a:rPr lang="en-GB" sz="2400" dirty="0">
                <a:latin typeface="Tw Cen MT" panose="020B0602020104020603" pitchFamily="34" charset="0"/>
              </a:rPr>
              <a:t>. However, creating and maintaining suitable quality space for engineering education and research in all parts of the Faculty still requires further action.</a:t>
            </a:r>
          </a:p>
        </p:txBody>
      </p:sp>
    </p:spTree>
    <p:extLst>
      <p:ext uri="{BB962C8B-B14F-4D97-AF65-F5344CB8AC3E}">
        <p14:creationId xmlns:p14="http://schemas.microsoft.com/office/powerpoint/2010/main" val="1774995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8521738" y="1264917"/>
            <a:ext cx="3371019" cy="5393843"/>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539629" y="1264917"/>
            <a:ext cx="3371019" cy="5393843"/>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45123" y="1264917"/>
            <a:ext cx="3371019" cy="5393843"/>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84514" y="1"/>
            <a:ext cx="2417584" cy="1264916"/>
          </a:xfrm>
        </p:spPr>
        <p:txBody>
          <a:bodyPr>
            <a:normAutofit/>
          </a:bodyPr>
          <a:lstStyle/>
          <a:p>
            <a:r>
              <a:rPr lang="en-GB" sz="3200" dirty="0">
                <a:solidFill>
                  <a:schemeClr val="accent1"/>
                </a:solidFill>
                <a:latin typeface="Franklin Gothic Demi" panose="020B0703020102020204" pitchFamily="34" charset="0"/>
              </a:rPr>
              <a:t>Space and </a:t>
            </a:r>
            <a:r>
              <a:rPr lang="en-GB" sz="3200" dirty="0">
                <a:latin typeface="Franklin Gothic Demi" panose="020B0703020102020204" pitchFamily="34" charset="0"/>
              </a:rPr>
              <a:t>Facilities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5242" b="33197"/>
          <a:stretch/>
        </p:blipFill>
        <p:spPr>
          <a:xfrm>
            <a:off x="5316367" y="1353822"/>
            <a:ext cx="1817542" cy="1921988"/>
          </a:xfrm>
          <a:prstGeom prst="rect">
            <a:avLst/>
          </a:prstGeom>
        </p:spPr>
      </p:pic>
      <p:sp>
        <p:nvSpPr>
          <p:cNvPr id="9" name="Content Placeholder 2"/>
          <p:cNvSpPr txBox="1">
            <a:spLocks/>
          </p:cNvSpPr>
          <p:nvPr/>
        </p:nvSpPr>
        <p:spPr>
          <a:xfrm>
            <a:off x="545122" y="3348153"/>
            <a:ext cx="3371020" cy="2668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3"/>
                </a:solidFill>
                <a:latin typeface="Franklin Gothic Demi" panose="020B0703020102020204" pitchFamily="34" charset="0"/>
              </a:rPr>
              <a:t>SOUTH KENSINGTON</a:t>
            </a:r>
          </a:p>
          <a:p>
            <a:r>
              <a:rPr lang="en-GB" sz="1800" dirty="0">
                <a:latin typeface="Tw Cen MT" panose="020B0602020104020603" pitchFamily="34" charset="0"/>
              </a:rPr>
              <a:t>Teaching facilities in </a:t>
            </a:r>
            <a:r>
              <a:rPr lang="en-GB" sz="1800" b="1" dirty="0">
                <a:latin typeface="Tw Cen MT" panose="020B0602020104020603" pitchFamily="34" charset="0"/>
              </a:rPr>
              <a:t>Computing and Electrical Engineering </a:t>
            </a:r>
            <a:r>
              <a:rPr lang="en-GB" sz="1800" dirty="0">
                <a:latin typeface="Tw Cen MT" panose="020B0602020104020603" pitchFamily="34" charset="0"/>
              </a:rPr>
              <a:t>need updating</a:t>
            </a:r>
          </a:p>
          <a:p>
            <a:r>
              <a:rPr lang="en-GB" sz="1800" dirty="0">
                <a:latin typeface="Tw Cen MT" panose="020B0602020104020603" pitchFamily="34" charset="0"/>
              </a:rPr>
              <a:t>Our space in Huxley Building for Computing needs improvement overall, especially in view of the demand for teaching and research in that sector</a:t>
            </a:r>
          </a:p>
        </p:txBody>
      </p:sp>
      <p:sp>
        <p:nvSpPr>
          <p:cNvPr id="10" name="Content Placeholder 2"/>
          <p:cNvSpPr txBox="1">
            <a:spLocks/>
          </p:cNvSpPr>
          <p:nvPr/>
        </p:nvSpPr>
        <p:spPr>
          <a:xfrm>
            <a:off x="4539629" y="3348151"/>
            <a:ext cx="3371018" cy="30629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3"/>
                </a:solidFill>
                <a:latin typeface="Franklin Gothic Demi" panose="020B0703020102020204" pitchFamily="34" charset="0"/>
              </a:rPr>
              <a:t>WHITE CITY</a:t>
            </a:r>
          </a:p>
          <a:p>
            <a:r>
              <a:rPr lang="en-GB" sz="1800" dirty="0">
                <a:latin typeface="Tw Cen MT" panose="020B0602020104020603" pitchFamily="34" charset="0"/>
              </a:rPr>
              <a:t>Some staff will be moving to the </a:t>
            </a:r>
            <a:r>
              <a:rPr lang="en-GB" sz="1800" b="1" dirty="0">
                <a:latin typeface="Tw Cen MT" panose="020B0602020104020603" pitchFamily="34" charset="0"/>
              </a:rPr>
              <a:t>Michael Uren Biomedical Engineering Research Hub in 2020 </a:t>
            </a:r>
            <a:r>
              <a:rPr lang="en-GB" sz="1800" dirty="0">
                <a:latin typeface="Tw Cen MT" panose="020B0602020104020603" pitchFamily="34" charset="0"/>
              </a:rPr>
              <a:t>in partnership with Medicine, and to access the Royce facilities for materials fabrication and characterisation</a:t>
            </a:r>
          </a:p>
          <a:p>
            <a:r>
              <a:rPr lang="en-GB" sz="1800" dirty="0">
                <a:latin typeface="Tw Cen MT" panose="020B0602020104020603" pitchFamily="34" charset="0"/>
              </a:rPr>
              <a:t>Opportunities for </a:t>
            </a:r>
            <a:r>
              <a:rPr lang="en-GB" sz="1800" b="1" dirty="0">
                <a:latin typeface="Tw Cen MT" panose="020B0602020104020603" pitchFamily="34" charset="0"/>
              </a:rPr>
              <a:t>joint research with Chemistry </a:t>
            </a:r>
            <a:r>
              <a:rPr lang="en-GB" sz="1800" dirty="0">
                <a:latin typeface="Tw Cen MT" panose="020B0602020104020603" pitchFamily="34" charset="0"/>
              </a:rPr>
              <a:t>in the Molecular Sciences Research Hub</a:t>
            </a:r>
          </a:p>
        </p:txBody>
      </p:sp>
      <p:sp>
        <p:nvSpPr>
          <p:cNvPr id="12" name="Content Placeholder 2"/>
          <p:cNvSpPr txBox="1">
            <a:spLocks/>
          </p:cNvSpPr>
          <p:nvPr/>
        </p:nvSpPr>
        <p:spPr>
          <a:xfrm>
            <a:off x="8534133" y="3348153"/>
            <a:ext cx="3358623" cy="30629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3"/>
                </a:solidFill>
                <a:latin typeface="Franklin Gothic Demi" panose="020B0703020102020204" pitchFamily="34" charset="0"/>
              </a:rPr>
              <a:t>FLEXIBLE SPACE</a:t>
            </a:r>
          </a:p>
          <a:p>
            <a:pPr marL="285750" indent="-285750"/>
            <a:r>
              <a:rPr lang="en-GB" sz="1800" dirty="0">
                <a:latin typeface="Tw Cen MT" panose="020B0602020104020603" pitchFamily="34" charset="0"/>
              </a:rPr>
              <a:t>Strategic need for flexible space to be developed capable of housing </a:t>
            </a:r>
            <a:r>
              <a:rPr lang="en-GB" sz="1800" b="1" dirty="0">
                <a:latin typeface="Tw Cen MT" panose="020B0602020104020603" pitchFamily="34" charset="0"/>
              </a:rPr>
              <a:t>multi-disciplinary research teams </a:t>
            </a:r>
            <a:r>
              <a:rPr lang="en-GB" sz="1800" dirty="0">
                <a:latin typeface="Tw Cen MT" panose="020B0602020104020603" pitchFamily="34" charset="0"/>
              </a:rPr>
              <a:t>in response to specific challenges &amp; funding opportunities </a:t>
            </a:r>
            <a:r>
              <a:rPr lang="en-GB" sz="1800" dirty="0">
                <a:latin typeface="Tw Cen MT" panose="020B0602020104020603" pitchFamily="34" charset="0"/>
                <a:sym typeface="Wingdings" panose="05000000000000000000" pitchFamily="2" charset="2"/>
              </a:rPr>
              <a:t> new research initiatives currently constrained by space concerns + linked opportunities for both UG &amp; PG research projects</a:t>
            </a:r>
            <a:endParaRPr lang="en-GB" sz="1800" dirty="0">
              <a:latin typeface="Tw Cen MT" panose="020B0602020104020603" pitchFamily="34" charset="0"/>
            </a:endParaRPr>
          </a:p>
        </p:txBody>
      </p:sp>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34050" t="53" r="12044" b="16763"/>
          <a:stretch/>
        </p:blipFill>
        <p:spPr>
          <a:xfrm>
            <a:off x="9275025" y="1353822"/>
            <a:ext cx="1864444" cy="1918040"/>
          </a:xfrm>
          <a:prstGeom prst="rect">
            <a:avLst/>
          </a:prstGeom>
        </p:spPr>
      </p:pic>
      <p:cxnSp>
        <p:nvCxnSpPr>
          <p:cNvPr id="19" name="Straight Connector 18"/>
          <p:cNvCxnSpPr/>
          <p:nvPr/>
        </p:nvCxnSpPr>
        <p:spPr>
          <a:xfrm>
            <a:off x="390024" y="1141822"/>
            <a:ext cx="161462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A7A41E2E-4CAC-4252-976A-952F490DD8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94" b="26315"/>
          <a:stretch/>
        </p:blipFill>
        <p:spPr>
          <a:xfrm>
            <a:off x="1305176" y="1368565"/>
            <a:ext cx="1850912" cy="1918041"/>
          </a:xfrm>
          <a:prstGeom prst="rect">
            <a:avLst/>
          </a:prstGeom>
        </p:spPr>
      </p:pic>
    </p:spTree>
    <p:extLst>
      <p:ext uri="{BB962C8B-B14F-4D97-AF65-F5344CB8AC3E}">
        <p14:creationId xmlns:p14="http://schemas.microsoft.com/office/powerpoint/2010/main" val="3057321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011" r="1970"/>
          <a:stretch/>
        </p:blipFill>
        <p:spPr>
          <a:xfrm>
            <a:off x="-19051" y="0"/>
            <a:ext cx="7296151" cy="6858000"/>
          </a:xfrm>
          <a:prstGeom prst="rect">
            <a:avLst/>
          </a:prstGeom>
        </p:spPr>
      </p:pic>
      <p:sp>
        <p:nvSpPr>
          <p:cNvPr id="12" name="Isosceles Triangle 11"/>
          <p:cNvSpPr/>
          <p:nvPr/>
        </p:nvSpPr>
        <p:spPr>
          <a:xfrm>
            <a:off x="4328293" y="-77118"/>
            <a:ext cx="2959824" cy="6935118"/>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10800000">
            <a:off x="-19050" y="0"/>
            <a:ext cx="1219200" cy="2590800"/>
          </a:xfrm>
          <a:prstGeom prst="triangle">
            <a:avLst>
              <a:gd name="adj" fmla="val 9881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762250" y="256382"/>
            <a:ext cx="6904263" cy="971550"/>
          </a:xfrm>
          <a:solidFill>
            <a:schemeClr val="accent6"/>
          </a:solidFill>
        </p:spPr>
        <p:txBody>
          <a:bodyPr lIns="180000" rIns="180000">
            <a:normAutofit fontScale="90000"/>
          </a:bodyPr>
          <a:lstStyle/>
          <a:p>
            <a:pPr algn="ctr"/>
            <a:r>
              <a:rPr lang="en-GB" sz="4800" spc="300" dirty="0">
                <a:latin typeface="Franklin Gothic Demi" panose="020B0703020102020204" pitchFamily="34" charset="0"/>
              </a:rPr>
              <a:t>Financial Sustainability</a:t>
            </a:r>
          </a:p>
        </p:txBody>
      </p:sp>
      <p:sp>
        <p:nvSpPr>
          <p:cNvPr id="11" name="Content Placeholder 10"/>
          <p:cNvSpPr>
            <a:spLocks noGrp="1"/>
          </p:cNvSpPr>
          <p:nvPr>
            <p:ph idx="1"/>
          </p:nvPr>
        </p:nvSpPr>
        <p:spPr>
          <a:xfrm>
            <a:off x="6629400" y="1655764"/>
            <a:ext cx="5334000" cy="5202236"/>
          </a:xfrm>
        </p:spPr>
        <p:txBody>
          <a:bodyPr>
            <a:noAutofit/>
          </a:bodyPr>
          <a:lstStyle/>
          <a:p>
            <a:pPr marL="0" indent="0" algn="just">
              <a:lnSpc>
                <a:spcPct val="100000"/>
              </a:lnSpc>
              <a:buNone/>
            </a:pPr>
            <a:r>
              <a:rPr lang="en-GB" sz="1900" dirty="0">
                <a:solidFill>
                  <a:schemeClr val="bg1"/>
                </a:solidFill>
                <a:latin typeface="Tw Cen MT" panose="020B0602020104020603" pitchFamily="34" charset="0"/>
              </a:rPr>
              <a:t>The Faculty makes a substantive net contribution to the College. We will continue to place emphasis on </a:t>
            </a:r>
            <a:r>
              <a:rPr lang="en-GB" sz="1900" b="1" dirty="0">
                <a:solidFill>
                  <a:schemeClr val="bg1"/>
                </a:solidFill>
                <a:latin typeface="Tw Cen MT" panose="020B0602020104020603" pitchFamily="34" charset="0"/>
              </a:rPr>
              <a:t>secure financial management and control </a:t>
            </a:r>
            <a:r>
              <a:rPr lang="en-GB" sz="1900" dirty="0">
                <a:solidFill>
                  <a:schemeClr val="bg1"/>
                </a:solidFill>
                <a:latin typeface="Tw Cen MT" panose="020B0602020104020603" pitchFamily="34" charset="0"/>
              </a:rPr>
              <a:t>to ensure that this remains the case over the next five year period.</a:t>
            </a:r>
          </a:p>
          <a:p>
            <a:pPr marL="0" indent="0" algn="just">
              <a:lnSpc>
                <a:spcPct val="100000"/>
              </a:lnSpc>
              <a:buNone/>
            </a:pPr>
            <a:r>
              <a:rPr lang="en-GB" sz="1900" dirty="0">
                <a:solidFill>
                  <a:schemeClr val="bg1"/>
                </a:solidFill>
                <a:latin typeface="Tw Cen MT" panose="020B0602020104020603" pitchFamily="34" charset="0"/>
              </a:rPr>
              <a:t>This requires </a:t>
            </a:r>
            <a:r>
              <a:rPr lang="en-GB" sz="1900" b="1" dirty="0">
                <a:solidFill>
                  <a:schemeClr val="bg1"/>
                </a:solidFill>
                <a:latin typeface="Tw Cen MT" panose="020B0602020104020603" pitchFamily="34" charset="0"/>
              </a:rPr>
              <a:t>a careful balance </a:t>
            </a:r>
            <a:r>
              <a:rPr lang="en-GB" sz="1900" dirty="0">
                <a:solidFill>
                  <a:schemeClr val="bg1"/>
                </a:solidFill>
                <a:latin typeface="Tw Cen MT" panose="020B0602020104020603" pitchFamily="34" charset="0"/>
              </a:rPr>
              <a:t>between our </a:t>
            </a:r>
            <a:r>
              <a:rPr lang="en-GB" sz="1900" b="1" dirty="0">
                <a:solidFill>
                  <a:schemeClr val="bg1"/>
                </a:solidFill>
                <a:latin typeface="Tw Cen MT" panose="020B0602020104020603" pitchFamily="34" charset="0"/>
              </a:rPr>
              <a:t>educational programmes</a:t>
            </a:r>
            <a:r>
              <a:rPr lang="en-GB" sz="1900" dirty="0">
                <a:solidFill>
                  <a:schemeClr val="bg1"/>
                </a:solidFill>
                <a:latin typeface="Tw Cen MT" panose="020B0602020104020603" pitchFamily="34" charset="0"/>
              </a:rPr>
              <a:t>, with a focus on ensuring we continue to attract excellent students from all over the world, and our </a:t>
            </a:r>
            <a:r>
              <a:rPr lang="en-GB" sz="1900" b="1" dirty="0">
                <a:solidFill>
                  <a:schemeClr val="bg1"/>
                </a:solidFill>
                <a:latin typeface="Tw Cen MT" panose="020B0602020104020603" pitchFamily="34" charset="0"/>
              </a:rPr>
              <a:t>research</a:t>
            </a:r>
            <a:r>
              <a:rPr lang="en-GB" sz="1900" dirty="0">
                <a:solidFill>
                  <a:schemeClr val="bg1"/>
                </a:solidFill>
                <a:latin typeface="Tw Cen MT" panose="020B0602020104020603" pitchFamily="34" charset="0"/>
              </a:rPr>
              <a:t>.</a:t>
            </a:r>
          </a:p>
          <a:p>
            <a:pPr marL="0" indent="0" algn="just">
              <a:lnSpc>
                <a:spcPct val="100000"/>
              </a:lnSpc>
              <a:buNone/>
            </a:pPr>
            <a:r>
              <a:rPr lang="en-GB" sz="1900" b="1" dirty="0">
                <a:solidFill>
                  <a:schemeClr val="bg1"/>
                </a:solidFill>
                <a:latin typeface="Tw Cen MT" panose="020B0602020104020603" pitchFamily="34" charset="0"/>
              </a:rPr>
              <a:t>Continuing to move up the academic league tables</a:t>
            </a:r>
            <a:r>
              <a:rPr lang="en-GB" sz="1900" dirty="0">
                <a:solidFill>
                  <a:schemeClr val="bg1"/>
                </a:solidFill>
                <a:latin typeface="Tw Cen MT" panose="020B0602020104020603" pitchFamily="34" charset="0"/>
              </a:rPr>
              <a:t> is important to ensure we remain an attractive destination for the very best students who have choice around their place of study, and to ensure that we remain attractive to global industry players who also have choices around their research investments.</a:t>
            </a:r>
          </a:p>
        </p:txBody>
      </p:sp>
    </p:spTree>
    <p:extLst>
      <p:ext uri="{BB962C8B-B14F-4D97-AF65-F5344CB8AC3E}">
        <p14:creationId xmlns:p14="http://schemas.microsoft.com/office/powerpoint/2010/main" val="20500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476" b="7729"/>
          <a:stretch/>
        </p:blipFill>
        <p:spPr>
          <a:xfrm>
            <a:off x="0" y="-27296"/>
            <a:ext cx="12192000" cy="6892120"/>
          </a:xfrm>
          <a:prstGeom prst="rect">
            <a:avLst/>
          </a:prstGeom>
        </p:spPr>
      </p:pic>
      <p:sp>
        <p:nvSpPr>
          <p:cNvPr id="5" name="Rectangle 4"/>
          <p:cNvSpPr/>
          <p:nvPr/>
        </p:nvSpPr>
        <p:spPr>
          <a:xfrm>
            <a:off x="0" y="0"/>
            <a:ext cx="12192000" cy="6858000"/>
          </a:xfrm>
          <a:prstGeom prst="rect">
            <a:avLst/>
          </a:prstGeom>
          <a:solidFill>
            <a:schemeClr val="tx2">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1850" y="580871"/>
            <a:ext cx="10515600" cy="1133475"/>
          </a:xfrm>
        </p:spPr>
        <p:txBody>
          <a:bodyPr>
            <a:normAutofit/>
          </a:bodyPr>
          <a:lstStyle/>
          <a:p>
            <a:r>
              <a:rPr lang="en-GB" spc="300" dirty="0">
                <a:solidFill>
                  <a:schemeClr val="accent2"/>
                </a:solidFill>
                <a:effectLst>
                  <a:outerShdw blurRad="50800" dist="38100" dir="2700000" algn="tl" rotWithShape="0">
                    <a:prstClr val="black">
                      <a:alpha val="40000"/>
                    </a:prstClr>
                  </a:outerShdw>
                </a:effectLst>
                <a:latin typeface="Franklin Gothic Demi" panose="020B0703020102020204" pitchFamily="34" charset="0"/>
              </a:rPr>
              <a:t>Summary</a:t>
            </a:r>
          </a:p>
        </p:txBody>
      </p:sp>
      <p:sp>
        <p:nvSpPr>
          <p:cNvPr id="3" name="Text Placeholder 2"/>
          <p:cNvSpPr>
            <a:spLocks noGrp="1"/>
          </p:cNvSpPr>
          <p:nvPr>
            <p:ph type="body" idx="1"/>
          </p:nvPr>
        </p:nvSpPr>
        <p:spPr>
          <a:xfrm>
            <a:off x="909638" y="1714346"/>
            <a:ext cx="10437812" cy="4369931"/>
          </a:xfrm>
        </p:spPr>
        <p:txBody>
          <a:bodyPr>
            <a:normAutofit/>
          </a:bodyPr>
          <a:lstStyle/>
          <a:p>
            <a:r>
              <a:rPr lang="en-GB" sz="3200" dirty="0">
                <a:solidFill>
                  <a:schemeClr val="bg1"/>
                </a:solidFill>
                <a:effectLst>
                  <a:outerShdw blurRad="38100" dist="38100" dir="2700000" algn="tl">
                    <a:srgbClr val="000000">
                      <a:alpha val="43137"/>
                    </a:srgbClr>
                  </a:outerShdw>
                </a:effectLst>
                <a:latin typeface="Tw Cen MT" panose="020B0602020104020603" pitchFamily="34" charset="0"/>
              </a:rPr>
              <a:t>What will the Faculty of Engineering look like in 2023?</a:t>
            </a:r>
          </a:p>
        </p:txBody>
      </p:sp>
    </p:spTree>
    <p:extLst>
      <p:ext uri="{BB962C8B-B14F-4D97-AF65-F5344CB8AC3E}">
        <p14:creationId xmlns:p14="http://schemas.microsoft.com/office/powerpoint/2010/main" val="1145682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ed Rectangle 84" hidden="1"/>
          <p:cNvSpPr/>
          <p:nvPr/>
        </p:nvSpPr>
        <p:spPr>
          <a:xfrm>
            <a:off x="5101389" y="1508298"/>
            <a:ext cx="5935579" cy="3341229"/>
          </a:xfrm>
          <a:prstGeom prst="round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t="51414" r="51923"/>
          <a:stretch/>
        </p:blipFill>
        <p:spPr>
          <a:xfrm>
            <a:off x="8958994" y="3734364"/>
            <a:ext cx="568984" cy="552480"/>
          </a:xfrm>
          <a:prstGeom prst="rect">
            <a:avLst/>
          </a:prstGeom>
        </p:spPr>
      </p:pic>
      <p:sp>
        <p:nvSpPr>
          <p:cNvPr id="33" name="TextBox 32"/>
          <p:cNvSpPr txBox="1"/>
          <p:nvPr/>
        </p:nvSpPr>
        <p:spPr>
          <a:xfrm>
            <a:off x="9627486" y="3642072"/>
            <a:ext cx="2356023" cy="954107"/>
          </a:xfrm>
          <a:prstGeom prst="rect">
            <a:avLst/>
          </a:prstGeom>
          <a:noFill/>
        </p:spPr>
        <p:txBody>
          <a:bodyPr wrap="square" rtlCol="0">
            <a:spAutoFit/>
          </a:bodyPr>
          <a:lstStyle/>
          <a:p>
            <a:r>
              <a:rPr lang="en-GB" sz="1400" dirty="0">
                <a:latin typeface="Tw Cen MT" panose="020B0602020104020603" pitchFamily="34" charset="0"/>
              </a:rPr>
              <a:t>75% of our UG students have an opportunity to experience a </a:t>
            </a:r>
            <a:r>
              <a:rPr lang="en-GB" sz="1400" b="1" dirty="0">
                <a:latin typeface="Tw Cen MT" panose="020B0602020104020603" pitchFamily="34" charset="0"/>
              </a:rPr>
              <a:t>summer placement </a:t>
            </a:r>
            <a:r>
              <a:rPr lang="en-GB" sz="1400" dirty="0">
                <a:latin typeface="Tw Cen MT" panose="020B0602020104020603" pitchFamily="34" charset="0"/>
              </a:rPr>
              <a:t>over the course of their studies.</a:t>
            </a:r>
          </a:p>
        </p:txBody>
      </p:sp>
      <p:pic>
        <p:nvPicPr>
          <p:cNvPr id="57" name="Picture 5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08134" y="1868660"/>
            <a:ext cx="552295" cy="652712"/>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5394" y="2808965"/>
            <a:ext cx="384882" cy="232316"/>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0276" y="2823070"/>
            <a:ext cx="384882" cy="232316"/>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2360" y="2823070"/>
            <a:ext cx="384882" cy="232316"/>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7895" y="2819068"/>
            <a:ext cx="384882" cy="232316"/>
          </a:xfrm>
          <a:prstGeom prst="rect">
            <a:avLst/>
          </a:prstGeom>
        </p:spPr>
      </p:pic>
      <p:pic>
        <p:nvPicPr>
          <p:cNvPr id="66" name="Picture 65"/>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115795" y="2819068"/>
            <a:ext cx="384882" cy="232316"/>
          </a:xfrm>
          <a:prstGeom prst="rect">
            <a:avLst/>
          </a:prstGeom>
        </p:spPr>
      </p:pic>
      <p:pic>
        <p:nvPicPr>
          <p:cNvPr id="67" name="Picture 66"/>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94492" y="4597352"/>
            <a:ext cx="384882" cy="253063"/>
          </a:xfrm>
          <a:prstGeom prst="rect">
            <a:avLst/>
          </a:prstGeom>
        </p:spPr>
      </p:pic>
      <p:pic>
        <p:nvPicPr>
          <p:cNvPr id="68" name="Picture 67"/>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100342" y="4605052"/>
            <a:ext cx="384882" cy="253063"/>
          </a:xfrm>
          <a:prstGeom prst="rect">
            <a:avLst/>
          </a:prstGeom>
        </p:spPr>
      </p:pic>
      <p:pic>
        <p:nvPicPr>
          <p:cNvPr id="69" name="Picture 68"/>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06192" y="4597352"/>
            <a:ext cx="384882" cy="253063"/>
          </a:xfrm>
          <a:prstGeom prst="rect">
            <a:avLst/>
          </a:prstGeom>
        </p:spPr>
      </p:pic>
      <p:pic>
        <p:nvPicPr>
          <p:cNvPr id="71" name="Picture 70"/>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278351" y="4605052"/>
            <a:ext cx="384882" cy="253063"/>
          </a:xfrm>
          <a:prstGeom prst="rect">
            <a:avLst/>
          </a:prstGeom>
        </p:spPr>
      </p:pic>
      <p:grpSp>
        <p:nvGrpSpPr>
          <p:cNvPr id="78" name="Group 77"/>
          <p:cNvGrpSpPr/>
          <p:nvPr/>
        </p:nvGrpSpPr>
        <p:grpSpPr>
          <a:xfrm>
            <a:off x="10905480" y="4595047"/>
            <a:ext cx="372871" cy="281178"/>
            <a:chOff x="5507541" y="4015110"/>
            <a:chExt cx="372871" cy="258126"/>
          </a:xfrm>
        </p:grpSpPr>
        <p:pic>
          <p:nvPicPr>
            <p:cNvPr id="70" name="Picture 69"/>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r="23163" b="-6630"/>
            <a:stretch/>
          </p:blipFill>
          <p:spPr>
            <a:xfrm>
              <a:off x="5507541" y="4016462"/>
              <a:ext cx="295730" cy="247719"/>
            </a:xfrm>
            <a:prstGeom prst="rect">
              <a:avLst/>
            </a:prstGeom>
          </p:spPr>
        </p:pic>
        <p:pic>
          <p:nvPicPr>
            <p:cNvPr id="77" name="Picture 76"/>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77605" b="-11109"/>
            <a:stretch/>
          </p:blipFill>
          <p:spPr>
            <a:xfrm>
              <a:off x="5794218" y="4015110"/>
              <a:ext cx="86194" cy="258126"/>
            </a:xfrm>
            <a:prstGeom prst="rect">
              <a:avLst/>
            </a:prstGeom>
          </p:spPr>
        </p:pic>
      </p:grpSp>
      <p:sp>
        <p:nvSpPr>
          <p:cNvPr id="80" name="TextBox 79"/>
          <p:cNvSpPr txBox="1"/>
          <p:nvPr/>
        </p:nvSpPr>
        <p:spPr>
          <a:xfrm>
            <a:off x="9491282" y="1834745"/>
            <a:ext cx="2358686" cy="954107"/>
          </a:xfrm>
          <a:prstGeom prst="rect">
            <a:avLst/>
          </a:prstGeom>
          <a:noFill/>
        </p:spPr>
        <p:txBody>
          <a:bodyPr wrap="square" rtlCol="0">
            <a:spAutoFit/>
          </a:bodyPr>
          <a:lstStyle/>
          <a:p>
            <a:r>
              <a:rPr lang="en-GB" sz="1400" dirty="0">
                <a:latin typeface="Tw Cen MT" panose="020B0602020104020603" pitchFamily="34" charset="0"/>
              </a:rPr>
              <a:t>20% of </a:t>
            </a:r>
            <a:r>
              <a:rPr lang="en-GB" sz="1400" dirty="0" smtClean="0">
                <a:latin typeface="Tw Cen MT" panose="020B0602020104020603" pitchFamily="34" charset="0"/>
              </a:rPr>
              <a:t>UK </a:t>
            </a:r>
            <a:r>
              <a:rPr lang="en-GB" sz="1400" dirty="0">
                <a:latin typeface="Tw Cen MT" panose="020B0602020104020603" pitchFamily="34" charset="0"/>
              </a:rPr>
              <a:t>students entering our UG programmes will meet our </a:t>
            </a:r>
            <a:r>
              <a:rPr lang="en-GB" sz="1400" b="1" dirty="0">
                <a:latin typeface="Tw Cen MT" panose="020B0602020104020603" pitchFamily="34" charset="0"/>
              </a:rPr>
              <a:t>widening participation </a:t>
            </a:r>
            <a:r>
              <a:rPr lang="en-GB" sz="1400" dirty="0">
                <a:latin typeface="Tw Cen MT" panose="020B0602020104020603" pitchFamily="34" charset="0"/>
              </a:rPr>
              <a:t>requirements.</a:t>
            </a:r>
          </a:p>
        </p:txBody>
      </p:sp>
      <p:pic>
        <p:nvPicPr>
          <p:cNvPr id="34" name="Picture 3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7832" y="1808016"/>
            <a:ext cx="1166614" cy="777048"/>
          </a:xfrm>
          <a:prstGeom prst="rect">
            <a:avLst/>
          </a:prstGeom>
        </p:spPr>
      </p:pic>
      <p:sp>
        <p:nvSpPr>
          <p:cNvPr id="36" name="TextBox 35"/>
          <p:cNvSpPr txBox="1"/>
          <p:nvPr/>
        </p:nvSpPr>
        <p:spPr>
          <a:xfrm>
            <a:off x="311912" y="1884962"/>
            <a:ext cx="2389153" cy="523220"/>
          </a:xfrm>
          <a:prstGeom prst="rect">
            <a:avLst/>
          </a:prstGeom>
          <a:noFill/>
        </p:spPr>
        <p:txBody>
          <a:bodyPr wrap="square" rtlCol="0">
            <a:spAutoFit/>
          </a:bodyPr>
          <a:lstStyle/>
          <a:p>
            <a:pPr algn="r"/>
            <a:r>
              <a:rPr lang="en-GB" sz="1400" b="1" dirty="0">
                <a:latin typeface="Tw Cen MT" panose="020B0602020104020603" pitchFamily="34" charset="0"/>
              </a:rPr>
              <a:t>All departments </a:t>
            </a:r>
            <a:r>
              <a:rPr lang="en-GB" sz="1400" dirty="0">
                <a:latin typeface="Tw Cen MT" panose="020B0602020104020603" pitchFamily="34" charset="0"/>
              </a:rPr>
              <a:t>hold a </a:t>
            </a:r>
            <a:r>
              <a:rPr lang="en-GB" sz="1400" b="1" dirty="0">
                <a:latin typeface="Tw Cen MT" panose="020B0602020104020603" pitchFamily="34" charset="0"/>
              </a:rPr>
              <a:t>Bronze Athena SWAN Award</a:t>
            </a:r>
            <a:r>
              <a:rPr lang="en-GB" sz="1400" dirty="0">
                <a:latin typeface="Tw Cen MT" panose="020B0602020104020603" pitchFamily="34" charset="0"/>
              </a:rPr>
              <a:t>.</a:t>
            </a:r>
          </a:p>
        </p:txBody>
      </p:sp>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9647" y="5717424"/>
            <a:ext cx="792624" cy="525046"/>
          </a:xfrm>
          <a:prstGeom prst="rect">
            <a:avLst/>
          </a:prstGeom>
        </p:spPr>
      </p:pic>
      <p:sp>
        <p:nvSpPr>
          <p:cNvPr id="38" name="TextBox 37"/>
          <p:cNvSpPr txBox="1"/>
          <p:nvPr/>
        </p:nvSpPr>
        <p:spPr>
          <a:xfrm>
            <a:off x="8843921" y="5628487"/>
            <a:ext cx="2497546" cy="738664"/>
          </a:xfrm>
          <a:prstGeom prst="rect">
            <a:avLst/>
          </a:prstGeom>
          <a:noFill/>
        </p:spPr>
        <p:txBody>
          <a:bodyPr wrap="square" rtlCol="0">
            <a:spAutoFit/>
          </a:bodyPr>
          <a:lstStyle/>
          <a:p>
            <a:r>
              <a:rPr lang="en-GB" sz="1400" b="1" dirty="0">
                <a:latin typeface="Tw Cen MT" panose="020B0602020104020603" pitchFamily="34" charset="0"/>
              </a:rPr>
              <a:t>Seven</a:t>
            </a:r>
            <a:r>
              <a:rPr lang="en-GB" sz="1400" dirty="0">
                <a:latin typeface="Tw Cen MT" panose="020B0602020104020603" pitchFamily="34" charset="0"/>
              </a:rPr>
              <a:t> of our departments score in the top quartile of the </a:t>
            </a:r>
            <a:r>
              <a:rPr lang="en-GB" sz="1400" b="1" dirty="0">
                <a:latin typeface="Tw Cen MT" panose="020B0602020104020603" pitchFamily="34" charset="0"/>
              </a:rPr>
              <a:t>National Student Survey</a:t>
            </a:r>
            <a:r>
              <a:rPr lang="en-GB" sz="1400" dirty="0">
                <a:latin typeface="Tw Cen MT" panose="020B0602020104020603" pitchFamily="34" charset="0"/>
              </a:rPr>
              <a:t>.</a:t>
            </a:r>
          </a:p>
        </p:txBody>
      </p:sp>
      <p:pic>
        <p:nvPicPr>
          <p:cNvPr id="81" name="Picture 8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7220" y="223591"/>
            <a:ext cx="614700" cy="614700"/>
          </a:xfrm>
          <a:prstGeom prst="rect">
            <a:avLst/>
          </a:prstGeom>
        </p:spPr>
      </p:pic>
      <p:sp>
        <p:nvSpPr>
          <p:cNvPr id="82" name="TextBox 81"/>
          <p:cNvSpPr txBox="1"/>
          <p:nvPr/>
        </p:nvSpPr>
        <p:spPr>
          <a:xfrm>
            <a:off x="5308731" y="162430"/>
            <a:ext cx="2356023" cy="738664"/>
          </a:xfrm>
          <a:prstGeom prst="rect">
            <a:avLst/>
          </a:prstGeom>
          <a:noFill/>
        </p:spPr>
        <p:txBody>
          <a:bodyPr wrap="square" rtlCol="0">
            <a:spAutoFit/>
          </a:bodyPr>
          <a:lstStyle/>
          <a:p>
            <a:r>
              <a:rPr lang="en-GB" sz="1400" dirty="0">
                <a:latin typeface="Tw Cen MT" panose="020B0602020104020603" pitchFamily="34" charset="0"/>
              </a:rPr>
              <a:t>We are ranked as one of the world’s </a:t>
            </a:r>
            <a:r>
              <a:rPr lang="en-GB" sz="1400" b="1" dirty="0">
                <a:latin typeface="Tw Cen MT" panose="020B0602020104020603" pitchFamily="34" charset="0"/>
              </a:rPr>
              <a:t>top 8 </a:t>
            </a:r>
            <a:r>
              <a:rPr lang="en-GB" sz="1400" dirty="0">
                <a:latin typeface="Tw Cen MT" panose="020B0602020104020603" pitchFamily="34" charset="0"/>
              </a:rPr>
              <a:t>engineering and technology schools.</a:t>
            </a:r>
          </a:p>
        </p:txBody>
      </p:sp>
      <p:pic>
        <p:nvPicPr>
          <p:cNvPr id="87" name="Picture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0416" y="611491"/>
            <a:ext cx="623304" cy="623304"/>
          </a:xfrm>
          <a:prstGeom prst="rect">
            <a:avLst/>
          </a:prstGeom>
        </p:spPr>
      </p:pic>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526" y="1136906"/>
            <a:ext cx="384882" cy="232316"/>
          </a:xfrm>
          <a:prstGeom prst="rect">
            <a:avLst/>
          </a:prstGeom>
        </p:spPr>
      </p:pic>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6376" y="1136906"/>
            <a:ext cx="384882" cy="232316"/>
          </a:xfrm>
          <a:prstGeom prst="rect">
            <a:avLst/>
          </a:prstGeom>
        </p:spPr>
      </p:pic>
      <p:pic>
        <p:nvPicPr>
          <p:cNvPr id="90" name="Picture 89"/>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52226" y="1136906"/>
            <a:ext cx="384882" cy="232316"/>
          </a:xfrm>
          <a:prstGeom prst="rect">
            <a:avLst/>
          </a:prstGeom>
        </p:spPr>
      </p:pic>
      <p:sp>
        <p:nvSpPr>
          <p:cNvPr id="91" name="TextBox 90"/>
          <p:cNvSpPr txBox="1"/>
          <p:nvPr/>
        </p:nvSpPr>
        <p:spPr>
          <a:xfrm>
            <a:off x="8593228" y="522225"/>
            <a:ext cx="2187523" cy="523220"/>
          </a:xfrm>
          <a:prstGeom prst="rect">
            <a:avLst/>
          </a:prstGeom>
          <a:noFill/>
        </p:spPr>
        <p:txBody>
          <a:bodyPr wrap="square" rtlCol="0">
            <a:spAutoFit/>
          </a:bodyPr>
          <a:lstStyle/>
          <a:p>
            <a:r>
              <a:rPr lang="en-GB" sz="1400" dirty="0">
                <a:latin typeface="Tw Cen MT" panose="020B0602020104020603" pitchFamily="34" charset="0"/>
              </a:rPr>
              <a:t>One in three of our </a:t>
            </a:r>
            <a:r>
              <a:rPr lang="en-GB" sz="1400" b="1" dirty="0">
                <a:latin typeface="Tw Cen MT" panose="020B0602020104020603" pitchFamily="34" charset="0"/>
              </a:rPr>
              <a:t>students</a:t>
            </a:r>
            <a:r>
              <a:rPr lang="en-GB" sz="1400" dirty="0">
                <a:latin typeface="Tw Cen MT" panose="020B0602020104020603" pitchFamily="34" charset="0"/>
              </a:rPr>
              <a:t> is </a:t>
            </a:r>
            <a:r>
              <a:rPr lang="en-GB" sz="1400" b="1" dirty="0">
                <a:latin typeface="Tw Cen MT" panose="020B0602020104020603" pitchFamily="34" charset="0"/>
              </a:rPr>
              <a:t>female</a:t>
            </a:r>
            <a:r>
              <a:rPr lang="en-GB" sz="1400" dirty="0">
                <a:latin typeface="Tw Cen MT" panose="020B0602020104020603" pitchFamily="34" charset="0"/>
              </a:rPr>
              <a:t>.</a:t>
            </a:r>
          </a:p>
        </p:txBody>
      </p:sp>
      <p:grpSp>
        <p:nvGrpSpPr>
          <p:cNvPr id="5" name="Group 4"/>
          <p:cNvGrpSpPr/>
          <p:nvPr/>
        </p:nvGrpSpPr>
        <p:grpSpPr>
          <a:xfrm>
            <a:off x="3680311" y="1144520"/>
            <a:ext cx="4938448" cy="5069265"/>
            <a:chOff x="3261202" y="1095044"/>
            <a:chExt cx="4938448" cy="5069265"/>
          </a:xfrm>
        </p:grpSpPr>
        <p:sp>
          <p:nvSpPr>
            <p:cNvPr id="3" name="Oval 2"/>
            <p:cNvSpPr/>
            <p:nvPr/>
          </p:nvSpPr>
          <p:spPr>
            <a:xfrm>
              <a:off x="4080983" y="2018106"/>
              <a:ext cx="3299770" cy="3364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800" dirty="0">
                  <a:latin typeface="Franklin Gothic Demi" panose="020B0703020102020204" pitchFamily="34" charset="0"/>
                </a:rPr>
                <a:t>The Faculty of Engineering in 5 years’ time</a:t>
              </a:r>
            </a:p>
          </p:txBody>
        </p:sp>
        <p:sp>
          <p:nvSpPr>
            <p:cNvPr id="35" name="Oval 34"/>
            <p:cNvSpPr/>
            <p:nvPr/>
          </p:nvSpPr>
          <p:spPr>
            <a:xfrm>
              <a:off x="5060227" y="1095044"/>
              <a:ext cx="1280491" cy="129772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Franklin Gothic Demi" panose="020B0703020102020204" pitchFamily="34" charset="0"/>
                </a:rPr>
                <a:t>~</a:t>
              </a:r>
              <a:r>
                <a:rPr lang="en-GB" sz="2000" dirty="0" smtClean="0">
                  <a:latin typeface="Franklin Gothic Demi" panose="020B0703020102020204" pitchFamily="34" charset="0"/>
                </a:rPr>
                <a:t>450 </a:t>
              </a:r>
              <a:r>
                <a:rPr lang="en-GB" sz="1200" dirty="0">
                  <a:latin typeface="Franklin Gothic Book" panose="020B0503020102020204" pitchFamily="34" charset="0"/>
                </a:rPr>
                <a:t>academic staff</a:t>
              </a:r>
            </a:p>
          </p:txBody>
        </p:sp>
        <p:sp>
          <p:nvSpPr>
            <p:cNvPr id="39" name="Oval 38"/>
            <p:cNvSpPr/>
            <p:nvPr/>
          </p:nvSpPr>
          <p:spPr>
            <a:xfrm>
              <a:off x="6799939" y="1969422"/>
              <a:ext cx="1339404" cy="13574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Franklin Gothic Demi" panose="020B0703020102020204" pitchFamily="34" charset="0"/>
                </a:rPr>
                <a:t>~4,800</a:t>
              </a:r>
              <a:endParaRPr lang="en-GB" sz="2800" dirty="0">
                <a:latin typeface="Franklin Gothic Demi" panose="020B0703020102020204" pitchFamily="34" charset="0"/>
              </a:endParaRPr>
            </a:p>
            <a:p>
              <a:pPr algn="ctr"/>
              <a:r>
                <a:rPr lang="en-GB" sz="1400" dirty="0">
                  <a:latin typeface="Franklin Gothic Book" panose="020B0503020102020204" pitchFamily="34" charset="0"/>
                </a:rPr>
                <a:t>UG students</a:t>
              </a:r>
            </a:p>
          </p:txBody>
        </p:sp>
        <p:sp>
          <p:nvSpPr>
            <p:cNvPr id="40" name="Oval 39"/>
            <p:cNvSpPr/>
            <p:nvPr/>
          </p:nvSpPr>
          <p:spPr>
            <a:xfrm>
              <a:off x="6901298" y="3915148"/>
              <a:ext cx="1298352" cy="13158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Franklin Gothic Demi" panose="020B0703020102020204" pitchFamily="34" charset="0"/>
                </a:rPr>
                <a:t>~1,500</a:t>
              </a:r>
              <a:endParaRPr lang="en-GB" sz="2800" dirty="0">
                <a:latin typeface="Franklin Gothic Demi" panose="020B0703020102020204" pitchFamily="34" charset="0"/>
              </a:endParaRPr>
            </a:p>
            <a:p>
              <a:pPr algn="ctr"/>
              <a:r>
                <a:rPr lang="en-GB" sz="1400" dirty="0">
                  <a:latin typeface="Franklin Gothic Book" panose="020B0503020102020204" pitchFamily="34" charset="0"/>
                </a:rPr>
                <a:t>PGT students</a:t>
              </a:r>
            </a:p>
          </p:txBody>
        </p:sp>
        <p:sp>
          <p:nvSpPr>
            <p:cNvPr id="41" name="Oval 40"/>
            <p:cNvSpPr/>
            <p:nvPr/>
          </p:nvSpPr>
          <p:spPr>
            <a:xfrm>
              <a:off x="3261202" y="3987256"/>
              <a:ext cx="1348987" cy="13671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Franklin Gothic Demi" panose="020B0703020102020204" pitchFamily="34" charset="0"/>
                </a:rPr>
                <a:t>~</a:t>
              </a:r>
              <a:r>
                <a:rPr lang="en-GB" dirty="0" smtClean="0">
                  <a:latin typeface="Franklin Gothic Demi" panose="020B0703020102020204" pitchFamily="34" charset="0"/>
                </a:rPr>
                <a:t>1,600</a:t>
              </a:r>
              <a:endParaRPr lang="en-GB" sz="2800" dirty="0">
                <a:latin typeface="Franklin Gothic Demi" panose="020B0703020102020204" pitchFamily="34" charset="0"/>
              </a:endParaRPr>
            </a:p>
            <a:p>
              <a:pPr algn="ctr"/>
              <a:r>
                <a:rPr lang="en-GB" sz="1400" dirty="0">
                  <a:latin typeface="Franklin Gothic Book" panose="020B0503020102020204" pitchFamily="34" charset="0"/>
                </a:rPr>
                <a:t>PhD students</a:t>
              </a:r>
            </a:p>
          </p:txBody>
        </p:sp>
        <p:sp>
          <p:nvSpPr>
            <p:cNvPr id="42" name="Oval 41"/>
            <p:cNvSpPr/>
            <p:nvPr/>
          </p:nvSpPr>
          <p:spPr>
            <a:xfrm>
              <a:off x="5145853" y="4953357"/>
              <a:ext cx="1194866" cy="12109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Franklin Gothic Demi" panose="020B0703020102020204" pitchFamily="34" charset="0"/>
                </a:rPr>
                <a:t>~50</a:t>
              </a:r>
              <a:endParaRPr lang="en-GB" sz="2800" dirty="0">
                <a:latin typeface="Franklin Gothic Demi" panose="020B0703020102020204" pitchFamily="34" charset="0"/>
              </a:endParaRPr>
            </a:p>
            <a:p>
              <a:pPr algn="ctr"/>
              <a:r>
                <a:rPr lang="en-GB" sz="1400" dirty="0" err="1">
                  <a:latin typeface="Franklin Gothic Book" panose="020B0503020102020204" pitchFamily="34" charset="0"/>
                </a:rPr>
                <a:t>MRes</a:t>
              </a:r>
              <a:r>
                <a:rPr lang="en-GB" sz="1400" dirty="0">
                  <a:latin typeface="Franklin Gothic Book" panose="020B0503020102020204" pitchFamily="34" charset="0"/>
                </a:rPr>
                <a:t> students</a:t>
              </a:r>
            </a:p>
          </p:txBody>
        </p:sp>
        <p:sp>
          <p:nvSpPr>
            <p:cNvPr id="43" name="Oval 42"/>
            <p:cNvSpPr/>
            <p:nvPr/>
          </p:nvSpPr>
          <p:spPr>
            <a:xfrm>
              <a:off x="3356110" y="2033061"/>
              <a:ext cx="1306509" cy="127370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Franklin Gothic Demi" panose="020B0703020102020204" pitchFamily="34" charset="0"/>
                </a:rPr>
                <a:t>~50 </a:t>
              </a:r>
              <a:r>
                <a:rPr lang="en-GB" sz="1200" dirty="0">
                  <a:latin typeface="Franklin Gothic Book" panose="020B0503020102020204" pitchFamily="34" charset="0"/>
                </a:rPr>
                <a:t>learning and teaching staff</a:t>
              </a: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00119" y="5011696"/>
            <a:ext cx="681014" cy="681014"/>
          </a:xfrm>
          <a:prstGeom prst="rect">
            <a:avLst/>
          </a:prstGeom>
        </p:spPr>
      </p:pic>
      <p:sp>
        <p:nvSpPr>
          <p:cNvPr id="45" name="TextBox 44"/>
          <p:cNvSpPr txBox="1"/>
          <p:nvPr/>
        </p:nvSpPr>
        <p:spPr>
          <a:xfrm>
            <a:off x="1533691" y="5888071"/>
            <a:ext cx="2389153" cy="523220"/>
          </a:xfrm>
          <a:prstGeom prst="rect">
            <a:avLst/>
          </a:prstGeom>
          <a:noFill/>
        </p:spPr>
        <p:txBody>
          <a:bodyPr wrap="square" rtlCol="0">
            <a:spAutoFit/>
          </a:bodyPr>
          <a:lstStyle/>
          <a:p>
            <a:pPr algn="r"/>
            <a:r>
              <a:rPr lang="en-GB" sz="1400" dirty="0">
                <a:latin typeface="Tw Cen MT" panose="020B0602020104020603" pitchFamily="34" charset="0"/>
              </a:rPr>
              <a:t>20 </a:t>
            </a:r>
            <a:r>
              <a:rPr lang="en-GB" sz="1400" b="1" dirty="0">
                <a:latin typeface="Tw Cen MT" panose="020B0602020104020603" pitchFamily="34" charset="0"/>
              </a:rPr>
              <a:t>new spin outs </a:t>
            </a:r>
            <a:r>
              <a:rPr lang="en-GB" sz="1400" dirty="0">
                <a:latin typeface="Tw Cen MT" panose="020B0602020104020603" pitchFamily="34" charset="0"/>
              </a:rPr>
              <a:t>have been created over the period.</a:t>
            </a:r>
          </a:p>
        </p:txBody>
      </p:sp>
      <p:sp>
        <p:nvSpPr>
          <p:cNvPr id="46" name="TextBox 45"/>
          <p:cNvSpPr txBox="1"/>
          <p:nvPr/>
        </p:nvSpPr>
        <p:spPr>
          <a:xfrm>
            <a:off x="1165853" y="4966857"/>
            <a:ext cx="1712898" cy="523220"/>
          </a:xfrm>
          <a:prstGeom prst="rect">
            <a:avLst/>
          </a:prstGeom>
          <a:noFill/>
        </p:spPr>
        <p:txBody>
          <a:bodyPr wrap="square" rtlCol="0">
            <a:spAutoFit/>
          </a:bodyPr>
          <a:lstStyle/>
          <a:p>
            <a:pPr algn="r"/>
            <a:r>
              <a:rPr lang="en-GB" sz="1400" dirty="0">
                <a:latin typeface="Tw Cen MT" panose="020B0602020104020603" pitchFamily="34" charset="0"/>
              </a:rPr>
              <a:t>30 </a:t>
            </a:r>
            <a:r>
              <a:rPr lang="en-GB" sz="1400" b="1" dirty="0">
                <a:latin typeface="Tw Cen MT" panose="020B0602020104020603" pitchFamily="34" charset="0"/>
              </a:rPr>
              <a:t>patents</a:t>
            </a:r>
            <a:r>
              <a:rPr lang="en-GB" sz="1400" dirty="0">
                <a:latin typeface="Tw Cen MT" panose="020B0602020104020603" pitchFamily="34" charset="0"/>
              </a:rPr>
              <a:t> are granted per annum.</a:t>
            </a:r>
          </a:p>
        </p:txBody>
      </p:sp>
      <mc:AlternateContent xmlns:mc="http://schemas.openxmlformats.org/markup-compatibility/2006" xmlns:a14="http://schemas.microsoft.com/office/drawing/2010/main">
        <mc:Choice Requires="a14">
          <p:sp>
            <p:nvSpPr>
              <p:cNvPr id="47" name="TextBox 46"/>
              <p:cNvSpPr txBox="1"/>
              <p:nvPr/>
            </p:nvSpPr>
            <p:spPr>
              <a:xfrm>
                <a:off x="-44659" y="2771899"/>
                <a:ext cx="2691108" cy="765081"/>
              </a:xfrm>
              <a:prstGeom prst="rect">
                <a:avLst/>
              </a:prstGeom>
              <a:noFill/>
            </p:spPr>
            <p:txBody>
              <a:bodyPr wrap="square" rtlCol="0">
                <a:spAutoFit/>
              </a:bodyPr>
              <a:lstStyle/>
              <a:p>
                <a:pPr algn="r"/>
                <a:r>
                  <a:rPr lang="en-GB" sz="1400" dirty="0">
                    <a:latin typeface="Tw Cen MT" panose="020B0602020104020603" pitchFamily="34" charset="0"/>
                  </a:rPr>
                  <a:t>We have an </a:t>
                </a:r>
                <a:r>
                  <a:rPr lang="en-GB" sz="1400" b="1" dirty="0">
                    <a:latin typeface="Tw Cen MT" panose="020B0602020104020603" pitchFamily="34" charset="0"/>
                  </a:rPr>
                  <a:t>annual research income</a:t>
                </a:r>
                <a:r>
                  <a:rPr lang="en-GB" sz="1400" dirty="0">
                    <a:latin typeface="Tw Cen MT" panose="020B0602020104020603" pitchFamily="34" charset="0"/>
                  </a:rPr>
                  <a:t> of around £130M (around </a:t>
                </a:r>
                <a14:m>
                  <m:oMath xmlns:m="http://schemas.openxmlformats.org/officeDocument/2006/math">
                    <m:f>
                      <m:fPr>
                        <m:type m:val="skw"/>
                        <m:ctrlPr>
                          <a:rPr lang="en-GB" sz="1400" i="1" dirty="0" smtClean="0">
                            <a:latin typeface="Cambria Math" panose="02040503050406030204" pitchFamily="18" charset="0"/>
                          </a:rPr>
                        </m:ctrlPr>
                      </m:fPr>
                      <m:num>
                        <m:r>
                          <a:rPr lang="en-GB" sz="1400" b="0" i="1" dirty="0" smtClean="0">
                            <a:latin typeface="Cambria Math" panose="02040503050406030204" pitchFamily="18" charset="0"/>
                          </a:rPr>
                          <m:t>1</m:t>
                        </m:r>
                      </m:num>
                      <m:den>
                        <m:r>
                          <a:rPr lang="en-GB" sz="1400" b="0" i="1" dirty="0" smtClean="0">
                            <a:latin typeface="Cambria Math" panose="02040503050406030204" pitchFamily="18" charset="0"/>
                          </a:rPr>
                          <m:t>3</m:t>
                        </m:r>
                      </m:den>
                    </m:f>
                  </m:oMath>
                </a14:m>
                <a:r>
                  <a:rPr lang="en-GB" sz="1400" dirty="0">
                    <a:latin typeface="Tw Cen MT" panose="020B0602020104020603" pitchFamily="34" charset="0"/>
                  </a:rPr>
                  <a:t> of this from industry).</a:t>
                </a:r>
              </a:p>
            </p:txBody>
          </p:sp>
        </mc:Choice>
        <mc:Fallback xmlns="">
          <p:sp>
            <p:nvSpPr>
              <p:cNvPr id="47" name="TextBox 46"/>
              <p:cNvSpPr txBox="1">
                <a:spLocks noRot="1" noChangeAspect="1" noMove="1" noResize="1" noEditPoints="1" noAdjustHandles="1" noChangeArrowheads="1" noChangeShapeType="1" noTextEdit="1"/>
              </p:cNvSpPr>
              <p:nvPr/>
            </p:nvSpPr>
            <p:spPr>
              <a:xfrm>
                <a:off x="-44659" y="2771899"/>
                <a:ext cx="2691108" cy="765081"/>
              </a:xfrm>
              <a:prstGeom prst="rect">
                <a:avLst/>
              </a:prstGeom>
              <a:blipFill rotWithShape="0">
                <a:blip r:embed="rId12"/>
                <a:stretch>
                  <a:fillRect t="-800" r="-2721" b="-59200"/>
                </a:stretch>
              </a:blipFill>
            </p:spPr>
            <p:txBody>
              <a:bodyPr/>
              <a:lstStyle/>
              <a:p>
                <a:r>
                  <a:rPr lang="en-GB">
                    <a:noFill/>
                  </a:rPr>
                  <a:t> </a:t>
                </a:r>
              </a:p>
            </p:txBody>
          </p:sp>
        </mc:Fallback>
      </mc:AlternateContent>
      <p:sp>
        <p:nvSpPr>
          <p:cNvPr id="48" name="TextBox 47"/>
          <p:cNvSpPr txBox="1"/>
          <p:nvPr/>
        </p:nvSpPr>
        <p:spPr>
          <a:xfrm>
            <a:off x="90921" y="3898509"/>
            <a:ext cx="2389153" cy="738664"/>
          </a:xfrm>
          <a:prstGeom prst="rect">
            <a:avLst/>
          </a:prstGeom>
          <a:noFill/>
        </p:spPr>
        <p:txBody>
          <a:bodyPr wrap="square" rtlCol="0">
            <a:spAutoFit/>
          </a:bodyPr>
          <a:lstStyle/>
          <a:p>
            <a:pPr algn="r"/>
            <a:r>
              <a:rPr lang="en-GB" sz="1400" dirty="0">
                <a:latin typeface="Tw Cen MT" panose="020B0602020104020603" pitchFamily="34" charset="0"/>
              </a:rPr>
              <a:t>We have a combined </a:t>
            </a:r>
            <a:r>
              <a:rPr lang="en-GB" sz="1400" b="1" dirty="0">
                <a:latin typeface="Tw Cen MT" panose="020B0602020104020603" pitchFamily="34" charset="0"/>
              </a:rPr>
              <a:t>annual licencing and realisation income </a:t>
            </a:r>
            <a:r>
              <a:rPr lang="en-GB" sz="1400" dirty="0">
                <a:latin typeface="Tw Cen MT" panose="020B0602020104020603" pitchFamily="34" charset="0"/>
              </a:rPr>
              <a:t>of around £4M.</a:t>
            </a:r>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85004" y="3775860"/>
            <a:ext cx="925700" cy="925700"/>
          </a:xfrm>
          <a:prstGeom prst="rect">
            <a:avLst/>
          </a:prstGeom>
        </p:spPr>
      </p:pic>
      <p:sp>
        <p:nvSpPr>
          <p:cNvPr id="50" name="TextBox 49"/>
          <p:cNvSpPr txBox="1"/>
          <p:nvPr/>
        </p:nvSpPr>
        <p:spPr>
          <a:xfrm>
            <a:off x="1473078" y="476094"/>
            <a:ext cx="2199674" cy="738664"/>
          </a:xfrm>
          <a:prstGeom prst="rect">
            <a:avLst/>
          </a:prstGeom>
          <a:noFill/>
        </p:spPr>
        <p:txBody>
          <a:bodyPr wrap="square" rtlCol="0">
            <a:spAutoFit/>
          </a:bodyPr>
          <a:lstStyle/>
          <a:p>
            <a:pPr algn="r"/>
            <a:r>
              <a:rPr lang="en-GB" sz="1400" dirty="0">
                <a:latin typeface="Tw Cen MT" panose="020B0602020104020603" pitchFamily="34" charset="0"/>
              </a:rPr>
              <a:t>One in four of our </a:t>
            </a:r>
            <a:r>
              <a:rPr lang="en-GB" sz="1400" b="1" dirty="0">
                <a:latin typeface="Tw Cen MT" panose="020B0602020104020603" pitchFamily="34" charset="0"/>
              </a:rPr>
              <a:t>academic, teaching and research staff</a:t>
            </a:r>
            <a:r>
              <a:rPr lang="en-GB" sz="1400" dirty="0">
                <a:latin typeface="Tw Cen MT" panose="020B0602020104020603" pitchFamily="34" charset="0"/>
              </a:rPr>
              <a:t> is </a:t>
            </a:r>
            <a:r>
              <a:rPr lang="en-GB" sz="1400" b="1" dirty="0">
                <a:latin typeface="Tw Cen MT" panose="020B0602020104020603" pitchFamily="34" charset="0"/>
              </a:rPr>
              <a:t>female</a:t>
            </a:r>
            <a:r>
              <a:rPr lang="en-GB" sz="1400" dirty="0">
                <a:latin typeface="Tw Cen MT" panose="020B0602020104020603" pitchFamily="34" charset="0"/>
              </a:rPr>
              <a:t>.</a:t>
            </a:r>
          </a:p>
        </p:txBody>
      </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9918" y="5898033"/>
            <a:ext cx="607302" cy="607302"/>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4320" y="2862029"/>
            <a:ext cx="623192" cy="623192"/>
          </a:xfrm>
          <a:prstGeom prst="rect">
            <a:avLst/>
          </a:prstGeom>
        </p:spPr>
      </p:pic>
      <p:cxnSp>
        <p:nvCxnSpPr>
          <p:cNvPr id="14" name="Straight Connector 13"/>
          <p:cNvCxnSpPr/>
          <p:nvPr/>
        </p:nvCxnSpPr>
        <p:spPr>
          <a:xfrm>
            <a:off x="1569690" y="2516122"/>
            <a:ext cx="10925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flipV="1">
            <a:off x="1359028" y="3575462"/>
            <a:ext cx="1199564" cy="1019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58" name="Straight Connector 57"/>
          <p:cNvCxnSpPr/>
          <p:nvPr/>
        </p:nvCxnSpPr>
        <p:spPr>
          <a:xfrm flipV="1">
            <a:off x="1303091" y="4750268"/>
            <a:ext cx="1176983" cy="198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59" name="Straight Connector 58"/>
          <p:cNvCxnSpPr/>
          <p:nvPr/>
        </p:nvCxnSpPr>
        <p:spPr>
          <a:xfrm>
            <a:off x="1898907" y="5632877"/>
            <a:ext cx="97984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0" name="Straight Connector 59"/>
          <p:cNvCxnSpPr/>
          <p:nvPr/>
        </p:nvCxnSpPr>
        <p:spPr>
          <a:xfrm>
            <a:off x="2890332" y="6599378"/>
            <a:ext cx="10225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2" name="Straight Connector 91"/>
          <p:cNvCxnSpPr/>
          <p:nvPr/>
        </p:nvCxnSpPr>
        <p:spPr>
          <a:xfrm>
            <a:off x="8544794" y="1588215"/>
            <a:ext cx="10925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3" name="Straight Connector 92"/>
          <p:cNvCxnSpPr/>
          <p:nvPr/>
        </p:nvCxnSpPr>
        <p:spPr>
          <a:xfrm>
            <a:off x="9466847" y="3259183"/>
            <a:ext cx="10925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4" name="Straight Connector 93"/>
          <p:cNvCxnSpPr/>
          <p:nvPr/>
        </p:nvCxnSpPr>
        <p:spPr>
          <a:xfrm>
            <a:off x="9533099" y="5085903"/>
            <a:ext cx="10925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5" name="Straight Connector 94"/>
          <p:cNvCxnSpPr/>
          <p:nvPr/>
        </p:nvCxnSpPr>
        <p:spPr>
          <a:xfrm>
            <a:off x="8794383" y="6527552"/>
            <a:ext cx="10925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6" name="Straight Connector 95"/>
          <p:cNvCxnSpPr/>
          <p:nvPr/>
        </p:nvCxnSpPr>
        <p:spPr>
          <a:xfrm>
            <a:off x="5282372" y="1037753"/>
            <a:ext cx="109255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99" name="Picture 9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76527" y="1207692"/>
            <a:ext cx="188526" cy="260036"/>
          </a:xfrm>
          <a:prstGeom prst="rect">
            <a:avLst/>
          </a:prstGeom>
        </p:spPr>
      </p:pic>
      <p:pic>
        <p:nvPicPr>
          <p:cNvPr id="100" name="Picture 9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96040" y="1207692"/>
            <a:ext cx="188526" cy="260036"/>
          </a:xfrm>
          <a:prstGeom prst="rect">
            <a:avLst/>
          </a:prstGeom>
        </p:spPr>
      </p:pic>
      <p:pic>
        <p:nvPicPr>
          <p:cNvPr id="101" name="Picture 10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12821" y="1206096"/>
            <a:ext cx="188526" cy="260036"/>
          </a:xfrm>
          <a:prstGeom prst="rect">
            <a:avLst/>
          </a:prstGeom>
        </p:spPr>
      </p:pic>
      <p:cxnSp>
        <p:nvCxnSpPr>
          <p:cNvPr id="103" name="Straight Connector 102"/>
          <p:cNvCxnSpPr/>
          <p:nvPr/>
        </p:nvCxnSpPr>
        <p:spPr>
          <a:xfrm>
            <a:off x="2574784" y="1642121"/>
            <a:ext cx="109255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4" name="Picture 103"/>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318255" y="1206091"/>
            <a:ext cx="188526" cy="260036"/>
          </a:xfrm>
          <a:prstGeom prst="rect">
            <a:avLst/>
          </a:prstGeom>
        </p:spPr>
      </p:pic>
      <p:grpSp>
        <p:nvGrpSpPr>
          <p:cNvPr id="107" name="Group 106"/>
          <p:cNvGrpSpPr/>
          <p:nvPr/>
        </p:nvGrpSpPr>
        <p:grpSpPr>
          <a:xfrm>
            <a:off x="3679645" y="443233"/>
            <a:ext cx="709468" cy="709468"/>
            <a:chOff x="3437951" y="439565"/>
            <a:chExt cx="709468" cy="709468"/>
          </a:xfrm>
        </p:grpSpPr>
        <p:pic>
          <p:nvPicPr>
            <p:cNvPr id="105" name="Picture 10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37951" y="439565"/>
              <a:ext cx="709468" cy="709468"/>
            </a:xfrm>
            <a:prstGeom prst="rect">
              <a:avLst/>
            </a:prstGeom>
          </p:spPr>
        </p:pic>
        <p:sp>
          <p:nvSpPr>
            <p:cNvPr id="106" name="Rectangle 105"/>
            <p:cNvSpPr/>
            <p:nvPr/>
          </p:nvSpPr>
          <p:spPr>
            <a:xfrm>
              <a:off x="3625345" y="629061"/>
              <a:ext cx="333108" cy="175170"/>
            </a:xfrm>
            <a:prstGeom prst="rect">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9" name="Freeform 108"/>
          <p:cNvSpPr/>
          <p:nvPr/>
        </p:nvSpPr>
        <p:spPr>
          <a:xfrm>
            <a:off x="3934419" y="660516"/>
            <a:ext cx="209321" cy="121289"/>
          </a:xfrm>
          <a:custGeom>
            <a:avLst/>
            <a:gdLst>
              <a:gd name="connsiteX0" fmla="*/ 0 w 209321"/>
              <a:gd name="connsiteY0" fmla="*/ 103 h 121289"/>
              <a:gd name="connsiteX1" fmla="*/ 11017 w 209321"/>
              <a:gd name="connsiteY1" fmla="*/ 121289 h 121289"/>
              <a:gd name="connsiteX2" fmla="*/ 132203 w 209321"/>
              <a:gd name="connsiteY2" fmla="*/ 103 h 121289"/>
              <a:gd name="connsiteX3" fmla="*/ 176270 w 209321"/>
              <a:gd name="connsiteY3" fmla="*/ 99255 h 121289"/>
              <a:gd name="connsiteX4" fmla="*/ 209321 w 209321"/>
              <a:gd name="connsiteY4" fmla="*/ 44171 h 12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21" h="121289">
                <a:moveTo>
                  <a:pt x="0" y="103"/>
                </a:moveTo>
                <a:lnTo>
                  <a:pt x="11017" y="121289"/>
                </a:lnTo>
                <a:cubicBezTo>
                  <a:pt x="33051" y="121289"/>
                  <a:pt x="104661" y="3775"/>
                  <a:pt x="132203" y="103"/>
                </a:cubicBezTo>
                <a:cubicBezTo>
                  <a:pt x="159745" y="-3569"/>
                  <a:pt x="163417" y="91910"/>
                  <a:pt x="176270" y="99255"/>
                </a:cubicBezTo>
                <a:cubicBezTo>
                  <a:pt x="189123" y="106600"/>
                  <a:pt x="196468" y="60696"/>
                  <a:pt x="209321" y="44171"/>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7672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p:cNvSpPr/>
          <p:nvPr/>
        </p:nvSpPr>
        <p:spPr>
          <a:xfrm>
            <a:off x="6272151" y="3426078"/>
            <a:ext cx="5744856" cy="30156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268915" y="169366"/>
            <a:ext cx="5748092" cy="30854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99317" y="3426078"/>
            <a:ext cx="5702832" cy="30156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99317" y="169364"/>
            <a:ext cx="5694901" cy="30854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5131631" y="2822419"/>
            <a:ext cx="2015733" cy="8759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197682" y="2838136"/>
            <a:ext cx="1949682" cy="901777"/>
          </a:xfrm>
        </p:spPr>
        <p:txBody>
          <a:bodyPr>
            <a:normAutofit/>
          </a:bodyPr>
          <a:lstStyle/>
          <a:p>
            <a:r>
              <a:rPr lang="en-GB" spc="600" dirty="0">
                <a:solidFill>
                  <a:schemeClr val="bg1"/>
                </a:solidFill>
                <a:latin typeface="Franklin Gothic Demi" panose="020B0703020102020204" pitchFamily="34" charset="0"/>
              </a:rPr>
              <a:t>SWOT</a:t>
            </a:r>
          </a:p>
        </p:txBody>
      </p:sp>
      <p:sp>
        <p:nvSpPr>
          <p:cNvPr id="3" name="Content Placeholder 2"/>
          <p:cNvSpPr>
            <a:spLocks noGrp="1"/>
          </p:cNvSpPr>
          <p:nvPr>
            <p:ph idx="1"/>
          </p:nvPr>
        </p:nvSpPr>
        <p:spPr>
          <a:xfrm>
            <a:off x="416488" y="2840028"/>
            <a:ext cx="2155980" cy="488098"/>
          </a:xfrm>
        </p:spPr>
        <p:txBody>
          <a:bodyPr>
            <a:normAutofit fontScale="85000" lnSpcReduction="10000"/>
          </a:bodyPr>
          <a:lstStyle/>
          <a:p>
            <a:pPr marL="0" indent="0">
              <a:buNone/>
            </a:pPr>
            <a:r>
              <a:rPr lang="en-GB" spc="300" dirty="0">
                <a:latin typeface="Franklin Gothic Demi" panose="020B0703020102020204" pitchFamily="34" charset="0"/>
              </a:rPr>
              <a:t>STRENGTHS</a:t>
            </a:r>
          </a:p>
        </p:txBody>
      </p:sp>
      <p:sp>
        <p:nvSpPr>
          <p:cNvPr id="4" name="Content Placeholder 2"/>
          <p:cNvSpPr txBox="1">
            <a:spLocks/>
          </p:cNvSpPr>
          <p:nvPr/>
        </p:nvSpPr>
        <p:spPr>
          <a:xfrm>
            <a:off x="9578658" y="2822419"/>
            <a:ext cx="2613342" cy="55892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pc="300" dirty="0">
                <a:latin typeface="Franklin Gothic Demi" panose="020B0703020102020204" pitchFamily="34" charset="0"/>
              </a:rPr>
              <a:t>WEAKNESSES</a:t>
            </a:r>
          </a:p>
        </p:txBody>
      </p:sp>
      <p:sp>
        <p:nvSpPr>
          <p:cNvPr id="5" name="Content Placeholder 2"/>
          <p:cNvSpPr txBox="1">
            <a:spLocks/>
          </p:cNvSpPr>
          <p:nvPr/>
        </p:nvSpPr>
        <p:spPr>
          <a:xfrm>
            <a:off x="367153" y="3507304"/>
            <a:ext cx="2904273" cy="53289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pc="300" dirty="0">
                <a:latin typeface="Franklin Gothic Demi" panose="020B0703020102020204" pitchFamily="34" charset="0"/>
              </a:rPr>
              <a:t>OPPORTUNITIES</a:t>
            </a:r>
          </a:p>
        </p:txBody>
      </p:sp>
      <p:sp>
        <p:nvSpPr>
          <p:cNvPr id="6" name="Content Placeholder 2"/>
          <p:cNvSpPr txBox="1">
            <a:spLocks/>
          </p:cNvSpPr>
          <p:nvPr/>
        </p:nvSpPr>
        <p:spPr>
          <a:xfrm>
            <a:off x="10342480" y="3463422"/>
            <a:ext cx="1849520" cy="492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spc="300" dirty="0">
                <a:latin typeface="Franklin Gothic Demi" panose="020B0703020102020204" pitchFamily="34" charset="0"/>
              </a:rPr>
              <a:t>THREATS</a:t>
            </a:r>
          </a:p>
        </p:txBody>
      </p:sp>
      <p:sp>
        <p:nvSpPr>
          <p:cNvPr id="15" name="TextBox 14"/>
          <p:cNvSpPr txBox="1"/>
          <p:nvPr/>
        </p:nvSpPr>
        <p:spPr>
          <a:xfrm>
            <a:off x="416488" y="242661"/>
            <a:ext cx="5236218"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Franklin Gothic Book" panose="020B0503020102020204" pitchFamily="34" charset="0"/>
              </a:rPr>
              <a:t>Recognised as one of the world’s top engineering schools</a:t>
            </a:r>
          </a:p>
          <a:p>
            <a:pPr marL="285750" indent="-285750">
              <a:buFont typeface="Arial" panose="020B0604020202020204" pitchFamily="34" charset="0"/>
              <a:buChar char="•"/>
            </a:pPr>
            <a:r>
              <a:rPr lang="en-GB" dirty="0">
                <a:latin typeface="Franklin Gothic Book" panose="020B0503020102020204" pitchFamily="34" charset="0"/>
              </a:rPr>
              <a:t>Highly international – staff and students</a:t>
            </a:r>
          </a:p>
          <a:p>
            <a:pPr marL="285750" indent="-285750">
              <a:buFont typeface="Arial" panose="020B0604020202020204" pitchFamily="34" charset="0"/>
              <a:buChar char="•"/>
            </a:pPr>
            <a:r>
              <a:rPr lang="en-GB" dirty="0">
                <a:latin typeface="Franklin Gothic Book" panose="020B0503020102020204" pitchFamily="34" charset="0"/>
              </a:rPr>
              <a:t>Buoyant student demand from UK and overseas</a:t>
            </a:r>
          </a:p>
          <a:p>
            <a:pPr marL="285750" indent="-285750">
              <a:buFont typeface="Arial" panose="020B0604020202020204" pitchFamily="34" charset="0"/>
              <a:buChar char="•"/>
            </a:pPr>
            <a:r>
              <a:rPr lang="en-GB" dirty="0">
                <a:latin typeface="Franklin Gothic Book" panose="020B0503020102020204" pitchFamily="34" charset="0"/>
              </a:rPr>
              <a:t>Strong graduate employment</a:t>
            </a:r>
          </a:p>
          <a:p>
            <a:pPr marL="285750" indent="-285750">
              <a:buFont typeface="Arial" panose="020B0604020202020204" pitchFamily="34" charset="0"/>
              <a:buChar char="•"/>
            </a:pPr>
            <a:r>
              <a:rPr lang="en-GB" dirty="0">
                <a:latin typeface="Franklin Gothic Book" panose="020B0503020102020204" pitchFamily="34" charset="0"/>
              </a:rPr>
              <a:t>Good industry links and track record of partnership</a:t>
            </a:r>
          </a:p>
          <a:p>
            <a:pPr marL="285750" indent="-285750">
              <a:buFont typeface="Arial" panose="020B0604020202020204" pitchFamily="34" charset="0"/>
              <a:buChar char="•"/>
            </a:pPr>
            <a:r>
              <a:rPr lang="en-GB" dirty="0">
                <a:latin typeface="Franklin Gothic Book" panose="020B0503020102020204" pitchFamily="34" charset="0"/>
              </a:rPr>
              <a:t>Strong financial position</a:t>
            </a:r>
          </a:p>
          <a:p>
            <a:pPr marL="285750" indent="-285750">
              <a:buFont typeface="Arial" panose="020B0604020202020204" pitchFamily="34" charset="0"/>
              <a:buChar char="•"/>
            </a:pPr>
            <a:r>
              <a:rPr lang="en-GB" dirty="0">
                <a:latin typeface="Franklin Gothic Book" panose="020B0503020102020204" pitchFamily="34" charset="0"/>
              </a:rPr>
              <a:t>Collaborative work culture</a:t>
            </a:r>
          </a:p>
        </p:txBody>
      </p:sp>
      <p:sp>
        <p:nvSpPr>
          <p:cNvPr id="17" name="TextBox 16"/>
          <p:cNvSpPr txBox="1"/>
          <p:nvPr/>
        </p:nvSpPr>
        <p:spPr>
          <a:xfrm>
            <a:off x="6291690" y="208745"/>
            <a:ext cx="5669256"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Franklin Gothic Book" panose="020B0503020102020204" pitchFamily="34" charset="0"/>
              </a:rPr>
              <a:t>Record on Widening Participation/Access</a:t>
            </a:r>
          </a:p>
          <a:p>
            <a:pPr marL="285750" indent="-285750">
              <a:buFont typeface="Arial" panose="020B0604020202020204" pitchFamily="34" charset="0"/>
              <a:buChar char="•"/>
            </a:pPr>
            <a:r>
              <a:rPr lang="en-GB" dirty="0">
                <a:latin typeface="Franklin Gothic Book" panose="020B0503020102020204" pitchFamily="34" charset="0"/>
              </a:rPr>
              <a:t>Cost of operations</a:t>
            </a:r>
          </a:p>
          <a:p>
            <a:pPr marL="285750" indent="-285750">
              <a:buFont typeface="Arial" panose="020B0604020202020204" pitchFamily="34" charset="0"/>
              <a:buChar char="•"/>
            </a:pPr>
            <a:r>
              <a:rPr lang="en-GB" dirty="0">
                <a:latin typeface="Franklin Gothic Book" panose="020B0503020102020204" pitchFamily="34" charset="0"/>
              </a:rPr>
              <a:t>Pay and benefits against international benchmarks</a:t>
            </a:r>
          </a:p>
          <a:p>
            <a:pPr marL="285750" indent="-285750">
              <a:buFont typeface="Arial" panose="020B0604020202020204" pitchFamily="34" charset="0"/>
              <a:buChar char="•"/>
            </a:pPr>
            <a:r>
              <a:rPr lang="en-GB" dirty="0">
                <a:latin typeface="Franklin Gothic Book" panose="020B0503020102020204" pitchFamily="34" charset="0"/>
              </a:rPr>
              <a:t>Diversity – gender, BAME and POLAR 1/2</a:t>
            </a:r>
          </a:p>
          <a:p>
            <a:pPr marL="285750" indent="-285750">
              <a:buFont typeface="Arial" panose="020B0604020202020204" pitchFamily="34" charset="0"/>
              <a:buChar char="•"/>
            </a:pPr>
            <a:r>
              <a:rPr lang="en-GB" dirty="0">
                <a:latin typeface="Franklin Gothic Book" panose="020B0503020102020204" pitchFamily="34" charset="0"/>
              </a:rPr>
              <a:t>Support for translation</a:t>
            </a:r>
          </a:p>
          <a:p>
            <a:pPr marL="285750" indent="-285750">
              <a:buFont typeface="Arial" panose="020B0604020202020204" pitchFamily="34" charset="0"/>
              <a:buChar char="•"/>
            </a:pPr>
            <a:r>
              <a:rPr lang="en-GB" dirty="0">
                <a:latin typeface="Franklin Gothic Book" panose="020B0503020102020204" pitchFamily="34" charset="0"/>
              </a:rPr>
              <a:t>Execution of major change</a:t>
            </a:r>
          </a:p>
          <a:p>
            <a:pPr marL="285750" indent="-285750">
              <a:buFont typeface="Arial" panose="020B0604020202020204" pitchFamily="34" charset="0"/>
              <a:buChar char="•"/>
            </a:pPr>
            <a:r>
              <a:rPr lang="en-GB" dirty="0">
                <a:latin typeface="Franklin Gothic Book" panose="020B0503020102020204" pitchFamily="34" charset="0"/>
              </a:rPr>
              <a:t>Lack of endowment</a:t>
            </a:r>
          </a:p>
          <a:p>
            <a:pPr marL="285750" indent="-285750">
              <a:buFont typeface="Arial" panose="020B0604020202020204" pitchFamily="34" charset="0"/>
              <a:buChar char="•"/>
            </a:pPr>
            <a:r>
              <a:rPr lang="en-GB" dirty="0">
                <a:latin typeface="Franklin Gothic Book" panose="020B0503020102020204" pitchFamily="34" charset="0"/>
              </a:rPr>
              <a:t>Scarcity of colleagues with capacity to lead major programmes</a:t>
            </a:r>
          </a:p>
        </p:txBody>
      </p:sp>
      <p:sp>
        <p:nvSpPr>
          <p:cNvPr id="18" name="TextBox 17"/>
          <p:cNvSpPr txBox="1"/>
          <p:nvPr/>
        </p:nvSpPr>
        <p:spPr>
          <a:xfrm>
            <a:off x="389180" y="3816755"/>
            <a:ext cx="5263526"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Franklin Gothic Book" panose="020B0503020102020204" pitchFamily="34" charset="0"/>
              </a:rPr>
              <a:t>Government Industrial Strategy and Global Challenges</a:t>
            </a:r>
          </a:p>
          <a:p>
            <a:pPr marL="285750" indent="-285750">
              <a:buFont typeface="Arial" panose="020B0604020202020204" pitchFamily="34" charset="0"/>
              <a:buChar char="•"/>
            </a:pPr>
            <a:r>
              <a:rPr lang="en-GB" dirty="0">
                <a:latin typeface="Franklin Gothic Book" panose="020B0503020102020204" pitchFamily="34" charset="0"/>
              </a:rPr>
              <a:t>Diversification of student body</a:t>
            </a:r>
          </a:p>
          <a:p>
            <a:pPr marL="285750" indent="-285750">
              <a:buFont typeface="Arial" panose="020B0604020202020204" pitchFamily="34" charset="0"/>
              <a:buChar char="•"/>
            </a:pPr>
            <a:r>
              <a:rPr lang="en-GB" dirty="0">
                <a:latin typeface="Franklin Gothic Book" panose="020B0503020102020204" pitchFamily="34" charset="0"/>
              </a:rPr>
              <a:t>Facilities at White City campus</a:t>
            </a:r>
          </a:p>
          <a:p>
            <a:pPr marL="285750" indent="-285750">
              <a:buFont typeface="Arial" panose="020B0604020202020204" pitchFamily="34" charset="0"/>
              <a:buChar char="•"/>
            </a:pPr>
            <a:r>
              <a:rPr lang="en-GB" dirty="0">
                <a:latin typeface="Franklin Gothic Book" panose="020B0503020102020204" pitchFamily="34" charset="0"/>
              </a:rPr>
              <a:t>Increasingly engaged alumni</a:t>
            </a:r>
          </a:p>
          <a:p>
            <a:pPr marL="285750" indent="-285750">
              <a:buFont typeface="Arial" panose="020B0604020202020204" pitchFamily="34" charset="0"/>
              <a:buChar char="•"/>
            </a:pPr>
            <a:r>
              <a:rPr lang="en-GB" dirty="0">
                <a:latin typeface="Franklin Gothic Book" panose="020B0503020102020204" pitchFamily="34" charset="0"/>
              </a:rPr>
              <a:t>Growing demand for PGT courses (including online)</a:t>
            </a:r>
          </a:p>
          <a:p>
            <a:pPr marL="285750" indent="-285750">
              <a:buFont typeface="Arial" panose="020B0604020202020204" pitchFamily="34" charset="0"/>
              <a:buChar char="•"/>
            </a:pPr>
            <a:r>
              <a:rPr lang="en-GB" dirty="0">
                <a:latin typeface="Franklin Gothic Book" panose="020B0503020102020204" pitchFamily="34" charset="0"/>
              </a:rPr>
              <a:t>Closer working with Faculty of Medicine</a:t>
            </a:r>
          </a:p>
          <a:p>
            <a:pPr marL="285750" indent="-285750">
              <a:buFont typeface="Arial" panose="020B0604020202020204" pitchFamily="34" charset="0"/>
              <a:buChar char="•"/>
            </a:pPr>
            <a:r>
              <a:rPr lang="en-GB" dirty="0">
                <a:latin typeface="Franklin Gothic Book" panose="020B0503020102020204" pitchFamily="34" charset="0"/>
              </a:rPr>
              <a:t>Continue to improve and celebrate Faculty culture</a:t>
            </a:r>
          </a:p>
        </p:txBody>
      </p:sp>
      <p:sp>
        <p:nvSpPr>
          <p:cNvPr id="19" name="TextBox 18"/>
          <p:cNvSpPr txBox="1"/>
          <p:nvPr/>
        </p:nvSpPr>
        <p:spPr>
          <a:xfrm>
            <a:off x="6291690" y="3795448"/>
            <a:ext cx="5527271"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Franklin Gothic Book" panose="020B0503020102020204" pitchFamily="34" charset="0"/>
              </a:rPr>
              <a:t>Retention of academic staff</a:t>
            </a:r>
          </a:p>
          <a:p>
            <a:pPr marL="285750" indent="-285750">
              <a:buFont typeface="Arial" panose="020B0604020202020204" pitchFamily="34" charset="0"/>
              <a:buChar char="•"/>
            </a:pPr>
            <a:r>
              <a:rPr lang="en-GB" dirty="0">
                <a:latin typeface="Franklin Gothic Book" panose="020B0503020102020204" pitchFamily="34" charset="0"/>
              </a:rPr>
              <a:t>Brexit – student recruitment, staff recruitment and retention</a:t>
            </a:r>
          </a:p>
          <a:p>
            <a:pPr marL="285750" indent="-285750">
              <a:buFont typeface="Arial" panose="020B0604020202020204" pitchFamily="34" charset="0"/>
              <a:buChar char="•"/>
            </a:pPr>
            <a:r>
              <a:rPr lang="en-GB" dirty="0">
                <a:latin typeface="Franklin Gothic Book" panose="020B0503020102020204" pitchFamily="34" charset="0"/>
              </a:rPr>
              <a:t>Heavy reliance on students from China</a:t>
            </a:r>
          </a:p>
          <a:p>
            <a:pPr marL="285750" indent="-285750">
              <a:buFont typeface="Arial" panose="020B0604020202020204" pitchFamily="34" charset="0"/>
              <a:buChar char="•"/>
            </a:pPr>
            <a:r>
              <a:rPr lang="en-GB" dirty="0">
                <a:latin typeface="Franklin Gothic Book" panose="020B0503020102020204" pitchFamily="34" charset="0"/>
              </a:rPr>
              <a:t>Weakness of UK industry and potential industry downturn</a:t>
            </a:r>
          </a:p>
          <a:p>
            <a:pPr marL="285750" indent="-285750">
              <a:buFont typeface="Arial" panose="020B0604020202020204" pitchFamily="34" charset="0"/>
              <a:buChar char="•"/>
            </a:pPr>
            <a:r>
              <a:rPr lang="en-GB" dirty="0">
                <a:latin typeface="Franklin Gothic Book" panose="020B0503020102020204" pitchFamily="34" charset="0"/>
              </a:rPr>
              <a:t>Cost for staff of living in/near London</a:t>
            </a:r>
          </a:p>
          <a:p>
            <a:pPr marL="285750" indent="-285750">
              <a:buFont typeface="Arial" panose="020B0604020202020204" pitchFamily="34" charset="0"/>
              <a:buChar char="•"/>
            </a:pPr>
            <a:r>
              <a:rPr lang="en-GB" dirty="0">
                <a:latin typeface="Franklin Gothic Book" panose="020B0503020102020204" pitchFamily="34" charset="0"/>
              </a:rPr>
              <a:t>Scarcity of high-quality research students</a:t>
            </a:r>
          </a:p>
          <a:p>
            <a:pPr marL="285750" indent="-285750">
              <a:buFont typeface="Arial" panose="020B0604020202020204" pitchFamily="34" charset="0"/>
              <a:buChar char="•"/>
            </a:pPr>
            <a:r>
              <a:rPr lang="en-GB" dirty="0">
                <a:latin typeface="Franklin Gothic Book" panose="020B0503020102020204" pitchFamily="34" charset="0"/>
              </a:rPr>
              <a:t>Reduced freedom to grow taught student numbers</a:t>
            </a:r>
          </a:p>
        </p:txBody>
      </p:sp>
    </p:spTree>
    <p:extLst>
      <p:ext uri="{BB962C8B-B14F-4D97-AF65-F5344CB8AC3E}">
        <p14:creationId xmlns:p14="http://schemas.microsoft.com/office/powerpoint/2010/main" val="204255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3" name="Content Placeholder 2"/>
          <p:cNvSpPr>
            <a:spLocks noGrp="1"/>
          </p:cNvSpPr>
          <p:nvPr>
            <p:ph idx="1"/>
          </p:nvPr>
        </p:nvSpPr>
        <p:spPr>
          <a:xfrm>
            <a:off x="5292969" y="435428"/>
            <a:ext cx="6071718" cy="2241511"/>
          </a:xfrm>
        </p:spPr>
        <p:txBody>
          <a:bodyPr>
            <a:normAutofit fontScale="92500" lnSpcReduction="20000"/>
          </a:bodyPr>
          <a:lstStyle/>
          <a:p>
            <a:pPr marL="0" indent="0">
              <a:lnSpc>
                <a:spcPct val="100000"/>
              </a:lnSpc>
              <a:buNone/>
            </a:pPr>
            <a:r>
              <a:rPr lang="en-GB" sz="2000" dirty="0">
                <a:solidFill>
                  <a:srgbClr val="001021"/>
                </a:solidFill>
                <a:latin typeface="Tw Cen MT" panose="020B0602020104020603" pitchFamily="34" charset="0"/>
              </a:rPr>
              <a:t>Over the </a:t>
            </a:r>
            <a:r>
              <a:rPr lang="en-GB" sz="2000" dirty="0" smtClean="0">
                <a:solidFill>
                  <a:srgbClr val="001021"/>
                </a:solidFill>
                <a:latin typeface="Tw Cen MT" panose="020B0602020104020603" pitchFamily="34" charset="0"/>
              </a:rPr>
              <a:t>period 2012-17:</a:t>
            </a:r>
            <a:endParaRPr lang="en-GB" sz="2000" dirty="0">
              <a:solidFill>
                <a:srgbClr val="001021"/>
              </a:solidFill>
              <a:latin typeface="Tw Cen MT" panose="020B0602020104020603" pitchFamily="34" charset="0"/>
            </a:endParaRPr>
          </a:p>
          <a:p>
            <a:pPr>
              <a:lnSpc>
                <a:spcPct val="100000"/>
              </a:lnSpc>
            </a:pPr>
            <a:r>
              <a:rPr lang="en-GB" sz="2000" dirty="0">
                <a:solidFill>
                  <a:srgbClr val="001021"/>
                </a:solidFill>
                <a:latin typeface="Tw Cen MT" panose="020B0602020104020603" pitchFamily="34" charset="0"/>
              </a:rPr>
              <a:t>Academic staff grew by 13%</a:t>
            </a:r>
          </a:p>
          <a:p>
            <a:pPr>
              <a:lnSpc>
                <a:spcPct val="100000"/>
              </a:lnSpc>
            </a:pPr>
            <a:r>
              <a:rPr lang="en-GB" sz="2000" dirty="0">
                <a:solidFill>
                  <a:srgbClr val="001021"/>
                </a:solidFill>
                <a:latin typeface="Tw Cen MT" panose="020B0602020104020603" pitchFamily="34" charset="0"/>
              </a:rPr>
              <a:t>Undergraduate student numbers grew by 23%</a:t>
            </a:r>
          </a:p>
          <a:p>
            <a:pPr>
              <a:lnSpc>
                <a:spcPct val="100000"/>
              </a:lnSpc>
            </a:pPr>
            <a:r>
              <a:rPr lang="en-GB" sz="2000" dirty="0">
                <a:solidFill>
                  <a:srgbClr val="001021"/>
                </a:solidFill>
                <a:latin typeface="Tw Cen MT" panose="020B0602020104020603" pitchFamily="34" charset="0"/>
              </a:rPr>
              <a:t>Postgraduate community has also grown, with an increase of 23% in taught postgraduates and 16% in research postgraduates</a:t>
            </a:r>
          </a:p>
          <a:p>
            <a:pPr>
              <a:lnSpc>
                <a:spcPct val="100000"/>
              </a:lnSpc>
            </a:pPr>
            <a:r>
              <a:rPr lang="en-GB" sz="2000" dirty="0">
                <a:solidFill>
                  <a:srgbClr val="001021"/>
                </a:solidFill>
                <a:latin typeface="Tw Cen MT" panose="020B0602020104020603" pitchFamily="34" charset="0"/>
              </a:rPr>
              <a:t>Research income grew by 22%</a:t>
            </a:r>
          </a:p>
          <a:p>
            <a:pPr>
              <a:lnSpc>
                <a:spcPct val="100000"/>
              </a:lnSpc>
            </a:pPr>
            <a:endParaRPr lang="en-GB" sz="2000" dirty="0">
              <a:solidFill>
                <a:srgbClr val="001021"/>
              </a:solidFill>
              <a:latin typeface="Tw Cen MT" panose="020B0602020104020603" pitchFamily="34" charset="0"/>
            </a:endParaRPr>
          </a:p>
        </p:txBody>
      </p:sp>
      <p:sp>
        <p:nvSpPr>
          <p:cNvPr id="8" name="Rectangle 7"/>
          <p:cNvSpPr/>
          <p:nvPr/>
        </p:nvSpPr>
        <p:spPr>
          <a:xfrm>
            <a:off x="1" y="0"/>
            <a:ext cx="4571999" cy="6858000"/>
          </a:xfrm>
          <a:prstGeom prst="rect">
            <a:avLst/>
          </a:prstGeom>
          <a:solidFill>
            <a:schemeClr val="accent5">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71773" y="232061"/>
            <a:ext cx="4042101" cy="3292474"/>
          </a:xfrm>
        </p:spPr>
        <p:txBody>
          <a:bodyPr>
            <a:noAutofit/>
          </a:bodyPr>
          <a:lstStyle/>
          <a:p>
            <a:r>
              <a:rPr lang="en-GB" spc="300" dirty="0">
                <a:solidFill>
                  <a:schemeClr val="bg1"/>
                </a:solidFill>
                <a:latin typeface="Tw Cen MT" panose="020B0602020104020603" pitchFamily="34" charset="0"/>
              </a:rPr>
              <a:t>Background:</a:t>
            </a:r>
            <a:r>
              <a:rPr lang="en-GB" sz="5400" spc="300" dirty="0">
                <a:solidFill>
                  <a:srgbClr val="F0C808"/>
                </a:solidFill>
                <a:latin typeface="Tw Cen MT" panose="020B0602020104020603" pitchFamily="34" charset="0"/>
              </a:rPr>
              <a:t/>
            </a:r>
            <a:br>
              <a:rPr lang="en-GB" sz="5400" spc="300" dirty="0">
                <a:solidFill>
                  <a:srgbClr val="F0C808"/>
                </a:solidFill>
                <a:latin typeface="Tw Cen MT" panose="020B0602020104020603" pitchFamily="34" charset="0"/>
              </a:rPr>
            </a:br>
            <a:r>
              <a:rPr lang="en-GB" sz="5400" spc="300" dirty="0">
                <a:solidFill>
                  <a:schemeClr val="bg1"/>
                </a:solidFill>
                <a:latin typeface="Tw Cen MT" panose="020B0602020104020603" pitchFamily="34" charset="0"/>
              </a:rPr>
              <a:t>Sustainable Growth</a:t>
            </a:r>
            <a:br>
              <a:rPr lang="en-GB" sz="5400" spc="300" dirty="0">
                <a:solidFill>
                  <a:schemeClr val="bg1"/>
                </a:solidFill>
                <a:latin typeface="Tw Cen MT" panose="020B0602020104020603" pitchFamily="34" charset="0"/>
              </a:rPr>
            </a:br>
            <a:r>
              <a:rPr lang="en-GB" sz="4000" spc="300" dirty="0">
                <a:solidFill>
                  <a:schemeClr val="bg1"/>
                </a:solidFill>
                <a:latin typeface="Tw Cen MT" panose="020B0602020104020603" pitchFamily="34" charset="0"/>
              </a:rPr>
              <a:t>(2012-2017)</a:t>
            </a:r>
          </a:p>
        </p:txBody>
      </p:sp>
      <p:sp>
        <p:nvSpPr>
          <p:cNvPr id="5" name="Oval 4"/>
          <p:cNvSpPr/>
          <p:nvPr/>
        </p:nvSpPr>
        <p:spPr>
          <a:xfrm>
            <a:off x="5883317" y="4013579"/>
            <a:ext cx="1832477" cy="17980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Franklin Gothic Demi" panose="020B0703020102020204" pitchFamily="34" charset="0"/>
              </a:rPr>
              <a:t>420</a:t>
            </a:r>
            <a:r>
              <a:rPr lang="en-GB" sz="3600" dirty="0">
                <a:latin typeface="Franklin Gothic Demi" panose="020B0703020102020204" pitchFamily="34" charset="0"/>
              </a:rPr>
              <a:t>+ </a:t>
            </a:r>
            <a:r>
              <a:rPr lang="en-GB" dirty="0">
                <a:latin typeface="Franklin Gothic Book" panose="020B0503020102020204" pitchFamily="34" charset="0"/>
              </a:rPr>
              <a:t>academics</a:t>
            </a:r>
          </a:p>
        </p:txBody>
      </p:sp>
      <p:sp>
        <p:nvSpPr>
          <p:cNvPr id="9" name="Oval 8"/>
          <p:cNvSpPr/>
          <p:nvPr/>
        </p:nvSpPr>
        <p:spPr>
          <a:xfrm>
            <a:off x="8913122" y="2982036"/>
            <a:ext cx="1774209" cy="17980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Franklin Gothic Demi" panose="020B0703020102020204" pitchFamily="34" charset="0"/>
              </a:rPr>
              <a:t>4,700</a:t>
            </a:r>
            <a:r>
              <a:rPr lang="en-GB" sz="2400" dirty="0">
                <a:latin typeface="Franklin Gothic Demi" panose="020B0703020102020204" pitchFamily="34" charset="0"/>
              </a:rPr>
              <a:t>+</a:t>
            </a:r>
            <a:endParaRPr lang="en-GB" sz="3600" dirty="0">
              <a:latin typeface="Franklin Gothic Demi" panose="020B0703020102020204" pitchFamily="34" charset="0"/>
            </a:endParaRPr>
          </a:p>
          <a:p>
            <a:pPr algn="ctr"/>
            <a:r>
              <a:rPr lang="en-GB" dirty="0">
                <a:latin typeface="Franklin Gothic Book" panose="020B0503020102020204" pitchFamily="34" charset="0"/>
              </a:rPr>
              <a:t>UG students</a:t>
            </a:r>
          </a:p>
        </p:txBody>
      </p:sp>
      <p:sp>
        <p:nvSpPr>
          <p:cNvPr id="10" name="Oval 9"/>
          <p:cNvSpPr/>
          <p:nvPr/>
        </p:nvSpPr>
        <p:spPr>
          <a:xfrm>
            <a:off x="8026018" y="4557785"/>
            <a:ext cx="1774209" cy="17980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Franklin Gothic Demi" panose="020B0703020102020204" pitchFamily="34" charset="0"/>
              </a:rPr>
              <a:t>1,400</a:t>
            </a:r>
            <a:r>
              <a:rPr lang="en-GB" sz="2400" dirty="0">
                <a:latin typeface="Franklin Gothic Demi" panose="020B0703020102020204" pitchFamily="34" charset="0"/>
              </a:rPr>
              <a:t>+</a:t>
            </a:r>
            <a:endParaRPr lang="en-GB" sz="3600" dirty="0">
              <a:latin typeface="Franklin Gothic Demi" panose="020B0703020102020204" pitchFamily="34" charset="0"/>
            </a:endParaRPr>
          </a:p>
          <a:p>
            <a:pPr algn="ctr"/>
            <a:r>
              <a:rPr lang="en-GB" dirty="0">
                <a:latin typeface="Franklin Gothic Book" panose="020B0503020102020204" pitchFamily="34" charset="0"/>
              </a:rPr>
              <a:t>PGT students</a:t>
            </a:r>
          </a:p>
        </p:txBody>
      </p:sp>
      <p:sp>
        <p:nvSpPr>
          <p:cNvPr id="11" name="Oval 10"/>
          <p:cNvSpPr/>
          <p:nvPr/>
        </p:nvSpPr>
        <p:spPr>
          <a:xfrm>
            <a:off x="9800227" y="4557784"/>
            <a:ext cx="1774209" cy="17980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Franklin Gothic Demi" panose="020B0703020102020204" pitchFamily="34" charset="0"/>
              </a:rPr>
              <a:t>1,600</a:t>
            </a:r>
            <a:r>
              <a:rPr lang="en-GB" sz="2400" dirty="0">
                <a:latin typeface="Franklin Gothic Demi" panose="020B0703020102020204" pitchFamily="34" charset="0"/>
              </a:rPr>
              <a:t>+</a:t>
            </a:r>
            <a:endParaRPr lang="en-GB" sz="3600" dirty="0">
              <a:latin typeface="Franklin Gothic Demi" panose="020B0703020102020204" pitchFamily="34" charset="0"/>
            </a:endParaRPr>
          </a:p>
          <a:p>
            <a:pPr algn="ctr"/>
            <a:r>
              <a:rPr lang="en-GB" dirty="0">
                <a:latin typeface="Franklin Gothic Book" panose="020B0503020102020204" pitchFamily="34" charset="0"/>
              </a:rPr>
              <a:t>PGR students</a:t>
            </a:r>
          </a:p>
        </p:txBody>
      </p:sp>
      <p:sp>
        <p:nvSpPr>
          <p:cNvPr id="12" name="Rectangle 11"/>
          <p:cNvSpPr/>
          <p:nvPr/>
        </p:nvSpPr>
        <p:spPr>
          <a:xfrm>
            <a:off x="5064451" y="2869442"/>
            <a:ext cx="3411940" cy="6550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Franklin Gothic Demi" panose="020B0703020102020204" pitchFamily="34" charset="0"/>
              </a:rPr>
              <a:t>The Faculty in </a:t>
            </a:r>
            <a:r>
              <a:rPr lang="en-GB" sz="2800" dirty="0" smtClean="0">
                <a:solidFill>
                  <a:schemeClr val="tx1"/>
                </a:solidFill>
                <a:latin typeface="Franklin Gothic Demi" panose="020B0703020102020204" pitchFamily="34" charset="0"/>
              </a:rPr>
              <a:t>2019:</a:t>
            </a:r>
            <a:endParaRPr lang="en-GB" sz="2800" dirty="0">
              <a:solidFill>
                <a:schemeClr val="tx1"/>
              </a:solidFill>
              <a:latin typeface="Franklin Gothic Demi" panose="020B0703020102020204" pitchFamily="34" charset="0"/>
            </a:endParaRPr>
          </a:p>
        </p:txBody>
      </p:sp>
    </p:spTree>
    <p:extLst>
      <p:ext uri="{BB962C8B-B14F-4D97-AF65-F5344CB8AC3E}">
        <p14:creationId xmlns:p14="http://schemas.microsoft.com/office/powerpoint/2010/main" val="310619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95" t="7979" r="1" b="8064"/>
          <a:stretch/>
        </p:blipFill>
        <p:spPr>
          <a:xfrm>
            <a:off x="0" y="-13647"/>
            <a:ext cx="12240576" cy="6878472"/>
          </a:xfrm>
          <a:prstGeom prst="rect">
            <a:avLst/>
          </a:prstGeom>
        </p:spPr>
      </p:pic>
      <p:sp>
        <p:nvSpPr>
          <p:cNvPr id="13" name="Rectangle 12"/>
          <p:cNvSpPr/>
          <p:nvPr/>
        </p:nvSpPr>
        <p:spPr>
          <a:xfrm>
            <a:off x="0" y="-13648"/>
            <a:ext cx="12240576" cy="6885295"/>
          </a:xfrm>
          <a:prstGeom prst="rect">
            <a:avLst/>
          </a:prstGeom>
          <a:solidFill>
            <a:srgbClr val="1F4E79">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292658" y="1719618"/>
            <a:ext cx="3503410" cy="3985146"/>
          </a:xfrm>
          <a:prstGeom prst="rect">
            <a:avLst/>
          </a:prstGeom>
          <a:solidFill>
            <a:srgbClr val="1F4E79"/>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6"/>
              </a:solidFill>
            </a:endParaRPr>
          </a:p>
        </p:txBody>
      </p:sp>
      <p:sp>
        <p:nvSpPr>
          <p:cNvPr id="23" name="Oval 22"/>
          <p:cNvSpPr/>
          <p:nvPr/>
        </p:nvSpPr>
        <p:spPr>
          <a:xfrm>
            <a:off x="9596000" y="2029893"/>
            <a:ext cx="955343" cy="93592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21" name="Rectangle 20"/>
          <p:cNvSpPr/>
          <p:nvPr/>
        </p:nvSpPr>
        <p:spPr>
          <a:xfrm>
            <a:off x="4412530" y="1719618"/>
            <a:ext cx="3503410" cy="3985146"/>
          </a:xfrm>
          <a:prstGeom prst="rect">
            <a:avLst/>
          </a:prstGeom>
          <a:solidFill>
            <a:srgbClr val="1F4E79"/>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6"/>
              </a:solidFill>
            </a:endParaRPr>
          </a:p>
        </p:txBody>
      </p:sp>
      <p:sp>
        <p:nvSpPr>
          <p:cNvPr id="20" name="Oval 19"/>
          <p:cNvSpPr/>
          <p:nvPr/>
        </p:nvSpPr>
        <p:spPr>
          <a:xfrm>
            <a:off x="5748063" y="2053648"/>
            <a:ext cx="955343" cy="93592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288925"/>
            <a:ext cx="10515600" cy="1325563"/>
          </a:xfrm>
        </p:spPr>
        <p:txBody>
          <a:bodyPr/>
          <a:lstStyle/>
          <a:p>
            <a:r>
              <a:rPr lang="en-GB" dirty="0">
                <a:solidFill>
                  <a:schemeClr val="accent2"/>
                </a:solidFill>
                <a:latin typeface="Franklin Gothic Demi" panose="020B0703020102020204" pitchFamily="34" charset="0"/>
              </a:rPr>
              <a:t>2012-2017: Strengths</a:t>
            </a:r>
          </a:p>
        </p:txBody>
      </p:sp>
      <p:sp>
        <p:nvSpPr>
          <p:cNvPr id="16" name="Rectangle 15"/>
          <p:cNvSpPr/>
          <p:nvPr/>
        </p:nvSpPr>
        <p:spPr>
          <a:xfrm>
            <a:off x="468090" y="1719618"/>
            <a:ext cx="3503410" cy="3985146"/>
          </a:xfrm>
          <a:prstGeom prst="rect">
            <a:avLst/>
          </a:prstGeom>
          <a:solidFill>
            <a:srgbClr val="1F4E79"/>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6"/>
              </a:solidFill>
            </a:endParaRPr>
          </a:p>
        </p:txBody>
      </p:sp>
      <p:sp>
        <p:nvSpPr>
          <p:cNvPr id="19" name="Oval 18"/>
          <p:cNvSpPr/>
          <p:nvPr/>
        </p:nvSpPr>
        <p:spPr>
          <a:xfrm>
            <a:off x="1680624" y="2027942"/>
            <a:ext cx="955343" cy="93592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5" name="Content Placeholder 4"/>
          <p:cNvSpPr>
            <a:spLocks noGrp="1"/>
          </p:cNvSpPr>
          <p:nvPr>
            <p:ph idx="1"/>
          </p:nvPr>
        </p:nvSpPr>
        <p:spPr>
          <a:xfrm>
            <a:off x="536327" y="3060741"/>
            <a:ext cx="3243941" cy="2748974"/>
          </a:xfrm>
        </p:spPr>
        <p:txBody>
          <a:bodyPr>
            <a:normAutofit fontScale="92500" lnSpcReduction="10000"/>
          </a:bodyPr>
          <a:lstStyle/>
          <a:p>
            <a:pPr marL="0" indent="0" algn="ctr">
              <a:buNone/>
            </a:pPr>
            <a:r>
              <a:rPr lang="en-GB" dirty="0">
                <a:solidFill>
                  <a:schemeClr val="accent2"/>
                </a:solidFill>
                <a:latin typeface="Franklin Gothic Demi" panose="020B0703020102020204" pitchFamily="34" charset="0"/>
              </a:rPr>
              <a:t>Research</a:t>
            </a:r>
            <a:endParaRPr lang="en-GB" b="1" dirty="0">
              <a:solidFill>
                <a:schemeClr val="bg1"/>
              </a:solidFill>
              <a:latin typeface="Tw Cen MT" panose="020B0602020104020603" pitchFamily="34" charset="0"/>
            </a:endParaRPr>
          </a:p>
          <a:p>
            <a:pPr algn="ctr"/>
            <a:r>
              <a:rPr lang="en-GB" sz="1800" dirty="0">
                <a:solidFill>
                  <a:schemeClr val="bg1"/>
                </a:solidFill>
                <a:latin typeface="Tw Cen MT" panose="020B0602020104020603" pitchFamily="34" charset="0"/>
              </a:rPr>
              <a:t>In REF (Research Excellence Framework) 2014, all the Departments were ranked in the </a:t>
            </a:r>
            <a:r>
              <a:rPr lang="en-GB" sz="1800" b="1" dirty="0">
                <a:solidFill>
                  <a:schemeClr val="bg1"/>
                </a:solidFill>
                <a:latin typeface="Tw Cen MT" panose="020B0602020104020603" pitchFamily="34" charset="0"/>
              </a:rPr>
              <a:t>top 3</a:t>
            </a:r>
            <a:r>
              <a:rPr lang="en-GB" sz="1800" dirty="0">
                <a:solidFill>
                  <a:schemeClr val="bg1"/>
                </a:solidFill>
                <a:latin typeface="Tw Cen MT" panose="020B0602020104020603" pitchFamily="34" charset="0"/>
              </a:rPr>
              <a:t> in the UK for the percentage of research classed as </a:t>
            </a:r>
            <a:r>
              <a:rPr lang="en-GB" sz="1800" b="1" dirty="0">
                <a:solidFill>
                  <a:schemeClr val="bg1"/>
                </a:solidFill>
                <a:latin typeface="Tw Cen MT" panose="020B0602020104020603" pitchFamily="34" charset="0"/>
              </a:rPr>
              <a:t>4*</a:t>
            </a:r>
            <a:r>
              <a:rPr lang="en-GB" sz="1800" dirty="0">
                <a:solidFill>
                  <a:schemeClr val="bg1"/>
                </a:solidFill>
                <a:latin typeface="Tw Cen MT" panose="020B0602020104020603" pitchFamily="34" charset="0"/>
              </a:rPr>
              <a:t> in overall quality.</a:t>
            </a:r>
          </a:p>
          <a:p>
            <a:pPr algn="ctr"/>
            <a:r>
              <a:rPr lang="en-GB" sz="1800" dirty="0">
                <a:solidFill>
                  <a:schemeClr val="bg1"/>
                </a:solidFill>
                <a:latin typeface="Tw Cen MT" panose="020B0602020104020603" pitchFamily="34" charset="0"/>
              </a:rPr>
              <a:t>We scored particularly highly in the </a:t>
            </a:r>
            <a:r>
              <a:rPr lang="en-GB" sz="1800" b="1" dirty="0">
                <a:solidFill>
                  <a:schemeClr val="bg1"/>
                </a:solidFill>
                <a:latin typeface="Tw Cen MT" panose="020B0602020104020603" pitchFamily="34" charset="0"/>
              </a:rPr>
              <a:t>Impact</a:t>
            </a:r>
            <a:r>
              <a:rPr lang="en-GB" sz="1800" dirty="0">
                <a:solidFill>
                  <a:schemeClr val="bg1"/>
                </a:solidFill>
                <a:latin typeface="Tw Cen MT" panose="020B0602020104020603" pitchFamily="34" charset="0"/>
              </a:rPr>
              <a:t> and </a:t>
            </a:r>
            <a:r>
              <a:rPr lang="en-GB" sz="1800" b="1" dirty="0">
                <a:solidFill>
                  <a:schemeClr val="bg1"/>
                </a:solidFill>
                <a:latin typeface="Tw Cen MT" panose="020B0602020104020603" pitchFamily="34" charset="0"/>
              </a:rPr>
              <a:t>Environment</a:t>
            </a:r>
            <a:r>
              <a:rPr lang="en-GB" sz="1800" dirty="0">
                <a:solidFill>
                  <a:schemeClr val="bg1"/>
                </a:solidFill>
                <a:latin typeface="Tw Cen MT" panose="020B0602020104020603" pitchFamily="34" charset="0"/>
              </a:rPr>
              <a:t> sub-profiles of the REF.</a:t>
            </a:r>
          </a:p>
        </p:txBody>
      </p:sp>
      <p:sp>
        <p:nvSpPr>
          <p:cNvPr id="8" name="Content Placeholder 4"/>
          <p:cNvSpPr txBox="1">
            <a:spLocks/>
          </p:cNvSpPr>
          <p:nvPr/>
        </p:nvSpPr>
        <p:spPr>
          <a:xfrm>
            <a:off x="4530068" y="3025465"/>
            <a:ext cx="3243941" cy="2580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solidFill>
                  <a:schemeClr val="accent2"/>
                </a:solidFill>
                <a:latin typeface="Franklin Gothic Demi" panose="020B0703020102020204" pitchFamily="34" charset="0"/>
              </a:rPr>
              <a:t>Financial position</a:t>
            </a:r>
          </a:p>
          <a:p>
            <a:pPr algn="ctr"/>
            <a:r>
              <a:rPr lang="en-GB" sz="1700" dirty="0">
                <a:solidFill>
                  <a:schemeClr val="bg1"/>
                </a:solidFill>
                <a:latin typeface="Tw Cen MT" panose="020B0602020104020603" pitchFamily="34" charset="0"/>
              </a:rPr>
              <a:t>The Faculty’s turnover has seen consistent and substantial growth (36%) over the last 6 years, and in </a:t>
            </a:r>
            <a:r>
              <a:rPr lang="en-GB" sz="1700" dirty="0" smtClean="0">
                <a:solidFill>
                  <a:schemeClr val="bg1"/>
                </a:solidFill>
                <a:latin typeface="Tw Cen MT" panose="020B0602020104020603" pitchFamily="34" charset="0"/>
              </a:rPr>
              <a:t>2017-18 </a:t>
            </a:r>
            <a:r>
              <a:rPr lang="en-GB" sz="1700" dirty="0">
                <a:solidFill>
                  <a:schemeClr val="bg1"/>
                </a:solidFill>
                <a:latin typeface="Tw Cen MT" panose="020B0602020104020603" pitchFamily="34" charset="0"/>
              </a:rPr>
              <a:t>the Faculty turnover stood at </a:t>
            </a:r>
            <a:r>
              <a:rPr lang="en-GB" sz="1700" dirty="0" smtClean="0">
                <a:solidFill>
                  <a:schemeClr val="bg1"/>
                </a:solidFill>
                <a:latin typeface="Tw Cen MT" panose="020B0602020104020603" pitchFamily="34" charset="0"/>
              </a:rPr>
              <a:t>£</a:t>
            </a:r>
            <a:r>
              <a:rPr lang="en-GB" sz="1700" dirty="0" smtClean="0">
                <a:solidFill>
                  <a:schemeClr val="bg1"/>
                </a:solidFill>
                <a:latin typeface="Tw Cen MT" panose="020B0602020104020603" pitchFamily="34" charset="0"/>
              </a:rPr>
              <a:t>286</a:t>
            </a:r>
            <a:r>
              <a:rPr lang="en-GB" sz="1700" dirty="0" smtClean="0">
                <a:solidFill>
                  <a:schemeClr val="bg1"/>
                </a:solidFill>
                <a:latin typeface="Tw Cen MT" panose="020B0602020104020603" pitchFamily="34" charset="0"/>
              </a:rPr>
              <a:t>M</a:t>
            </a:r>
            <a:r>
              <a:rPr lang="en-GB" sz="1700" dirty="0">
                <a:solidFill>
                  <a:schemeClr val="bg1"/>
                </a:solidFill>
                <a:latin typeface="Tw Cen MT" panose="020B0602020104020603" pitchFamily="34" charset="0"/>
              </a:rPr>
              <a:t>. The turnover per FTE (all staff in the Faculty) has also seen an increase (12%) over the same period.</a:t>
            </a:r>
            <a:r>
              <a:rPr lang="en-GB" sz="1600" dirty="0">
                <a:solidFill>
                  <a:schemeClr val="bg1"/>
                </a:solidFill>
                <a:latin typeface="Tw Cen MT" panose="020B0602020104020603" pitchFamily="34" charset="0"/>
              </a:rPr>
              <a:t> </a:t>
            </a:r>
            <a:endParaRPr lang="en-GB" sz="1800" dirty="0">
              <a:latin typeface="Tw Cen MT" panose="020B0602020104020603" pitchFamily="34" charset="0"/>
            </a:endParaRPr>
          </a:p>
        </p:txBody>
      </p:sp>
      <p:pic>
        <p:nvPicPr>
          <p:cNvPr id="10" name="Picture 9"/>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46558" y="2155454"/>
            <a:ext cx="654228" cy="660616"/>
          </a:xfrm>
          <a:prstGeom prst="rect">
            <a:avLst/>
          </a:prstGeom>
        </p:spPr>
      </p:pic>
      <p:sp>
        <p:nvSpPr>
          <p:cNvPr id="11" name="Content Placeholder 4"/>
          <p:cNvSpPr txBox="1">
            <a:spLocks/>
          </p:cNvSpPr>
          <p:nvPr/>
        </p:nvSpPr>
        <p:spPr>
          <a:xfrm>
            <a:off x="8310336" y="3060741"/>
            <a:ext cx="3485732" cy="2679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solidFill>
                  <a:schemeClr val="accent2"/>
                </a:solidFill>
                <a:latin typeface="Franklin Gothic Demi" panose="020B0703020102020204" pitchFamily="34" charset="0"/>
              </a:rPr>
              <a:t>Translation</a:t>
            </a:r>
          </a:p>
          <a:p>
            <a:pPr algn="ctr"/>
            <a:r>
              <a:rPr lang="en-GB" sz="1700" dirty="0">
                <a:solidFill>
                  <a:schemeClr val="bg1"/>
                </a:solidFill>
                <a:latin typeface="Tw Cen MT" panose="020B0602020104020603" pitchFamily="34" charset="0"/>
              </a:rPr>
              <a:t>The </a:t>
            </a:r>
            <a:r>
              <a:rPr lang="en-GB" sz="1700" b="1" dirty="0">
                <a:solidFill>
                  <a:schemeClr val="bg1"/>
                </a:solidFill>
                <a:latin typeface="Tw Cen MT" panose="020B0602020104020603" pitchFamily="34" charset="0"/>
              </a:rPr>
              <a:t>majority</a:t>
            </a:r>
            <a:r>
              <a:rPr lang="en-GB" sz="1700" dirty="0">
                <a:solidFill>
                  <a:schemeClr val="bg1"/>
                </a:solidFill>
                <a:latin typeface="Tw Cen MT" panose="020B0602020104020603" pitchFamily="34" charset="0"/>
              </a:rPr>
              <a:t> of the research translation activities that take place through </a:t>
            </a:r>
            <a:r>
              <a:rPr lang="en-GB" sz="1700" b="1" dirty="0">
                <a:solidFill>
                  <a:schemeClr val="bg1"/>
                </a:solidFill>
                <a:latin typeface="Tw Cen MT" panose="020B0602020104020603" pitchFamily="34" charset="0"/>
              </a:rPr>
              <a:t>Imperial Innovations </a:t>
            </a:r>
            <a:r>
              <a:rPr lang="en-GB" sz="1700" dirty="0">
                <a:solidFill>
                  <a:schemeClr val="bg1"/>
                </a:solidFill>
                <a:latin typeface="Tw Cen MT" panose="020B0602020104020603" pitchFamily="34" charset="0"/>
              </a:rPr>
              <a:t>come out from Engineering.</a:t>
            </a:r>
          </a:p>
          <a:p>
            <a:pPr algn="ctr"/>
            <a:r>
              <a:rPr lang="en-GB" sz="1700" dirty="0">
                <a:solidFill>
                  <a:schemeClr val="bg1"/>
                </a:solidFill>
                <a:latin typeface="Tw Cen MT" panose="020B0602020104020603" pitchFamily="34" charset="0"/>
              </a:rPr>
              <a:t>The number of </a:t>
            </a:r>
            <a:r>
              <a:rPr lang="en-GB" sz="1700" b="1" dirty="0">
                <a:solidFill>
                  <a:schemeClr val="bg1"/>
                </a:solidFill>
                <a:latin typeface="Tw Cen MT" panose="020B0602020104020603" pitchFamily="34" charset="0"/>
              </a:rPr>
              <a:t>new patents </a:t>
            </a:r>
            <a:r>
              <a:rPr lang="en-GB" sz="1700" dirty="0">
                <a:solidFill>
                  <a:schemeClr val="bg1"/>
                </a:solidFill>
                <a:latin typeface="Tw Cen MT" panose="020B0602020104020603" pitchFamily="34" charset="0"/>
              </a:rPr>
              <a:t>filed and granted and </a:t>
            </a:r>
            <a:r>
              <a:rPr lang="en-GB" sz="1700" b="1" dirty="0">
                <a:solidFill>
                  <a:schemeClr val="bg1"/>
                </a:solidFill>
                <a:latin typeface="Tw Cen MT" panose="020B0602020104020603" pitchFamily="34" charset="0"/>
              </a:rPr>
              <a:t>new licencing deals</a:t>
            </a:r>
            <a:r>
              <a:rPr lang="en-GB" sz="1700" dirty="0">
                <a:solidFill>
                  <a:schemeClr val="bg1"/>
                </a:solidFill>
                <a:latin typeface="Tw Cen MT" panose="020B0602020104020603" pitchFamily="34" charset="0"/>
              </a:rPr>
              <a:t> per year has doubled over the period.</a:t>
            </a:r>
          </a:p>
        </p:txBody>
      </p:sp>
      <p:pic>
        <p:nvPicPr>
          <p:cNvPr id="3" name="Picture 2"/>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12187" y="2190481"/>
            <a:ext cx="492216" cy="572344"/>
          </a:xfrm>
          <a:prstGeom prst="rect">
            <a:avLst/>
          </a:prstGeom>
        </p:spPr>
      </p:pic>
      <p:pic>
        <p:nvPicPr>
          <p:cNvPr id="7" name="Graphic 6" descr="Coins">
            <a:extLst>
              <a:ext uri="{FF2B5EF4-FFF2-40B4-BE49-F238E27FC236}">
                <a16:creationId xmlns="" xmlns:a16="http://schemas.microsoft.com/office/drawing/2014/main" id="{FA90E76C-FCF0-42A5-8755-8F5D9904E5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872609" y="2183915"/>
            <a:ext cx="706250" cy="706250"/>
          </a:xfrm>
          <a:prstGeom prst="rect">
            <a:avLst/>
          </a:prstGeom>
        </p:spPr>
      </p:pic>
    </p:spTree>
    <p:extLst>
      <p:ext uri="{BB962C8B-B14F-4D97-AF65-F5344CB8AC3E}">
        <p14:creationId xmlns:p14="http://schemas.microsoft.com/office/powerpoint/2010/main" val="3992662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0" t="4647" r="-1" b="11227"/>
          <a:stretch/>
        </p:blipFill>
        <p:spPr>
          <a:xfrm>
            <a:off x="19050" y="-13648"/>
            <a:ext cx="12221526" cy="6892120"/>
          </a:xfrm>
          <a:prstGeom prst="rect">
            <a:avLst/>
          </a:prstGeom>
        </p:spPr>
      </p:pic>
      <p:sp>
        <p:nvSpPr>
          <p:cNvPr id="13" name="Rectangle 12"/>
          <p:cNvSpPr/>
          <p:nvPr/>
        </p:nvSpPr>
        <p:spPr>
          <a:xfrm>
            <a:off x="0" y="-13648"/>
            <a:ext cx="12240576" cy="6885295"/>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292658" y="1719618"/>
            <a:ext cx="3503410" cy="3985146"/>
          </a:xfrm>
          <a:prstGeom prst="rect">
            <a:avLst/>
          </a:prstGeom>
          <a:solidFill>
            <a:schemeClr val="accent3"/>
          </a:solidFill>
          <a:ln w="38100">
            <a:solidFill>
              <a:srgbClr val="D9DBF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6"/>
              </a:solidFill>
            </a:endParaRPr>
          </a:p>
        </p:txBody>
      </p:sp>
      <p:sp>
        <p:nvSpPr>
          <p:cNvPr id="23" name="Oval 22"/>
          <p:cNvSpPr/>
          <p:nvPr/>
        </p:nvSpPr>
        <p:spPr>
          <a:xfrm>
            <a:off x="9596000" y="2029893"/>
            <a:ext cx="955343" cy="93592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21" name="Rectangle 20"/>
          <p:cNvSpPr/>
          <p:nvPr/>
        </p:nvSpPr>
        <p:spPr>
          <a:xfrm>
            <a:off x="4412530" y="1719618"/>
            <a:ext cx="3503410" cy="3985146"/>
          </a:xfrm>
          <a:prstGeom prst="rect">
            <a:avLst/>
          </a:prstGeom>
          <a:solidFill>
            <a:schemeClr val="accent3"/>
          </a:solidFill>
          <a:ln w="38100">
            <a:solidFill>
              <a:srgbClr val="D9DBF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6"/>
              </a:solidFill>
            </a:endParaRPr>
          </a:p>
        </p:txBody>
      </p:sp>
      <p:sp>
        <p:nvSpPr>
          <p:cNvPr id="20" name="Oval 19"/>
          <p:cNvSpPr/>
          <p:nvPr/>
        </p:nvSpPr>
        <p:spPr>
          <a:xfrm>
            <a:off x="5748063" y="2053648"/>
            <a:ext cx="955343" cy="93592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288925"/>
            <a:ext cx="10515600" cy="1325563"/>
          </a:xfrm>
        </p:spPr>
        <p:txBody>
          <a:bodyPr/>
          <a:lstStyle/>
          <a:p>
            <a:r>
              <a:rPr lang="en-GB" dirty="0">
                <a:solidFill>
                  <a:srgbClr val="D9DBF1"/>
                </a:solidFill>
                <a:latin typeface="Franklin Gothic Demi" panose="020B0703020102020204" pitchFamily="34" charset="0"/>
              </a:rPr>
              <a:t>2012-2017: Weaknesses</a:t>
            </a:r>
          </a:p>
        </p:txBody>
      </p:sp>
      <p:sp>
        <p:nvSpPr>
          <p:cNvPr id="16" name="Rectangle 15"/>
          <p:cNvSpPr/>
          <p:nvPr/>
        </p:nvSpPr>
        <p:spPr>
          <a:xfrm>
            <a:off x="468090" y="1719618"/>
            <a:ext cx="3503410" cy="3985146"/>
          </a:xfrm>
          <a:prstGeom prst="rect">
            <a:avLst/>
          </a:prstGeom>
          <a:solidFill>
            <a:schemeClr val="accent3"/>
          </a:solidFill>
          <a:ln w="38100">
            <a:solidFill>
              <a:srgbClr val="D9DBF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accent3"/>
              </a:solidFill>
            </a:endParaRPr>
          </a:p>
        </p:txBody>
      </p:sp>
      <p:sp>
        <p:nvSpPr>
          <p:cNvPr id="19" name="Oval 18"/>
          <p:cNvSpPr/>
          <p:nvPr/>
        </p:nvSpPr>
        <p:spPr>
          <a:xfrm>
            <a:off x="1680624" y="2027942"/>
            <a:ext cx="955343" cy="935921"/>
          </a:xfrm>
          <a:prstGeom prst="ellipse">
            <a:avLst/>
          </a:prstGeom>
          <a:solidFill>
            <a:schemeClr val="bg1"/>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5" name="Content Placeholder 4"/>
          <p:cNvSpPr>
            <a:spLocks noGrp="1"/>
          </p:cNvSpPr>
          <p:nvPr>
            <p:ph idx="1"/>
          </p:nvPr>
        </p:nvSpPr>
        <p:spPr>
          <a:xfrm>
            <a:off x="536327" y="3060741"/>
            <a:ext cx="3243941" cy="2748974"/>
          </a:xfrm>
        </p:spPr>
        <p:txBody>
          <a:bodyPr>
            <a:normAutofit fontScale="92500"/>
          </a:bodyPr>
          <a:lstStyle/>
          <a:p>
            <a:pPr marL="0" indent="0" algn="ctr">
              <a:buNone/>
            </a:pPr>
            <a:r>
              <a:rPr lang="en-GB" dirty="0">
                <a:solidFill>
                  <a:srgbClr val="D9DBF1"/>
                </a:solidFill>
                <a:latin typeface="Franklin Gothic Demi" panose="020B0703020102020204" pitchFamily="34" charset="0"/>
              </a:rPr>
              <a:t>Student satisfaction</a:t>
            </a:r>
            <a:endParaRPr lang="en-GB" b="1" dirty="0">
              <a:solidFill>
                <a:srgbClr val="D9DBF1"/>
              </a:solidFill>
              <a:latin typeface="Tw Cen MT" panose="020B0602020104020603" pitchFamily="34" charset="0"/>
            </a:endParaRPr>
          </a:p>
          <a:p>
            <a:pPr algn="ctr"/>
            <a:r>
              <a:rPr lang="en-GB" sz="1800" dirty="0">
                <a:solidFill>
                  <a:schemeClr val="bg1"/>
                </a:solidFill>
                <a:latin typeface="Tw Cen MT" panose="020B0602020104020603" pitchFamily="34" charset="0"/>
              </a:rPr>
              <a:t>Only 4 Departments scored in the top quartile for the majority of the questions in the annual National Student Survey in 2018.</a:t>
            </a:r>
          </a:p>
          <a:p>
            <a:pPr algn="ctr"/>
            <a:r>
              <a:rPr lang="en-GB" sz="1800" dirty="0">
                <a:solidFill>
                  <a:schemeClr val="bg1"/>
                </a:solidFill>
                <a:latin typeface="Tw Cen MT" panose="020B0602020104020603" pitchFamily="34" charset="0"/>
              </a:rPr>
              <a:t>An area that requires particular focus across the Faculty is </a:t>
            </a:r>
            <a:r>
              <a:rPr lang="en-GB" sz="1800" b="1" dirty="0">
                <a:solidFill>
                  <a:schemeClr val="bg1"/>
                </a:solidFill>
                <a:latin typeface="Tw Cen MT" panose="020B0602020104020603" pitchFamily="34" charset="0"/>
              </a:rPr>
              <a:t>assessment and feedback</a:t>
            </a:r>
            <a:r>
              <a:rPr lang="en-GB" sz="1800" dirty="0">
                <a:solidFill>
                  <a:schemeClr val="bg1"/>
                </a:solidFill>
                <a:latin typeface="Tw Cen MT" panose="020B0602020104020603" pitchFamily="34" charset="0"/>
              </a:rPr>
              <a:t>.</a:t>
            </a:r>
          </a:p>
        </p:txBody>
      </p:sp>
      <p:sp>
        <p:nvSpPr>
          <p:cNvPr id="8" name="Content Placeholder 4"/>
          <p:cNvSpPr txBox="1">
            <a:spLocks/>
          </p:cNvSpPr>
          <p:nvPr/>
        </p:nvSpPr>
        <p:spPr>
          <a:xfrm>
            <a:off x="4412530" y="3098841"/>
            <a:ext cx="3453298" cy="264402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400" dirty="0">
                <a:solidFill>
                  <a:srgbClr val="D9DBF1"/>
                </a:solidFill>
                <a:latin typeface="Franklin Gothic Demi" panose="020B0703020102020204" pitchFamily="34" charset="0"/>
              </a:rPr>
              <a:t>Diversity</a:t>
            </a:r>
          </a:p>
          <a:p>
            <a:pPr algn="ctr">
              <a:lnSpc>
                <a:spcPct val="120000"/>
              </a:lnSpc>
            </a:pPr>
            <a:r>
              <a:rPr lang="en-GB" sz="1900" dirty="0">
                <a:solidFill>
                  <a:schemeClr val="bg1"/>
                </a:solidFill>
                <a:latin typeface="Tw Cen MT" panose="020B0602020104020603" pitchFamily="34" charset="0"/>
              </a:rPr>
              <a:t>Staff: In 2018, 20% of academic and research staff in the Faculty were female, 57.5% of professional services staff, and 13% of technical staff.</a:t>
            </a:r>
          </a:p>
          <a:p>
            <a:pPr algn="ctr">
              <a:lnSpc>
                <a:spcPct val="120000"/>
              </a:lnSpc>
            </a:pPr>
            <a:r>
              <a:rPr lang="en-GB" sz="1900" dirty="0">
                <a:solidFill>
                  <a:schemeClr val="bg1"/>
                </a:solidFill>
                <a:latin typeface="Tw Cen MT" panose="020B0602020104020603" pitchFamily="34" charset="0"/>
              </a:rPr>
              <a:t>Students: In 2016-17, the percentage of applicants and enrolled students with </a:t>
            </a:r>
            <a:r>
              <a:rPr lang="en-GB" sz="1900" b="1" dirty="0">
                <a:solidFill>
                  <a:schemeClr val="bg1"/>
                </a:solidFill>
                <a:latin typeface="Tw Cen MT" panose="020B0602020104020603" pitchFamily="34" charset="0"/>
              </a:rPr>
              <a:t>Widening Participation </a:t>
            </a:r>
            <a:r>
              <a:rPr lang="en-GB" sz="1900" dirty="0">
                <a:solidFill>
                  <a:schemeClr val="bg1"/>
                </a:solidFill>
                <a:latin typeface="Tw Cen MT" panose="020B0602020104020603" pitchFamily="34" charset="0"/>
              </a:rPr>
              <a:t>flags were 14% and 11% respectively</a:t>
            </a:r>
            <a:r>
              <a:rPr lang="en-GB" sz="1800" dirty="0">
                <a:solidFill>
                  <a:schemeClr val="bg1"/>
                </a:solidFill>
                <a:latin typeface="Tw Cen MT" panose="020B0602020104020603" pitchFamily="34" charset="0"/>
              </a:rPr>
              <a:t>.</a:t>
            </a:r>
            <a:endParaRPr lang="en-GB" sz="1800" dirty="0">
              <a:latin typeface="Tw Cen MT" panose="020B0602020104020603" pitchFamily="34" charset="0"/>
            </a:endParaRPr>
          </a:p>
        </p:txBody>
      </p:sp>
      <p:pic>
        <p:nvPicPr>
          <p:cNvPr id="10" name="Picture 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46558" y="2155454"/>
            <a:ext cx="654228" cy="660616"/>
          </a:xfrm>
          <a:prstGeom prst="rect">
            <a:avLst/>
          </a:prstGeom>
        </p:spPr>
      </p:pic>
      <p:sp>
        <p:nvSpPr>
          <p:cNvPr id="11" name="Content Placeholder 4"/>
          <p:cNvSpPr txBox="1">
            <a:spLocks/>
          </p:cNvSpPr>
          <p:nvPr/>
        </p:nvSpPr>
        <p:spPr>
          <a:xfrm>
            <a:off x="8356970" y="3060741"/>
            <a:ext cx="3439098" cy="2679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solidFill>
                  <a:srgbClr val="D9DBF1"/>
                </a:solidFill>
                <a:latin typeface="Franklin Gothic Demi" panose="020B0703020102020204" pitchFamily="34" charset="0"/>
              </a:rPr>
              <a:t>Translation</a:t>
            </a:r>
          </a:p>
          <a:p>
            <a:pPr algn="ctr"/>
            <a:r>
              <a:rPr lang="en-GB" sz="1800" dirty="0">
                <a:solidFill>
                  <a:schemeClr val="bg1"/>
                </a:solidFill>
                <a:latin typeface="Tw Cen MT" panose="020B0602020104020603" pitchFamily="34" charset="0"/>
              </a:rPr>
              <a:t>Our </a:t>
            </a:r>
            <a:r>
              <a:rPr lang="en-GB" sz="1800" b="1" dirty="0">
                <a:solidFill>
                  <a:schemeClr val="bg1"/>
                </a:solidFill>
                <a:latin typeface="Tw Cen MT" panose="020B0602020104020603" pitchFamily="34" charset="0"/>
              </a:rPr>
              <a:t>income from licences </a:t>
            </a:r>
            <a:r>
              <a:rPr lang="en-GB" sz="1800" dirty="0">
                <a:solidFill>
                  <a:schemeClr val="bg1"/>
                </a:solidFill>
                <a:latin typeface="Tw Cen MT" panose="020B0602020104020603" pitchFamily="34" charset="0"/>
              </a:rPr>
              <a:t>falls well below our UK competitors.</a:t>
            </a:r>
          </a:p>
        </p:txBody>
      </p:sp>
      <p:pic>
        <p:nvPicPr>
          <p:cNvPr id="18" name="Picture 1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64322" y="2186596"/>
            <a:ext cx="618612" cy="618612"/>
          </a:xfrm>
          <a:prstGeom prst="rect">
            <a:avLst/>
          </a:prstGeom>
        </p:spPr>
      </p:pic>
      <p:pic>
        <p:nvPicPr>
          <p:cNvPr id="12" name="Picture 11"/>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05666" y="2363098"/>
            <a:ext cx="640135" cy="317019"/>
          </a:xfrm>
          <a:prstGeom prst="rect">
            <a:avLst/>
          </a:prstGeom>
        </p:spPr>
      </p:pic>
    </p:spTree>
    <p:extLst>
      <p:ext uri="{BB962C8B-B14F-4D97-AF65-F5344CB8AC3E}">
        <p14:creationId xmlns:p14="http://schemas.microsoft.com/office/powerpoint/2010/main" val="1802743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541" r="27844"/>
          <a:stretch/>
        </p:blipFill>
        <p:spPr>
          <a:xfrm>
            <a:off x="-17585" y="0"/>
            <a:ext cx="4589585" cy="6858000"/>
          </a:xfrm>
          <a:prstGeom prst="rect">
            <a:avLst/>
          </a:prstGeom>
        </p:spPr>
      </p:pic>
      <p:sp>
        <p:nvSpPr>
          <p:cNvPr id="3" name="Content Placeholder 2"/>
          <p:cNvSpPr>
            <a:spLocks noGrp="1"/>
          </p:cNvSpPr>
          <p:nvPr>
            <p:ph idx="1"/>
          </p:nvPr>
        </p:nvSpPr>
        <p:spPr>
          <a:xfrm>
            <a:off x="5310553" y="673734"/>
            <a:ext cx="6071718" cy="5701602"/>
          </a:xfrm>
        </p:spPr>
        <p:txBody>
          <a:bodyPr>
            <a:normAutofit/>
          </a:bodyPr>
          <a:lstStyle/>
          <a:p>
            <a:pPr marL="0" indent="0" algn="just">
              <a:lnSpc>
                <a:spcPct val="100000"/>
              </a:lnSpc>
              <a:buNone/>
            </a:pPr>
            <a:r>
              <a:rPr lang="en-GB" sz="2000" dirty="0">
                <a:solidFill>
                  <a:srgbClr val="001021"/>
                </a:solidFill>
                <a:latin typeface="Tw Cen MT" panose="020B0602020104020603" pitchFamily="34" charset="0"/>
              </a:rPr>
              <a:t>Our emphasis over the next five period will be on continuing to improve</a:t>
            </a:r>
            <a:r>
              <a:rPr lang="en-GB" sz="2000" b="1" dirty="0">
                <a:solidFill>
                  <a:srgbClr val="001021"/>
                </a:solidFill>
                <a:latin typeface="Tw Cen MT" panose="020B0602020104020603" pitchFamily="34" charset="0"/>
              </a:rPr>
              <a:t> the quality and impact of everything we do</a:t>
            </a:r>
            <a:r>
              <a:rPr lang="en-GB" sz="2000" dirty="0">
                <a:solidFill>
                  <a:srgbClr val="001021"/>
                </a:solidFill>
                <a:latin typeface="Tw Cen MT" panose="020B0602020104020603" pitchFamily="34" charset="0"/>
              </a:rPr>
              <a:t>. This will be achieved through </a:t>
            </a:r>
            <a:r>
              <a:rPr lang="en-GB" sz="2000" b="1" dirty="0">
                <a:solidFill>
                  <a:srgbClr val="001021"/>
                </a:solidFill>
                <a:latin typeface="Tw Cen MT" panose="020B0602020104020603" pitchFamily="34" charset="0"/>
              </a:rPr>
              <a:t>positive leadership </a:t>
            </a:r>
            <a:r>
              <a:rPr lang="en-GB" sz="2000" dirty="0">
                <a:solidFill>
                  <a:srgbClr val="001021"/>
                </a:solidFill>
                <a:latin typeface="Tw Cen MT" panose="020B0602020104020603" pitchFamily="34" charset="0"/>
              </a:rPr>
              <a:t>and by </a:t>
            </a:r>
            <a:r>
              <a:rPr lang="en-GB" sz="2000" b="1" dirty="0">
                <a:solidFill>
                  <a:srgbClr val="001021"/>
                </a:solidFill>
                <a:latin typeface="Tw Cen MT" panose="020B0602020104020603" pitchFamily="34" charset="0"/>
              </a:rPr>
              <a:t>empowering staff</a:t>
            </a:r>
            <a:r>
              <a:rPr lang="en-GB" sz="2000" dirty="0">
                <a:solidFill>
                  <a:srgbClr val="001021"/>
                </a:solidFill>
                <a:latin typeface="Tw Cen MT" panose="020B0602020104020603" pitchFamily="34" charset="0"/>
              </a:rPr>
              <a:t>, and enabled through </a:t>
            </a:r>
            <a:r>
              <a:rPr lang="en-GB" sz="2000" b="1" dirty="0">
                <a:solidFill>
                  <a:srgbClr val="001021"/>
                </a:solidFill>
                <a:latin typeface="Tw Cen MT" panose="020B0602020104020603" pitchFamily="34" charset="0"/>
              </a:rPr>
              <a:t>strong resources </a:t>
            </a:r>
            <a:r>
              <a:rPr lang="en-GB" sz="2000" dirty="0">
                <a:solidFill>
                  <a:srgbClr val="001021"/>
                </a:solidFill>
                <a:latin typeface="Tw Cen MT" panose="020B0602020104020603" pitchFamily="34" charset="0"/>
              </a:rPr>
              <a:t>(finances, facilities and space). In particular continued growth will be associated with </a:t>
            </a:r>
            <a:r>
              <a:rPr lang="en-GB" sz="2000" b="1" dirty="0">
                <a:solidFill>
                  <a:srgbClr val="001021"/>
                </a:solidFill>
                <a:latin typeface="Tw Cen MT" panose="020B0602020104020603" pitchFamily="34" charset="0"/>
              </a:rPr>
              <a:t>Bioengineering </a:t>
            </a:r>
            <a:r>
              <a:rPr lang="en-GB" sz="2000" dirty="0">
                <a:solidFill>
                  <a:srgbClr val="001021"/>
                </a:solidFill>
                <a:latin typeface="Tw Cen MT" panose="020B0602020104020603" pitchFamily="34" charset="0"/>
              </a:rPr>
              <a:t>and the </a:t>
            </a:r>
            <a:r>
              <a:rPr lang="en-GB" sz="2000" b="1" dirty="0">
                <a:solidFill>
                  <a:srgbClr val="001021"/>
                </a:solidFill>
                <a:latin typeface="Tw Cen MT" panose="020B0602020104020603" pitchFamily="34" charset="0"/>
              </a:rPr>
              <a:t>Dyson School of Design Engineering (</a:t>
            </a:r>
            <a:r>
              <a:rPr lang="en-GB" sz="2000" dirty="0">
                <a:solidFill>
                  <a:srgbClr val="001021"/>
                </a:solidFill>
                <a:latin typeface="Tw Cen MT" panose="020B0602020104020603" pitchFamily="34" charset="0"/>
              </a:rPr>
              <a:t>to reach steady state), </a:t>
            </a:r>
            <a:r>
              <a:rPr lang="en-GB" sz="2000" b="1" dirty="0">
                <a:solidFill>
                  <a:srgbClr val="001021"/>
                </a:solidFill>
                <a:latin typeface="Tw Cen MT" panose="020B0602020104020603" pitchFamily="34" charset="0"/>
              </a:rPr>
              <a:t>postgraduate teaching</a:t>
            </a:r>
            <a:r>
              <a:rPr lang="en-GB" sz="2000" dirty="0">
                <a:solidFill>
                  <a:srgbClr val="001021"/>
                </a:solidFill>
                <a:latin typeface="Tw Cen MT" panose="020B0602020104020603" pitchFamily="34" charset="0"/>
              </a:rPr>
              <a:t> (both MSc and PhD), and </a:t>
            </a:r>
            <a:r>
              <a:rPr lang="en-GB" sz="2000" b="1" dirty="0">
                <a:solidFill>
                  <a:srgbClr val="001021"/>
                </a:solidFill>
                <a:latin typeface="Tw Cen MT" panose="020B0602020104020603" pitchFamily="34" charset="0"/>
              </a:rPr>
              <a:t>research volume</a:t>
            </a:r>
            <a:r>
              <a:rPr lang="en-GB" sz="2000" dirty="0">
                <a:solidFill>
                  <a:srgbClr val="001021"/>
                </a:solidFill>
                <a:latin typeface="Tw Cen MT" panose="020B0602020104020603" pitchFamily="34" charset="0"/>
              </a:rPr>
              <a:t>.</a:t>
            </a:r>
          </a:p>
          <a:p>
            <a:pPr marL="0" indent="0" algn="just">
              <a:lnSpc>
                <a:spcPct val="100000"/>
              </a:lnSpc>
              <a:buNone/>
            </a:pPr>
            <a:endParaRPr lang="en-GB" sz="2000" dirty="0">
              <a:solidFill>
                <a:srgbClr val="001021"/>
              </a:solidFill>
              <a:latin typeface="Tw Cen MT" panose="020B0602020104020603" pitchFamily="34" charset="0"/>
            </a:endParaRPr>
          </a:p>
          <a:p>
            <a:pPr marL="0" indent="0" algn="just">
              <a:lnSpc>
                <a:spcPct val="100000"/>
              </a:lnSpc>
              <a:buNone/>
            </a:pPr>
            <a:r>
              <a:rPr lang="en-GB" sz="2000" dirty="0">
                <a:solidFill>
                  <a:srgbClr val="001021"/>
                </a:solidFill>
                <a:latin typeface="Tw Cen MT" panose="020B0602020104020603" pitchFamily="34" charset="0"/>
              </a:rPr>
              <a:t>We strongly believe that the size of Departments that we currently run within the Faculty of Engineering provide an </a:t>
            </a:r>
            <a:r>
              <a:rPr lang="en-GB" sz="2000" b="1" dirty="0">
                <a:solidFill>
                  <a:srgbClr val="001021"/>
                </a:solidFill>
                <a:latin typeface="Tw Cen MT" panose="020B0602020104020603" pitchFamily="34" charset="0"/>
              </a:rPr>
              <a:t>optimum balance of scale and culture</a:t>
            </a:r>
            <a:r>
              <a:rPr lang="en-GB" sz="2000" dirty="0">
                <a:solidFill>
                  <a:srgbClr val="001021"/>
                </a:solidFill>
                <a:latin typeface="Tw Cen MT" panose="020B0602020104020603" pitchFamily="34" charset="0"/>
              </a:rPr>
              <a:t>. Any substantive long term growth would therefore necessitate new Departments being formed. This is not anticipated over the next five period, but is not precluded beyond that. </a:t>
            </a:r>
          </a:p>
        </p:txBody>
      </p:sp>
      <p:sp>
        <p:nvSpPr>
          <p:cNvPr id="8" name="Rectangle 7"/>
          <p:cNvSpPr/>
          <p:nvPr/>
        </p:nvSpPr>
        <p:spPr>
          <a:xfrm>
            <a:off x="1" y="0"/>
            <a:ext cx="4571999" cy="6858000"/>
          </a:xfrm>
          <a:prstGeom prst="rect">
            <a:avLst/>
          </a:prstGeom>
          <a:solidFill>
            <a:schemeClr val="accent3">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47485" y="232061"/>
            <a:ext cx="3725577" cy="3292474"/>
          </a:xfrm>
        </p:spPr>
        <p:txBody>
          <a:bodyPr>
            <a:noAutofit/>
          </a:bodyPr>
          <a:lstStyle/>
          <a:p>
            <a:pPr>
              <a:lnSpc>
                <a:spcPct val="100000"/>
              </a:lnSpc>
            </a:pPr>
            <a:r>
              <a:rPr lang="en-GB" sz="5400" spc="300" dirty="0">
                <a:solidFill>
                  <a:schemeClr val="bg1"/>
                </a:solidFill>
                <a:latin typeface="Tw Cen MT" panose="020B0602020104020603" pitchFamily="34" charset="0"/>
              </a:rPr>
              <a:t>The next five years</a:t>
            </a:r>
            <a:br>
              <a:rPr lang="en-GB" sz="5400" spc="300" dirty="0">
                <a:solidFill>
                  <a:schemeClr val="bg1"/>
                </a:solidFill>
                <a:latin typeface="Tw Cen MT" panose="020B0602020104020603" pitchFamily="34" charset="0"/>
              </a:rPr>
            </a:br>
            <a:r>
              <a:rPr lang="en-GB" sz="4000" spc="300" dirty="0">
                <a:solidFill>
                  <a:schemeClr val="bg1"/>
                </a:solidFill>
                <a:latin typeface="Tw Cen MT" panose="020B0602020104020603" pitchFamily="34" charset="0"/>
              </a:rPr>
              <a:t>(2018-2023)</a:t>
            </a:r>
          </a:p>
        </p:txBody>
      </p:sp>
    </p:spTree>
    <p:extLst>
      <p:ext uri="{BB962C8B-B14F-4D97-AF65-F5344CB8AC3E}">
        <p14:creationId xmlns:p14="http://schemas.microsoft.com/office/powerpoint/2010/main" val="1021182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9707" r="764" b="5728"/>
          <a:stretch/>
        </p:blipFill>
        <p:spPr>
          <a:xfrm>
            <a:off x="-2689" y="-35169"/>
            <a:ext cx="12195397" cy="6928338"/>
          </a:xfrm>
          <a:prstGeom prst="rect">
            <a:avLst/>
          </a:prstGeom>
        </p:spPr>
      </p:pic>
      <p:sp>
        <p:nvSpPr>
          <p:cNvPr id="5" name="Oval 4"/>
          <p:cNvSpPr/>
          <p:nvPr/>
        </p:nvSpPr>
        <p:spPr>
          <a:xfrm>
            <a:off x="3029927" y="74400"/>
            <a:ext cx="6348046" cy="6383215"/>
          </a:xfrm>
          <a:prstGeom prst="ellipse">
            <a:avLst/>
          </a:prstGeom>
          <a:solidFill>
            <a:schemeClr val="tx2">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727899" y="2490372"/>
            <a:ext cx="2887288" cy="1444313"/>
          </a:xfrm>
        </p:spPr>
        <p:txBody>
          <a:bodyPr>
            <a:noAutofit/>
          </a:bodyPr>
          <a:lstStyle/>
          <a:p>
            <a:pPr algn="ctr">
              <a:lnSpc>
                <a:spcPct val="100000"/>
              </a:lnSpc>
            </a:pPr>
            <a:r>
              <a:rPr lang="en-GB" sz="3200" dirty="0">
                <a:solidFill>
                  <a:schemeClr val="accent2"/>
                </a:solidFill>
                <a:effectLst>
                  <a:outerShdw blurRad="50800" dist="38100" dir="2700000" algn="tl" rotWithShape="0">
                    <a:prstClr val="black">
                      <a:alpha val="40000"/>
                    </a:prstClr>
                  </a:outerShdw>
                </a:effectLst>
                <a:latin typeface="Franklin Gothic Demi" panose="020B0703020102020204" pitchFamily="34" charset="0"/>
              </a:rPr>
              <a:t>The Faculty of Engineering Strategy</a:t>
            </a:r>
          </a:p>
        </p:txBody>
      </p:sp>
      <p:grpSp>
        <p:nvGrpSpPr>
          <p:cNvPr id="7" name="Group 6"/>
          <p:cNvGrpSpPr/>
          <p:nvPr/>
        </p:nvGrpSpPr>
        <p:grpSpPr>
          <a:xfrm>
            <a:off x="3326828" y="388886"/>
            <a:ext cx="5754244" cy="5754243"/>
            <a:chOff x="3526607" y="388887"/>
            <a:chExt cx="5754244" cy="5754243"/>
          </a:xfrm>
        </p:grpSpPr>
        <p:sp>
          <p:nvSpPr>
            <p:cNvPr id="8" name="Freeform 7"/>
            <p:cNvSpPr/>
            <p:nvPr/>
          </p:nvSpPr>
          <p:spPr>
            <a:xfrm>
              <a:off x="5819237" y="388887"/>
              <a:ext cx="1168984" cy="1168984"/>
            </a:xfrm>
            <a:custGeom>
              <a:avLst/>
              <a:gdLst>
                <a:gd name="connsiteX0" fmla="*/ 0 w 1168984"/>
                <a:gd name="connsiteY0" fmla="*/ 584492 h 1168984"/>
                <a:gd name="connsiteX1" fmla="*/ 584492 w 1168984"/>
                <a:gd name="connsiteY1" fmla="*/ 0 h 1168984"/>
                <a:gd name="connsiteX2" fmla="*/ 1168984 w 1168984"/>
                <a:gd name="connsiteY2" fmla="*/ 584492 h 1168984"/>
                <a:gd name="connsiteX3" fmla="*/ 584492 w 1168984"/>
                <a:gd name="connsiteY3" fmla="*/ 1168984 h 1168984"/>
                <a:gd name="connsiteX4" fmla="*/ 0 w 1168984"/>
                <a:gd name="connsiteY4" fmla="*/ 584492 h 116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84" h="1168984">
                  <a:moveTo>
                    <a:pt x="0" y="584492"/>
                  </a:moveTo>
                  <a:cubicBezTo>
                    <a:pt x="0" y="261686"/>
                    <a:pt x="261686" y="0"/>
                    <a:pt x="584492" y="0"/>
                  </a:cubicBezTo>
                  <a:cubicBezTo>
                    <a:pt x="907298" y="0"/>
                    <a:pt x="1168984" y="261686"/>
                    <a:pt x="1168984" y="584492"/>
                  </a:cubicBezTo>
                  <a:cubicBezTo>
                    <a:pt x="1168984" y="907298"/>
                    <a:pt x="907298" y="1168984"/>
                    <a:pt x="584492" y="1168984"/>
                  </a:cubicBezTo>
                  <a:cubicBezTo>
                    <a:pt x="261686" y="1168984"/>
                    <a:pt x="0" y="907298"/>
                    <a:pt x="0" y="584492"/>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2000" tIns="185164" rIns="72000" bIns="185164" numCol="1" spcCol="1270" anchor="ctr" anchorCtr="0">
              <a:noAutofit/>
            </a:bodyPr>
            <a:lstStyle/>
            <a:p>
              <a:pPr lvl="0" algn="ctr" defTabSz="488950">
                <a:lnSpc>
                  <a:spcPct val="90000"/>
                </a:lnSpc>
                <a:spcBef>
                  <a:spcPct val="0"/>
                </a:spcBef>
                <a:spcAft>
                  <a:spcPct val="35000"/>
                </a:spcAft>
              </a:pPr>
              <a:r>
                <a:rPr lang="en-GB" sz="1400" kern="1200" dirty="0">
                  <a:latin typeface="Franklin Gothic Book" panose="020B0503020102020204" pitchFamily="34" charset="0"/>
                </a:rPr>
                <a:t>People</a:t>
              </a:r>
            </a:p>
          </p:txBody>
        </p:sp>
        <p:sp>
          <p:nvSpPr>
            <p:cNvPr id="10" name="Freeform 9"/>
            <p:cNvSpPr/>
            <p:nvPr/>
          </p:nvSpPr>
          <p:spPr>
            <a:xfrm>
              <a:off x="7440371" y="1060382"/>
              <a:ext cx="1168984" cy="1168984"/>
            </a:xfrm>
            <a:custGeom>
              <a:avLst/>
              <a:gdLst>
                <a:gd name="connsiteX0" fmla="*/ 0 w 1168984"/>
                <a:gd name="connsiteY0" fmla="*/ 584492 h 1168984"/>
                <a:gd name="connsiteX1" fmla="*/ 584492 w 1168984"/>
                <a:gd name="connsiteY1" fmla="*/ 0 h 1168984"/>
                <a:gd name="connsiteX2" fmla="*/ 1168984 w 1168984"/>
                <a:gd name="connsiteY2" fmla="*/ 584492 h 1168984"/>
                <a:gd name="connsiteX3" fmla="*/ 584492 w 1168984"/>
                <a:gd name="connsiteY3" fmla="*/ 1168984 h 1168984"/>
                <a:gd name="connsiteX4" fmla="*/ 0 w 1168984"/>
                <a:gd name="connsiteY4" fmla="*/ 584492 h 116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84" h="1168984">
                  <a:moveTo>
                    <a:pt x="0" y="584492"/>
                  </a:moveTo>
                  <a:cubicBezTo>
                    <a:pt x="0" y="261686"/>
                    <a:pt x="261686" y="0"/>
                    <a:pt x="584492" y="0"/>
                  </a:cubicBezTo>
                  <a:cubicBezTo>
                    <a:pt x="907298" y="0"/>
                    <a:pt x="1168984" y="261686"/>
                    <a:pt x="1168984" y="584492"/>
                  </a:cubicBezTo>
                  <a:cubicBezTo>
                    <a:pt x="1168984" y="907298"/>
                    <a:pt x="907298" y="1168984"/>
                    <a:pt x="584492" y="1168984"/>
                  </a:cubicBezTo>
                  <a:cubicBezTo>
                    <a:pt x="261686" y="1168984"/>
                    <a:pt x="0" y="907298"/>
                    <a:pt x="0" y="584492"/>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2000" tIns="185164" rIns="72000" bIns="185164" numCol="1" spcCol="1270" anchor="ctr" anchorCtr="0">
              <a:noAutofit/>
            </a:bodyPr>
            <a:lstStyle/>
            <a:p>
              <a:pPr lvl="0" algn="ctr" defTabSz="488950">
                <a:lnSpc>
                  <a:spcPct val="90000"/>
                </a:lnSpc>
                <a:spcBef>
                  <a:spcPct val="0"/>
                </a:spcBef>
                <a:spcAft>
                  <a:spcPct val="35000"/>
                </a:spcAft>
              </a:pPr>
              <a:r>
                <a:rPr lang="en-GB" sz="1400" kern="1200" dirty="0">
                  <a:latin typeface="Franklin Gothic Book" panose="020B0503020102020204" pitchFamily="34" charset="0"/>
                </a:rPr>
                <a:t>Education and the Student </a:t>
              </a:r>
              <a:r>
                <a:rPr lang="en-GB" sz="1400" dirty="0">
                  <a:latin typeface="Franklin Gothic Book" panose="020B0503020102020204" pitchFamily="34" charset="0"/>
                </a:rPr>
                <a:t>E</a:t>
              </a:r>
              <a:r>
                <a:rPr lang="en-GB" sz="1400" kern="1200" dirty="0">
                  <a:latin typeface="Franklin Gothic Book" panose="020B0503020102020204" pitchFamily="34" charset="0"/>
                </a:rPr>
                <a:t>xperience</a:t>
              </a:r>
            </a:p>
          </p:txBody>
        </p:sp>
        <p:sp>
          <p:nvSpPr>
            <p:cNvPr id="12" name="Freeform 11"/>
            <p:cNvSpPr/>
            <p:nvPr/>
          </p:nvSpPr>
          <p:spPr>
            <a:xfrm>
              <a:off x="8111867" y="2681517"/>
              <a:ext cx="1168984" cy="1168984"/>
            </a:xfrm>
            <a:custGeom>
              <a:avLst/>
              <a:gdLst>
                <a:gd name="connsiteX0" fmla="*/ 0 w 1168984"/>
                <a:gd name="connsiteY0" fmla="*/ 584492 h 1168984"/>
                <a:gd name="connsiteX1" fmla="*/ 584492 w 1168984"/>
                <a:gd name="connsiteY1" fmla="*/ 0 h 1168984"/>
                <a:gd name="connsiteX2" fmla="*/ 1168984 w 1168984"/>
                <a:gd name="connsiteY2" fmla="*/ 584492 h 1168984"/>
                <a:gd name="connsiteX3" fmla="*/ 584492 w 1168984"/>
                <a:gd name="connsiteY3" fmla="*/ 1168984 h 1168984"/>
                <a:gd name="connsiteX4" fmla="*/ 0 w 1168984"/>
                <a:gd name="connsiteY4" fmla="*/ 584492 h 116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84" h="1168984">
                  <a:moveTo>
                    <a:pt x="0" y="584492"/>
                  </a:moveTo>
                  <a:cubicBezTo>
                    <a:pt x="0" y="261686"/>
                    <a:pt x="261686" y="0"/>
                    <a:pt x="584492" y="0"/>
                  </a:cubicBezTo>
                  <a:cubicBezTo>
                    <a:pt x="907298" y="0"/>
                    <a:pt x="1168984" y="261686"/>
                    <a:pt x="1168984" y="584492"/>
                  </a:cubicBezTo>
                  <a:cubicBezTo>
                    <a:pt x="1168984" y="907298"/>
                    <a:pt x="907298" y="1168984"/>
                    <a:pt x="584492" y="1168984"/>
                  </a:cubicBezTo>
                  <a:cubicBezTo>
                    <a:pt x="261686" y="1168984"/>
                    <a:pt x="0" y="907298"/>
                    <a:pt x="0" y="584492"/>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2000" tIns="185164" rIns="72000" bIns="185164" numCol="1" spcCol="1270" anchor="ctr" anchorCtr="0">
              <a:noAutofit/>
            </a:bodyPr>
            <a:lstStyle/>
            <a:p>
              <a:pPr lvl="0" algn="ctr" defTabSz="488950">
                <a:lnSpc>
                  <a:spcPct val="90000"/>
                </a:lnSpc>
                <a:spcBef>
                  <a:spcPct val="0"/>
                </a:spcBef>
                <a:spcAft>
                  <a:spcPct val="35000"/>
                </a:spcAft>
              </a:pPr>
              <a:r>
                <a:rPr lang="en-GB" sz="1400" kern="1200" dirty="0">
                  <a:latin typeface="Franklin Gothic Book" panose="020B0503020102020204" pitchFamily="34" charset="0"/>
                </a:rPr>
                <a:t>Research</a:t>
              </a:r>
            </a:p>
          </p:txBody>
        </p:sp>
        <p:sp>
          <p:nvSpPr>
            <p:cNvPr id="14" name="Freeform 13"/>
            <p:cNvSpPr/>
            <p:nvPr/>
          </p:nvSpPr>
          <p:spPr>
            <a:xfrm>
              <a:off x="7440371" y="4302651"/>
              <a:ext cx="1168984" cy="1168984"/>
            </a:xfrm>
            <a:custGeom>
              <a:avLst/>
              <a:gdLst>
                <a:gd name="connsiteX0" fmla="*/ 0 w 1168984"/>
                <a:gd name="connsiteY0" fmla="*/ 584492 h 1168984"/>
                <a:gd name="connsiteX1" fmla="*/ 584492 w 1168984"/>
                <a:gd name="connsiteY1" fmla="*/ 0 h 1168984"/>
                <a:gd name="connsiteX2" fmla="*/ 1168984 w 1168984"/>
                <a:gd name="connsiteY2" fmla="*/ 584492 h 1168984"/>
                <a:gd name="connsiteX3" fmla="*/ 584492 w 1168984"/>
                <a:gd name="connsiteY3" fmla="*/ 1168984 h 1168984"/>
                <a:gd name="connsiteX4" fmla="*/ 0 w 1168984"/>
                <a:gd name="connsiteY4" fmla="*/ 584492 h 116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84" h="1168984">
                  <a:moveTo>
                    <a:pt x="0" y="584492"/>
                  </a:moveTo>
                  <a:cubicBezTo>
                    <a:pt x="0" y="261686"/>
                    <a:pt x="261686" y="0"/>
                    <a:pt x="584492" y="0"/>
                  </a:cubicBezTo>
                  <a:cubicBezTo>
                    <a:pt x="907298" y="0"/>
                    <a:pt x="1168984" y="261686"/>
                    <a:pt x="1168984" y="584492"/>
                  </a:cubicBezTo>
                  <a:cubicBezTo>
                    <a:pt x="1168984" y="907298"/>
                    <a:pt x="907298" y="1168984"/>
                    <a:pt x="584492" y="1168984"/>
                  </a:cubicBezTo>
                  <a:cubicBezTo>
                    <a:pt x="261686" y="1168984"/>
                    <a:pt x="0" y="907298"/>
                    <a:pt x="0" y="584492"/>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2000" tIns="185164" rIns="72000" bIns="185164" numCol="1" spcCol="1270" anchor="ctr" anchorCtr="0">
              <a:noAutofit/>
            </a:bodyPr>
            <a:lstStyle/>
            <a:p>
              <a:pPr lvl="0" algn="ctr" defTabSz="488950">
                <a:lnSpc>
                  <a:spcPct val="90000"/>
                </a:lnSpc>
                <a:spcBef>
                  <a:spcPct val="0"/>
                </a:spcBef>
                <a:spcAft>
                  <a:spcPct val="35000"/>
                </a:spcAft>
              </a:pPr>
              <a:r>
                <a:rPr lang="en-GB" sz="1400" kern="1200" dirty="0">
                  <a:latin typeface="Franklin Gothic Book" panose="020B0503020102020204" pitchFamily="34" charset="0"/>
                </a:rPr>
                <a:t>Impact and Translation</a:t>
              </a:r>
            </a:p>
          </p:txBody>
        </p:sp>
        <p:sp>
          <p:nvSpPr>
            <p:cNvPr id="16" name="Freeform 15"/>
            <p:cNvSpPr/>
            <p:nvPr/>
          </p:nvSpPr>
          <p:spPr>
            <a:xfrm>
              <a:off x="5819237" y="4974146"/>
              <a:ext cx="1168984" cy="1168984"/>
            </a:xfrm>
            <a:custGeom>
              <a:avLst/>
              <a:gdLst>
                <a:gd name="connsiteX0" fmla="*/ 0 w 1168984"/>
                <a:gd name="connsiteY0" fmla="*/ 584492 h 1168984"/>
                <a:gd name="connsiteX1" fmla="*/ 584492 w 1168984"/>
                <a:gd name="connsiteY1" fmla="*/ 0 h 1168984"/>
                <a:gd name="connsiteX2" fmla="*/ 1168984 w 1168984"/>
                <a:gd name="connsiteY2" fmla="*/ 584492 h 1168984"/>
                <a:gd name="connsiteX3" fmla="*/ 584492 w 1168984"/>
                <a:gd name="connsiteY3" fmla="*/ 1168984 h 1168984"/>
                <a:gd name="connsiteX4" fmla="*/ 0 w 1168984"/>
                <a:gd name="connsiteY4" fmla="*/ 584492 h 116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84" h="1168984">
                  <a:moveTo>
                    <a:pt x="0" y="584492"/>
                  </a:moveTo>
                  <a:cubicBezTo>
                    <a:pt x="0" y="261686"/>
                    <a:pt x="261686" y="0"/>
                    <a:pt x="584492" y="0"/>
                  </a:cubicBezTo>
                  <a:cubicBezTo>
                    <a:pt x="907298" y="0"/>
                    <a:pt x="1168984" y="261686"/>
                    <a:pt x="1168984" y="584492"/>
                  </a:cubicBezTo>
                  <a:cubicBezTo>
                    <a:pt x="1168984" y="907298"/>
                    <a:pt x="907298" y="1168984"/>
                    <a:pt x="584492" y="1168984"/>
                  </a:cubicBezTo>
                  <a:cubicBezTo>
                    <a:pt x="261686" y="1168984"/>
                    <a:pt x="0" y="907298"/>
                    <a:pt x="0" y="584492"/>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2000" tIns="185164" rIns="72000" bIns="185164" numCol="1" spcCol="1270" anchor="ctr" anchorCtr="0">
              <a:noAutofit/>
            </a:bodyPr>
            <a:lstStyle/>
            <a:p>
              <a:pPr lvl="0" algn="ctr" defTabSz="488950">
                <a:lnSpc>
                  <a:spcPct val="90000"/>
                </a:lnSpc>
                <a:spcBef>
                  <a:spcPct val="0"/>
                </a:spcBef>
                <a:spcAft>
                  <a:spcPct val="35000"/>
                </a:spcAft>
              </a:pPr>
              <a:r>
                <a:rPr lang="en-GB" sz="1400" kern="1200" dirty="0">
                  <a:latin typeface="Franklin Gothic Book" panose="020B0503020102020204" pitchFamily="34" charset="0"/>
                </a:rPr>
                <a:t>Public Engagement</a:t>
              </a:r>
            </a:p>
          </p:txBody>
        </p:sp>
        <p:sp>
          <p:nvSpPr>
            <p:cNvPr id="18" name="Freeform 17"/>
            <p:cNvSpPr/>
            <p:nvPr/>
          </p:nvSpPr>
          <p:spPr>
            <a:xfrm>
              <a:off x="4198103" y="4302651"/>
              <a:ext cx="1168984" cy="1168984"/>
            </a:xfrm>
            <a:custGeom>
              <a:avLst/>
              <a:gdLst>
                <a:gd name="connsiteX0" fmla="*/ 0 w 1168984"/>
                <a:gd name="connsiteY0" fmla="*/ 584492 h 1168984"/>
                <a:gd name="connsiteX1" fmla="*/ 584492 w 1168984"/>
                <a:gd name="connsiteY1" fmla="*/ 0 h 1168984"/>
                <a:gd name="connsiteX2" fmla="*/ 1168984 w 1168984"/>
                <a:gd name="connsiteY2" fmla="*/ 584492 h 1168984"/>
                <a:gd name="connsiteX3" fmla="*/ 584492 w 1168984"/>
                <a:gd name="connsiteY3" fmla="*/ 1168984 h 1168984"/>
                <a:gd name="connsiteX4" fmla="*/ 0 w 1168984"/>
                <a:gd name="connsiteY4" fmla="*/ 584492 h 116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84" h="1168984">
                  <a:moveTo>
                    <a:pt x="0" y="584492"/>
                  </a:moveTo>
                  <a:cubicBezTo>
                    <a:pt x="0" y="261686"/>
                    <a:pt x="261686" y="0"/>
                    <a:pt x="584492" y="0"/>
                  </a:cubicBezTo>
                  <a:cubicBezTo>
                    <a:pt x="907298" y="0"/>
                    <a:pt x="1168984" y="261686"/>
                    <a:pt x="1168984" y="584492"/>
                  </a:cubicBezTo>
                  <a:cubicBezTo>
                    <a:pt x="1168984" y="907298"/>
                    <a:pt x="907298" y="1168984"/>
                    <a:pt x="584492" y="1168984"/>
                  </a:cubicBezTo>
                  <a:cubicBezTo>
                    <a:pt x="261686" y="1168984"/>
                    <a:pt x="0" y="907298"/>
                    <a:pt x="0" y="584492"/>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2000" tIns="185164" rIns="72000" bIns="185164" numCol="1" spcCol="1270" anchor="ctr" anchorCtr="0">
              <a:noAutofit/>
            </a:bodyPr>
            <a:lstStyle/>
            <a:p>
              <a:pPr lvl="0" algn="ctr" defTabSz="488950">
                <a:lnSpc>
                  <a:spcPct val="90000"/>
                </a:lnSpc>
                <a:spcBef>
                  <a:spcPct val="0"/>
                </a:spcBef>
                <a:spcAft>
                  <a:spcPct val="35000"/>
                </a:spcAft>
              </a:pPr>
              <a:r>
                <a:rPr lang="en-GB" sz="1400" kern="1200" dirty="0">
                  <a:latin typeface="Franklin Gothic Book" panose="020B0503020102020204" pitchFamily="34" charset="0"/>
                </a:rPr>
                <a:t>Operations</a:t>
              </a:r>
            </a:p>
          </p:txBody>
        </p:sp>
        <p:sp>
          <p:nvSpPr>
            <p:cNvPr id="20" name="Freeform 19"/>
            <p:cNvSpPr/>
            <p:nvPr/>
          </p:nvSpPr>
          <p:spPr>
            <a:xfrm>
              <a:off x="3526607" y="2681517"/>
              <a:ext cx="1168984" cy="1168984"/>
            </a:xfrm>
            <a:custGeom>
              <a:avLst/>
              <a:gdLst>
                <a:gd name="connsiteX0" fmla="*/ 0 w 1168984"/>
                <a:gd name="connsiteY0" fmla="*/ 584492 h 1168984"/>
                <a:gd name="connsiteX1" fmla="*/ 584492 w 1168984"/>
                <a:gd name="connsiteY1" fmla="*/ 0 h 1168984"/>
                <a:gd name="connsiteX2" fmla="*/ 1168984 w 1168984"/>
                <a:gd name="connsiteY2" fmla="*/ 584492 h 1168984"/>
                <a:gd name="connsiteX3" fmla="*/ 584492 w 1168984"/>
                <a:gd name="connsiteY3" fmla="*/ 1168984 h 1168984"/>
                <a:gd name="connsiteX4" fmla="*/ 0 w 1168984"/>
                <a:gd name="connsiteY4" fmla="*/ 584492 h 116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84" h="1168984">
                  <a:moveTo>
                    <a:pt x="0" y="584492"/>
                  </a:moveTo>
                  <a:cubicBezTo>
                    <a:pt x="0" y="261686"/>
                    <a:pt x="261686" y="0"/>
                    <a:pt x="584492" y="0"/>
                  </a:cubicBezTo>
                  <a:cubicBezTo>
                    <a:pt x="907298" y="0"/>
                    <a:pt x="1168984" y="261686"/>
                    <a:pt x="1168984" y="584492"/>
                  </a:cubicBezTo>
                  <a:cubicBezTo>
                    <a:pt x="1168984" y="907298"/>
                    <a:pt x="907298" y="1168984"/>
                    <a:pt x="584492" y="1168984"/>
                  </a:cubicBezTo>
                  <a:cubicBezTo>
                    <a:pt x="261686" y="1168984"/>
                    <a:pt x="0" y="907298"/>
                    <a:pt x="0" y="584492"/>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2000" tIns="185164" rIns="72000" bIns="185164" numCol="1" spcCol="1270" anchor="ctr" anchorCtr="0">
              <a:noAutofit/>
            </a:bodyPr>
            <a:lstStyle/>
            <a:p>
              <a:pPr lvl="0" algn="ctr" defTabSz="488950">
                <a:lnSpc>
                  <a:spcPct val="90000"/>
                </a:lnSpc>
                <a:spcBef>
                  <a:spcPct val="0"/>
                </a:spcBef>
                <a:spcAft>
                  <a:spcPct val="35000"/>
                </a:spcAft>
              </a:pPr>
              <a:r>
                <a:rPr lang="en-GB" sz="1400" kern="1200" dirty="0">
                  <a:latin typeface="Franklin Gothic Book" panose="020B0503020102020204" pitchFamily="34" charset="0"/>
                </a:rPr>
                <a:t>Space and Facilities</a:t>
              </a:r>
            </a:p>
          </p:txBody>
        </p:sp>
        <p:sp>
          <p:nvSpPr>
            <p:cNvPr id="22" name="Freeform 21"/>
            <p:cNvSpPr/>
            <p:nvPr/>
          </p:nvSpPr>
          <p:spPr>
            <a:xfrm>
              <a:off x="4198103" y="1060382"/>
              <a:ext cx="1168984" cy="1168984"/>
            </a:xfrm>
            <a:custGeom>
              <a:avLst/>
              <a:gdLst>
                <a:gd name="connsiteX0" fmla="*/ 0 w 1168984"/>
                <a:gd name="connsiteY0" fmla="*/ 584492 h 1168984"/>
                <a:gd name="connsiteX1" fmla="*/ 584492 w 1168984"/>
                <a:gd name="connsiteY1" fmla="*/ 0 h 1168984"/>
                <a:gd name="connsiteX2" fmla="*/ 1168984 w 1168984"/>
                <a:gd name="connsiteY2" fmla="*/ 584492 h 1168984"/>
                <a:gd name="connsiteX3" fmla="*/ 584492 w 1168984"/>
                <a:gd name="connsiteY3" fmla="*/ 1168984 h 1168984"/>
                <a:gd name="connsiteX4" fmla="*/ 0 w 1168984"/>
                <a:gd name="connsiteY4" fmla="*/ 584492 h 116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984" h="1168984">
                  <a:moveTo>
                    <a:pt x="0" y="584492"/>
                  </a:moveTo>
                  <a:cubicBezTo>
                    <a:pt x="0" y="261686"/>
                    <a:pt x="261686" y="0"/>
                    <a:pt x="584492" y="0"/>
                  </a:cubicBezTo>
                  <a:cubicBezTo>
                    <a:pt x="907298" y="0"/>
                    <a:pt x="1168984" y="261686"/>
                    <a:pt x="1168984" y="584492"/>
                  </a:cubicBezTo>
                  <a:cubicBezTo>
                    <a:pt x="1168984" y="907298"/>
                    <a:pt x="907298" y="1168984"/>
                    <a:pt x="584492" y="1168984"/>
                  </a:cubicBezTo>
                  <a:cubicBezTo>
                    <a:pt x="261686" y="1168984"/>
                    <a:pt x="0" y="907298"/>
                    <a:pt x="0" y="584492"/>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2000" tIns="185164" rIns="72000" bIns="185164" numCol="1" spcCol="1270" anchor="ctr" anchorCtr="0">
              <a:noAutofit/>
            </a:bodyPr>
            <a:lstStyle/>
            <a:p>
              <a:pPr lvl="0" algn="ctr" defTabSz="488950">
                <a:lnSpc>
                  <a:spcPct val="90000"/>
                </a:lnSpc>
                <a:spcBef>
                  <a:spcPct val="0"/>
                </a:spcBef>
                <a:spcAft>
                  <a:spcPct val="35000"/>
                </a:spcAft>
              </a:pPr>
              <a:r>
                <a:rPr lang="en-GB" sz="1400" kern="1200" dirty="0">
                  <a:latin typeface="Franklin Gothic Book" panose="020B0503020102020204" pitchFamily="34" charset="0"/>
                </a:rPr>
                <a:t>Financial Sustainability</a:t>
              </a:r>
            </a:p>
          </p:txBody>
        </p:sp>
      </p:grpSp>
    </p:spTree>
    <p:extLst>
      <p:ext uri="{BB962C8B-B14F-4D97-AF65-F5344CB8AC3E}">
        <p14:creationId xmlns:p14="http://schemas.microsoft.com/office/powerpoint/2010/main" val="411830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23032"/>
          <a:stretch/>
        </p:blipFill>
        <p:spPr>
          <a:xfrm>
            <a:off x="4288515" y="-12580"/>
            <a:ext cx="7915208" cy="6855868"/>
          </a:xfrm>
          <a:prstGeom prst="rect">
            <a:avLst/>
          </a:prstGeom>
        </p:spPr>
      </p:pic>
      <p:sp>
        <p:nvSpPr>
          <p:cNvPr id="12" name="Isosceles Triangle 11"/>
          <p:cNvSpPr/>
          <p:nvPr/>
        </p:nvSpPr>
        <p:spPr>
          <a:xfrm>
            <a:off x="4281767" y="27"/>
            <a:ext cx="2952750" cy="685800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10800000">
            <a:off x="11049000" y="-21828"/>
            <a:ext cx="1219200" cy="259080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095869" y="330951"/>
            <a:ext cx="3108081" cy="971550"/>
          </a:xfrm>
          <a:solidFill>
            <a:srgbClr val="D9DBF1"/>
          </a:solidFill>
        </p:spPr>
        <p:txBody>
          <a:bodyPr lIns="180000" rIns="180000">
            <a:normAutofit/>
          </a:bodyPr>
          <a:lstStyle/>
          <a:p>
            <a:pPr algn="ctr"/>
            <a:r>
              <a:rPr lang="en-GB" sz="4800" spc="300" dirty="0">
                <a:latin typeface="Franklin Gothic Demi" panose="020B0703020102020204" pitchFamily="34" charset="0"/>
              </a:rPr>
              <a:t>People</a:t>
            </a:r>
          </a:p>
        </p:txBody>
      </p:sp>
      <p:sp>
        <p:nvSpPr>
          <p:cNvPr id="11" name="Content Placeholder 10"/>
          <p:cNvSpPr>
            <a:spLocks noGrp="1"/>
          </p:cNvSpPr>
          <p:nvPr>
            <p:ph idx="1"/>
          </p:nvPr>
        </p:nvSpPr>
        <p:spPr>
          <a:xfrm>
            <a:off x="489318" y="1655524"/>
            <a:ext cx="4447441" cy="4288076"/>
          </a:xfrm>
          <a:noFill/>
        </p:spPr>
        <p:txBody>
          <a:bodyPr>
            <a:normAutofit/>
          </a:bodyPr>
          <a:lstStyle/>
          <a:p>
            <a:pPr marL="0" indent="0">
              <a:buNone/>
            </a:pPr>
            <a:r>
              <a:rPr lang="en-GB" sz="2400" dirty="0">
                <a:solidFill>
                  <a:schemeClr val="bg1"/>
                </a:solidFill>
                <a:latin typeface="Tw Cen MT" panose="020B0602020104020603" pitchFamily="34" charset="0"/>
              </a:rPr>
              <a:t>A major strength of the Faculty is its </a:t>
            </a:r>
            <a:r>
              <a:rPr lang="en-GB" sz="2400" b="1" dirty="0">
                <a:solidFill>
                  <a:schemeClr val="bg1"/>
                </a:solidFill>
                <a:latin typeface="Tw Cen MT" panose="020B0602020104020603" pitchFamily="34" charset="0"/>
              </a:rPr>
              <a:t>cohesion</a:t>
            </a:r>
            <a:r>
              <a:rPr lang="en-GB" sz="2400" dirty="0">
                <a:solidFill>
                  <a:schemeClr val="bg1"/>
                </a:solidFill>
                <a:latin typeface="Tw Cen MT" panose="020B0602020104020603" pitchFamily="34" charset="0"/>
              </a:rPr>
              <a:t> and </a:t>
            </a:r>
            <a:r>
              <a:rPr lang="en-GB" sz="2400" b="1" dirty="0">
                <a:solidFill>
                  <a:schemeClr val="bg1"/>
                </a:solidFill>
                <a:latin typeface="Tw Cen MT" panose="020B0602020104020603" pitchFamily="34" charset="0"/>
              </a:rPr>
              <a:t>positive, constructive culture </a:t>
            </a:r>
            <a:r>
              <a:rPr lang="en-GB" sz="2400" dirty="0">
                <a:solidFill>
                  <a:schemeClr val="bg1"/>
                </a:solidFill>
                <a:latin typeface="Tw Cen MT" panose="020B0602020104020603" pitchFamily="34" charset="0"/>
              </a:rPr>
              <a:t>that exists across and within departments, reflecting the nature of engineers as proactive problem solvers. </a:t>
            </a:r>
            <a:r>
              <a:rPr lang="en-GB" sz="2400" b="1" dirty="0">
                <a:solidFill>
                  <a:schemeClr val="bg1"/>
                </a:solidFill>
                <a:latin typeface="Tw Cen MT" panose="020B0602020104020603" pitchFamily="34" charset="0"/>
              </a:rPr>
              <a:t>Active collaboration between departments</a:t>
            </a:r>
            <a:r>
              <a:rPr lang="en-GB" sz="2400" dirty="0">
                <a:solidFill>
                  <a:schemeClr val="bg1"/>
                </a:solidFill>
                <a:latin typeface="Tw Cen MT" panose="020B0602020104020603" pitchFamily="34" charset="0"/>
              </a:rPr>
              <a:t> is characteristic of the way Engineering operates today, and is crucial to the ongoing success of the Faculty.</a:t>
            </a:r>
          </a:p>
        </p:txBody>
      </p:sp>
    </p:spTree>
    <p:extLst>
      <p:ext uri="{BB962C8B-B14F-4D97-AF65-F5344CB8AC3E}">
        <p14:creationId xmlns:p14="http://schemas.microsoft.com/office/powerpoint/2010/main" val="238200132"/>
      </p:ext>
    </p:extLst>
  </p:cSld>
  <p:clrMapOvr>
    <a:masterClrMapping/>
  </p:clrMapOvr>
</p:sld>
</file>

<file path=ppt/theme/theme1.xml><?xml version="1.0" encoding="utf-8"?>
<a:theme xmlns:a="http://schemas.openxmlformats.org/drawingml/2006/main" name="Office Theme">
  <a:themeElements>
    <a:clrScheme name="Custom 3">
      <a:dk1>
        <a:srgbClr val="001021"/>
      </a:dk1>
      <a:lt1>
        <a:sysClr val="window" lastClr="FFFFFF"/>
      </a:lt1>
      <a:dk2>
        <a:srgbClr val="1F4E79"/>
      </a:dk2>
      <a:lt2>
        <a:srgbClr val="E7E6E6"/>
      </a:lt2>
      <a:accent1>
        <a:srgbClr val="1E4E79"/>
      </a:accent1>
      <a:accent2>
        <a:srgbClr val="F0C808"/>
      </a:accent2>
      <a:accent3>
        <a:srgbClr val="1481BA"/>
      </a:accent3>
      <a:accent4>
        <a:srgbClr val="11B5E4"/>
      </a:accent4>
      <a:accent5>
        <a:srgbClr val="EE6352"/>
      </a:accent5>
      <a:accent6>
        <a:srgbClr val="D9DBF1"/>
      </a:accent6>
      <a:hlink>
        <a:srgbClr val="11B5E4"/>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2438</TotalTime>
  <Words>3627</Words>
  <Application>Microsoft Office PowerPoint</Application>
  <PresentationFormat>Widescreen</PresentationFormat>
  <Paragraphs>413</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Cambria Math</vt:lpstr>
      <vt:lpstr>Franklin Gothic Book</vt:lpstr>
      <vt:lpstr>Franklin Gothic Demi</vt:lpstr>
      <vt:lpstr>Times New Roman</vt:lpstr>
      <vt:lpstr>Tw Cen MT</vt:lpstr>
      <vt:lpstr>Wingdings</vt:lpstr>
      <vt:lpstr>Office Theme</vt:lpstr>
      <vt:lpstr>Faculty of Engineering</vt:lpstr>
      <vt:lpstr>Vision</vt:lpstr>
      <vt:lpstr>SWOT</vt:lpstr>
      <vt:lpstr>Background: Sustainable Growth (2012-2017)</vt:lpstr>
      <vt:lpstr>2012-2017: Strengths</vt:lpstr>
      <vt:lpstr>2012-2017: Weaknesses</vt:lpstr>
      <vt:lpstr>The next five years (2018-2023)</vt:lpstr>
      <vt:lpstr>The Faculty of Engineering Strategy</vt:lpstr>
      <vt:lpstr>People</vt:lpstr>
      <vt:lpstr>People</vt:lpstr>
      <vt:lpstr>People</vt:lpstr>
      <vt:lpstr>Education and the Student Experience</vt:lpstr>
      <vt:lpstr>Education and the Student Experience</vt:lpstr>
      <vt:lpstr>Research</vt:lpstr>
      <vt:lpstr>Research</vt:lpstr>
      <vt:lpstr>Research</vt:lpstr>
      <vt:lpstr>Research</vt:lpstr>
      <vt:lpstr>Research</vt:lpstr>
      <vt:lpstr>Impact and Translation</vt:lpstr>
      <vt:lpstr>Impact and Translation</vt:lpstr>
      <vt:lpstr>Impact and Translation</vt:lpstr>
      <vt:lpstr>Public Engagement</vt:lpstr>
      <vt:lpstr>Public Engagement</vt:lpstr>
      <vt:lpstr>Operations</vt:lpstr>
      <vt:lpstr>Space and Facilities</vt:lpstr>
      <vt:lpstr>Space and Facilities</vt:lpstr>
      <vt:lpstr>Financial Sustainability</vt:lpstr>
      <vt:lpstr>Summary</vt:lpstr>
      <vt:lpstr>PowerPoint Presentation</vt:lpstr>
    </vt:vector>
  </TitlesOfParts>
  <Company>Imperial College London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of Engineering</dc:title>
  <dc:creator>So, Cynthia</dc:creator>
  <cp:lastModifiedBy>Martin, Richard</cp:lastModifiedBy>
  <cp:revision>204</cp:revision>
  <cp:lastPrinted>2019-02-28T15:58:38Z</cp:lastPrinted>
  <dcterms:created xsi:type="dcterms:W3CDTF">2019-02-06T10:33:21Z</dcterms:created>
  <dcterms:modified xsi:type="dcterms:W3CDTF">2019-10-21T09:09:15Z</dcterms:modified>
</cp:coreProperties>
</file>