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docx" ContentType="application/vnd.openxmlformats-officedocument.wordprocessingml.document"/>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diagrams/drawing2.xml" ContentType="application/vnd.ms-office.drawingml.diagramDrawing+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0" r:id="rId2"/>
    <p:sldId id="324" r:id="rId3"/>
    <p:sldId id="405" r:id="rId4"/>
    <p:sldId id="408" r:id="rId5"/>
    <p:sldId id="379" r:id="rId6"/>
    <p:sldId id="388" r:id="rId7"/>
    <p:sldId id="401" r:id="rId8"/>
    <p:sldId id="378" r:id="rId9"/>
    <p:sldId id="389" r:id="rId10"/>
    <p:sldId id="407" r:id="rId11"/>
    <p:sldId id="366" r:id="rId12"/>
    <p:sldId id="397" r:id="rId13"/>
    <p:sldId id="410" r:id="rId14"/>
    <p:sldId id="411" r:id="rId15"/>
    <p:sldId id="391" r:id="rId16"/>
    <p:sldId id="374" r:id="rId17"/>
    <p:sldId id="392" r:id="rId18"/>
    <p:sldId id="375" r:id="rId19"/>
    <p:sldId id="393" r:id="rId20"/>
    <p:sldId id="394" r:id="rId21"/>
    <p:sldId id="409" r:id="rId22"/>
    <p:sldId id="412" r:id="rId23"/>
    <p:sldId id="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341A"/>
    <a:srgbClr val="FFA846"/>
    <a:srgbClr val="C955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2" autoAdjust="0"/>
    <p:restoredTop sz="77598" autoAdjust="0"/>
  </p:normalViewPr>
  <p:slideViewPr>
    <p:cSldViewPr snapToGrid="0">
      <p:cViewPr>
        <p:scale>
          <a:sx n="53" d="100"/>
          <a:sy n="53" d="100"/>
        </p:scale>
        <p:origin x="680"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0FDE21-B0AC-4709-8C84-11B115471956}" type="doc">
      <dgm:prSet loTypeId="urn:microsoft.com/office/officeart/2016/7/layout/RepeatingBendingProcessNew" loCatId="process" qsTypeId="urn:microsoft.com/office/officeart/2005/8/quickstyle/3d1" qsCatId="3D" csTypeId="urn:microsoft.com/office/officeart/2005/8/colors/accent2_4" csCatId="accent2" phldr="1"/>
      <dgm:spPr/>
      <dgm:t>
        <a:bodyPr/>
        <a:lstStyle/>
        <a:p>
          <a:endParaRPr lang="en-US"/>
        </a:p>
      </dgm:t>
    </dgm:pt>
    <dgm:pt modelId="{B31EAE2B-2D7A-460F-858F-2AAA0767C8E5}" type="pres">
      <dgm:prSet presAssocID="{AB0FDE21-B0AC-4709-8C84-11B115471956}" presName="Name0" presStyleCnt="0">
        <dgm:presLayoutVars>
          <dgm:dir/>
          <dgm:resizeHandles val="exact"/>
        </dgm:presLayoutVars>
      </dgm:prSet>
      <dgm:spPr/>
    </dgm:pt>
  </dgm:ptLst>
  <dgm:cxnLst>
    <dgm:cxn modelId="{C3B1E67E-2AD0-400B-8A6A-A725E0A85367}" type="presOf" srcId="{AB0FDE21-B0AC-4709-8C84-11B115471956}" destId="{B31EAE2B-2D7A-460F-858F-2AAA0767C8E5}" srcOrd="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C4D7F1-7603-4E55-93B1-46C451F70626}" type="doc">
      <dgm:prSet loTypeId="urn:microsoft.com/office/officeart/2005/8/layout/cycle5" loCatId="cycle" qsTypeId="urn:microsoft.com/office/officeart/2005/8/quickstyle/3d4" qsCatId="3D" csTypeId="urn:microsoft.com/office/officeart/2005/8/colors/accent2_3" csCatId="accent2" phldr="1"/>
      <dgm:spPr/>
      <dgm:t>
        <a:bodyPr/>
        <a:lstStyle/>
        <a:p>
          <a:endParaRPr lang="en-GB"/>
        </a:p>
      </dgm:t>
    </dgm:pt>
    <dgm:pt modelId="{0E8126E6-A8E9-4206-80FD-6A892F222C2F}">
      <dgm:prSet phldrT="[Text]"/>
      <dgm:spPr/>
      <dgm:t>
        <a:bodyPr/>
        <a:lstStyle/>
        <a:p>
          <a:r>
            <a:rPr lang="en-GB" dirty="0"/>
            <a:t>Pre-election period</a:t>
          </a:r>
        </a:p>
      </dgm:t>
    </dgm:pt>
    <dgm:pt modelId="{A0B374A6-A1E7-4F67-8CBF-98F48D821DBC}" type="parTrans" cxnId="{67CCB9A1-0242-4E51-9E9C-B63F33DD7EEC}">
      <dgm:prSet/>
      <dgm:spPr/>
      <dgm:t>
        <a:bodyPr/>
        <a:lstStyle/>
        <a:p>
          <a:endParaRPr lang="en-GB"/>
        </a:p>
      </dgm:t>
    </dgm:pt>
    <dgm:pt modelId="{BBF7424D-1AA6-40AC-9C97-3CD8F4AC7527}" type="sibTrans" cxnId="{67CCB9A1-0242-4E51-9E9C-B63F33DD7EEC}">
      <dgm:prSet/>
      <dgm:spPr/>
      <dgm:t>
        <a:bodyPr/>
        <a:lstStyle/>
        <a:p>
          <a:endParaRPr lang="en-GB"/>
        </a:p>
      </dgm:t>
    </dgm:pt>
    <dgm:pt modelId="{ABCF82D7-AF76-4E42-A610-7A0BE2C11F8F}">
      <dgm:prSet phldrT="[Text]"/>
      <dgm:spPr/>
      <dgm:t>
        <a:bodyPr/>
        <a:lstStyle/>
        <a:p>
          <a:r>
            <a:rPr lang="en-GB" dirty="0"/>
            <a:t>Election Period</a:t>
          </a:r>
        </a:p>
      </dgm:t>
    </dgm:pt>
    <dgm:pt modelId="{2288FC65-F607-4C4E-BA3C-255465D6E8F7}" type="parTrans" cxnId="{FE6A8276-1336-4546-B1CF-9A83851945AE}">
      <dgm:prSet/>
      <dgm:spPr/>
      <dgm:t>
        <a:bodyPr/>
        <a:lstStyle/>
        <a:p>
          <a:endParaRPr lang="en-GB"/>
        </a:p>
      </dgm:t>
    </dgm:pt>
    <dgm:pt modelId="{F48EE890-4B05-49D1-BA33-7C4A7658FA28}" type="sibTrans" cxnId="{FE6A8276-1336-4546-B1CF-9A83851945AE}">
      <dgm:prSet/>
      <dgm:spPr/>
      <dgm:t>
        <a:bodyPr/>
        <a:lstStyle/>
        <a:p>
          <a:endParaRPr lang="en-GB"/>
        </a:p>
      </dgm:t>
    </dgm:pt>
    <dgm:pt modelId="{16B970F0-0661-44CF-BF43-3265730917BC}">
      <dgm:prSet phldrT="[Text]"/>
      <dgm:spPr/>
      <dgm:t>
        <a:bodyPr/>
        <a:lstStyle/>
        <a:p>
          <a:r>
            <a:rPr lang="en-GB" dirty="0"/>
            <a:t>Legislature</a:t>
          </a:r>
        </a:p>
      </dgm:t>
    </dgm:pt>
    <dgm:pt modelId="{4C428AE1-3C52-4F02-BE82-A72EDE44D38B}" type="parTrans" cxnId="{4D789D75-1B11-4179-98A9-B0374915AC91}">
      <dgm:prSet/>
      <dgm:spPr/>
      <dgm:t>
        <a:bodyPr/>
        <a:lstStyle/>
        <a:p>
          <a:endParaRPr lang="en-GB"/>
        </a:p>
      </dgm:t>
    </dgm:pt>
    <dgm:pt modelId="{D6B9CB9D-DB2C-4AFE-B8B7-4CCD4E886023}" type="sibTrans" cxnId="{4D789D75-1B11-4179-98A9-B0374915AC91}">
      <dgm:prSet/>
      <dgm:spPr/>
      <dgm:t>
        <a:bodyPr/>
        <a:lstStyle/>
        <a:p>
          <a:endParaRPr lang="en-GB"/>
        </a:p>
      </dgm:t>
    </dgm:pt>
    <dgm:pt modelId="{B187C9A1-895D-4BFC-AE86-CF0CCFE420F9}" type="pres">
      <dgm:prSet presAssocID="{68C4D7F1-7603-4E55-93B1-46C451F70626}" presName="cycle" presStyleCnt="0">
        <dgm:presLayoutVars>
          <dgm:dir/>
          <dgm:resizeHandles val="exact"/>
        </dgm:presLayoutVars>
      </dgm:prSet>
      <dgm:spPr/>
    </dgm:pt>
    <dgm:pt modelId="{7D5F79E4-6EB8-46BB-8CC5-80CD71997A4E}" type="pres">
      <dgm:prSet presAssocID="{0E8126E6-A8E9-4206-80FD-6A892F222C2F}" presName="node" presStyleLbl="node1" presStyleIdx="0" presStyleCnt="3">
        <dgm:presLayoutVars>
          <dgm:bulletEnabled val="1"/>
        </dgm:presLayoutVars>
      </dgm:prSet>
      <dgm:spPr/>
    </dgm:pt>
    <dgm:pt modelId="{113337DD-6FF1-414A-99D8-F4AF498D8E72}" type="pres">
      <dgm:prSet presAssocID="{0E8126E6-A8E9-4206-80FD-6A892F222C2F}" presName="spNode" presStyleCnt="0"/>
      <dgm:spPr/>
    </dgm:pt>
    <dgm:pt modelId="{0513A64D-799B-4E2A-9B61-6FA3E8588535}" type="pres">
      <dgm:prSet presAssocID="{BBF7424D-1AA6-40AC-9C97-3CD8F4AC7527}" presName="sibTrans" presStyleLbl="sibTrans1D1" presStyleIdx="0" presStyleCnt="3"/>
      <dgm:spPr/>
    </dgm:pt>
    <dgm:pt modelId="{42926C02-3464-4EF3-BAB8-79E235334A1C}" type="pres">
      <dgm:prSet presAssocID="{ABCF82D7-AF76-4E42-A610-7A0BE2C11F8F}" presName="node" presStyleLbl="node1" presStyleIdx="1" presStyleCnt="3">
        <dgm:presLayoutVars>
          <dgm:bulletEnabled val="1"/>
        </dgm:presLayoutVars>
      </dgm:prSet>
      <dgm:spPr/>
    </dgm:pt>
    <dgm:pt modelId="{90F40951-19F3-4C80-9DE5-9643E9E319BA}" type="pres">
      <dgm:prSet presAssocID="{ABCF82D7-AF76-4E42-A610-7A0BE2C11F8F}" presName="spNode" presStyleCnt="0"/>
      <dgm:spPr/>
    </dgm:pt>
    <dgm:pt modelId="{5B4652C2-E49D-4672-AB32-B7C42C0F162F}" type="pres">
      <dgm:prSet presAssocID="{F48EE890-4B05-49D1-BA33-7C4A7658FA28}" presName="sibTrans" presStyleLbl="sibTrans1D1" presStyleIdx="1" presStyleCnt="3"/>
      <dgm:spPr/>
    </dgm:pt>
    <dgm:pt modelId="{047D2285-33A6-4C73-B588-1033521D1C84}" type="pres">
      <dgm:prSet presAssocID="{16B970F0-0661-44CF-BF43-3265730917BC}" presName="node" presStyleLbl="node1" presStyleIdx="2" presStyleCnt="3">
        <dgm:presLayoutVars>
          <dgm:bulletEnabled val="1"/>
        </dgm:presLayoutVars>
      </dgm:prSet>
      <dgm:spPr/>
    </dgm:pt>
    <dgm:pt modelId="{40835C7E-FE01-491C-A5C9-6227115AF4AD}" type="pres">
      <dgm:prSet presAssocID="{16B970F0-0661-44CF-BF43-3265730917BC}" presName="spNode" presStyleCnt="0"/>
      <dgm:spPr/>
    </dgm:pt>
    <dgm:pt modelId="{DBC6DAE6-AC3A-455D-B1ED-A262CCB5CD88}" type="pres">
      <dgm:prSet presAssocID="{D6B9CB9D-DB2C-4AFE-B8B7-4CCD4E886023}" presName="sibTrans" presStyleLbl="sibTrans1D1" presStyleIdx="2" presStyleCnt="3"/>
      <dgm:spPr/>
    </dgm:pt>
  </dgm:ptLst>
  <dgm:cxnLst>
    <dgm:cxn modelId="{CAD79D18-13F0-4A70-8B01-AA67D4664C99}" type="presOf" srcId="{D6B9CB9D-DB2C-4AFE-B8B7-4CCD4E886023}" destId="{DBC6DAE6-AC3A-455D-B1ED-A262CCB5CD88}" srcOrd="0" destOrd="0" presId="urn:microsoft.com/office/officeart/2005/8/layout/cycle5"/>
    <dgm:cxn modelId="{C8FDA92E-F877-405D-9A42-3440AE8A63E8}" type="presOf" srcId="{ABCF82D7-AF76-4E42-A610-7A0BE2C11F8F}" destId="{42926C02-3464-4EF3-BAB8-79E235334A1C}" srcOrd="0" destOrd="0" presId="urn:microsoft.com/office/officeart/2005/8/layout/cycle5"/>
    <dgm:cxn modelId="{50A89D2F-E45C-4EDB-A4CF-3B78C04BC747}" type="presOf" srcId="{68C4D7F1-7603-4E55-93B1-46C451F70626}" destId="{B187C9A1-895D-4BFC-AE86-CF0CCFE420F9}" srcOrd="0" destOrd="0" presId="urn:microsoft.com/office/officeart/2005/8/layout/cycle5"/>
    <dgm:cxn modelId="{C5485A6E-1465-4557-BDA4-E47BADA68F27}" type="presOf" srcId="{F48EE890-4B05-49D1-BA33-7C4A7658FA28}" destId="{5B4652C2-E49D-4672-AB32-B7C42C0F162F}" srcOrd="0" destOrd="0" presId="urn:microsoft.com/office/officeart/2005/8/layout/cycle5"/>
    <dgm:cxn modelId="{4D789D75-1B11-4179-98A9-B0374915AC91}" srcId="{68C4D7F1-7603-4E55-93B1-46C451F70626}" destId="{16B970F0-0661-44CF-BF43-3265730917BC}" srcOrd="2" destOrd="0" parTransId="{4C428AE1-3C52-4F02-BE82-A72EDE44D38B}" sibTransId="{D6B9CB9D-DB2C-4AFE-B8B7-4CCD4E886023}"/>
    <dgm:cxn modelId="{FE6A8276-1336-4546-B1CF-9A83851945AE}" srcId="{68C4D7F1-7603-4E55-93B1-46C451F70626}" destId="{ABCF82D7-AF76-4E42-A610-7A0BE2C11F8F}" srcOrd="1" destOrd="0" parTransId="{2288FC65-F607-4C4E-BA3C-255465D6E8F7}" sibTransId="{F48EE890-4B05-49D1-BA33-7C4A7658FA28}"/>
    <dgm:cxn modelId="{67CCB9A1-0242-4E51-9E9C-B63F33DD7EEC}" srcId="{68C4D7F1-7603-4E55-93B1-46C451F70626}" destId="{0E8126E6-A8E9-4206-80FD-6A892F222C2F}" srcOrd="0" destOrd="0" parTransId="{A0B374A6-A1E7-4F67-8CBF-98F48D821DBC}" sibTransId="{BBF7424D-1AA6-40AC-9C97-3CD8F4AC7527}"/>
    <dgm:cxn modelId="{F74277C5-9D44-4615-98FA-4531A8DB931E}" type="presOf" srcId="{16B970F0-0661-44CF-BF43-3265730917BC}" destId="{047D2285-33A6-4C73-B588-1033521D1C84}" srcOrd="0" destOrd="0" presId="urn:microsoft.com/office/officeart/2005/8/layout/cycle5"/>
    <dgm:cxn modelId="{62EC23C8-2EDF-4A1A-A54A-0C81F10506F3}" type="presOf" srcId="{BBF7424D-1AA6-40AC-9C97-3CD8F4AC7527}" destId="{0513A64D-799B-4E2A-9B61-6FA3E8588535}" srcOrd="0" destOrd="0" presId="urn:microsoft.com/office/officeart/2005/8/layout/cycle5"/>
    <dgm:cxn modelId="{B74F37E7-22E6-416F-8D04-9694F1C8384E}" type="presOf" srcId="{0E8126E6-A8E9-4206-80FD-6A892F222C2F}" destId="{7D5F79E4-6EB8-46BB-8CC5-80CD71997A4E}" srcOrd="0" destOrd="0" presId="urn:microsoft.com/office/officeart/2005/8/layout/cycle5"/>
    <dgm:cxn modelId="{378429E6-0A52-43DE-BA6F-17B9ECDE663C}" type="presParOf" srcId="{B187C9A1-895D-4BFC-AE86-CF0CCFE420F9}" destId="{7D5F79E4-6EB8-46BB-8CC5-80CD71997A4E}" srcOrd="0" destOrd="0" presId="urn:microsoft.com/office/officeart/2005/8/layout/cycle5"/>
    <dgm:cxn modelId="{5996165F-3BE2-4B03-8793-AC6802C0343A}" type="presParOf" srcId="{B187C9A1-895D-4BFC-AE86-CF0CCFE420F9}" destId="{113337DD-6FF1-414A-99D8-F4AF498D8E72}" srcOrd="1" destOrd="0" presId="urn:microsoft.com/office/officeart/2005/8/layout/cycle5"/>
    <dgm:cxn modelId="{B8A0349C-098E-4523-A6EB-B0196199D957}" type="presParOf" srcId="{B187C9A1-895D-4BFC-AE86-CF0CCFE420F9}" destId="{0513A64D-799B-4E2A-9B61-6FA3E8588535}" srcOrd="2" destOrd="0" presId="urn:microsoft.com/office/officeart/2005/8/layout/cycle5"/>
    <dgm:cxn modelId="{4C38B10B-589E-49BA-BD90-ADEE3129716E}" type="presParOf" srcId="{B187C9A1-895D-4BFC-AE86-CF0CCFE420F9}" destId="{42926C02-3464-4EF3-BAB8-79E235334A1C}" srcOrd="3" destOrd="0" presId="urn:microsoft.com/office/officeart/2005/8/layout/cycle5"/>
    <dgm:cxn modelId="{F00DBE8E-6402-4F8C-87D4-D0173A69D55A}" type="presParOf" srcId="{B187C9A1-895D-4BFC-AE86-CF0CCFE420F9}" destId="{90F40951-19F3-4C80-9DE5-9643E9E319BA}" srcOrd="4" destOrd="0" presId="urn:microsoft.com/office/officeart/2005/8/layout/cycle5"/>
    <dgm:cxn modelId="{C801BEBC-4072-45AE-B788-5945DFD61D95}" type="presParOf" srcId="{B187C9A1-895D-4BFC-AE86-CF0CCFE420F9}" destId="{5B4652C2-E49D-4672-AB32-B7C42C0F162F}" srcOrd="5" destOrd="0" presId="urn:microsoft.com/office/officeart/2005/8/layout/cycle5"/>
    <dgm:cxn modelId="{8C604173-1BFF-4EA1-8210-12000FC22969}" type="presParOf" srcId="{B187C9A1-895D-4BFC-AE86-CF0CCFE420F9}" destId="{047D2285-33A6-4C73-B588-1033521D1C84}" srcOrd="6" destOrd="0" presId="urn:microsoft.com/office/officeart/2005/8/layout/cycle5"/>
    <dgm:cxn modelId="{C002AD30-5746-476B-8FA1-0FA3A2CC244C}" type="presParOf" srcId="{B187C9A1-895D-4BFC-AE86-CF0CCFE420F9}" destId="{40835C7E-FE01-491C-A5C9-6227115AF4AD}" srcOrd="7" destOrd="0" presId="urn:microsoft.com/office/officeart/2005/8/layout/cycle5"/>
    <dgm:cxn modelId="{42408F73-F458-4F7A-8DF7-7D7CA15D8B22}" type="presParOf" srcId="{B187C9A1-895D-4BFC-AE86-CF0CCFE420F9}" destId="{DBC6DAE6-AC3A-455D-B1ED-A262CCB5CD88}" srcOrd="8"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F79E4-6EB8-46BB-8CC5-80CD71997A4E}">
      <dsp:nvSpPr>
        <dsp:cNvPr id="0" name=""/>
        <dsp:cNvSpPr/>
      </dsp:nvSpPr>
      <dsp:spPr>
        <a:xfrm>
          <a:off x="1873759" y="2157"/>
          <a:ext cx="1534600" cy="997490"/>
        </a:xfrm>
        <a:prstGeom prst="roundRect">
          <a:avLst/>
        </a:prstGeom>
        <a:solidFill>
          <a:schemeClr val="accent2">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Pre-election period</a:t>
          </a:r>
        </a:p>
      </dsp:txBody>
      <dsp:txXfrm>
        <a:off x="1922452" y="50850"/>
        <a:ext cx="1437214" cy="900104"/>
      </dsp:txXfrm>
    </dsp:sp>
    <dsp:sp modelId="{0513A64D-799B-4E2A-9B61-6FA3E8588535}">
      <dsp:nvSpPr>
        <dsp:cNvPr id="0" name=""/>
        <dsp:cNvSpPr/>
      </dsp:nvSpPr>
      <dsp:spPr>
        <a:xfrm>
          <a:off x="1311418" y="500902"/>
          <a:ext cx="2659282" cy="2659282"/>
        </a:xfrm>
        <a:custGeom>
          <a:avLst/>
          <a:gdLst/>
          <a:ahLst/>
          <a:cxnLst/>
          <a:rect l="0" t="0" r="0" b="0"/>
          <a:pathLst>
            <a:path>
              <a:moveTo>
                <a:pt x="2302660" y="423452"/>
              </a:moveTo>
              <a:arcTo wR="1329641" hR="1329641" stAng="19022206" swAng="2300791"/>
            </a:path>
          </a:pathLst>
        </a:custGeom>
        <a:noFill/>
        <a:ln w="6350" cap="flat" cmpd="sng" algn="ctr">
          <a:solidFill>
            <a:schemeClr val="accent2">
              <a:shade val="90000"/>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42926C02-3464-4EF3-BAB8-79E235334A1C}">
      <dsp:nvSpPr>
        <dsp:cNvPr id="0" name=""/>
        <dsp:cNvSpPr/>
      </dsp:nvSpPr>
      <dsp:spPr>
        <a:xfrm>
          <a:off x="3025262" y="1996619"/>
          <a:ext cx="1534600" cy="997490"/>
        </a:xfrm>
        <a:prstGeom prst="roundRect">
          <a:avLst/>
        </a:prstGeom>
        <a:solidFill>
          <a:schemeClr val="accent2">
            <a:shade val="80000"/>
            <a:hueOff val="-240708"/>
            <a:satOff val="5083"/>
            <a:lumOff val="1354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Election Period</a:t>
          </a:r>
        </a:p>
      </dsp:txBody>
      <dsp:txXfrm>
        <a:off x="3073955" y="2045312"/>
        <a:ext cx="1437214" cy="900104"/>
      </dsp:txXfrm>
    </dsp:sp>
    <dsp:sp modelId="{5B4652C2-E49D-4672-AB32-B7C42C0F162F}">
      <dsp:nvSpPr>
        <dsp:cNvPr id="0" name=""/>
        <dsp:cNvSpPr/>
      </dsp:nvSpPr>
      <dsp:spPr>
        <a:xfrm>
          <a:off x="1311418" y="500902"/>
          <a:ext cx="2659282" cy="2659282"/>
        </a:xfrm>
        <a:custGeom>
          <a:avLst/>
          <a:gdLst/>
          <a:ahLst/>
          <a:cxnLst/>
          <a:rect l="0" t="0" r="0" b="0"/>
          <a:pathLst>
            <a:path>
              <a:moveTo>
                <a:pt x="1737260" y="2595260"/>
              </a:moveTo>
              <a:arcTo wR="1329641" hR="1329641" stAng="4328865" swAng="2142269"/>
            </a:path>
          </a:pathLst>
        </a:custGeom>
        <a:noFill/>
        <a:ln w="6350" cap="flat" cmpd="sng" algn="ctr">
          <a:solidFill>
            <a:schemeClr val="accent2">
              <a:shade val="90000"/>
              <a:hueOff val="-240726"/>
              <a:satOff val="1208"/>
              <a:lumOff val="1213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047D2285-33A6-4C73-B588-1033521D1C84}">
      <dsp:nvSpPr>
        <dsp:cNvPr id="0" name=""/>
        <dsp:cNvSpPr/>
      </dsp:nvSpPr>
      <dsp:spPr>
        <a:xfrm>
          <a:off x="722256" y="1996619"/>
          <a:ext cx="1534600" cy="997490"/>
        </a:xfrm>
        <a:prstGeom prst="roundRect">
          <a:avLst/>
        </a:prstGeom>
        <a:solidFill>
          <a:schemeClr val="accent2">
            <a:shade val="80000"/>
            <a:hueOff val="-481415"/>
            <a:satOff val="10166"/>
            <a:lumOff val="2708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Legislature</a:t>
          </a:r>
        </a:p>
      </dsp:txBody>
      <dsp:txXfrm>
        <a:off x="770949" y="2045312"/>
        <a:ext cx="1437214" cy="900104"/>
      </dsp:txXfrm>
    </dsp:sp>
    <dsp:sp modelId="{DBC6DAE6-AC3A-455D-B1ED-A262CCB5CD88}">
      <dsp:nvSpPr>
        <dsp:cNvPr id="0" name=""/>
        <dsp:cNvSpPr/>
      </dsp:nvSpPr>
      <dsp:spPr>
        <a:xfrm>
          <a:off x="1311418" y="500902"/>
          <a:ext cx="2659282" cy="2659282"/>
        </a:xfrm>
        <a:custGeom>
          <a:avLst/>
          <a:gdLst/>
          <a:ahLst/>
          <a:cxnLst/>
          <a:rect l="0" t="0" r="0" b="0"/>
          <a:pathLst>
            <a:path>
              <a:moveTo>
                <a:pt x="4314" y="1222618"/>
              </a:moveTo>
              <a:arcTo wR="1329641" hR="1329641" stAng="11077002" swAng="2300791"/>
            </a:path>
          </a:pathLst>
        </a:custGeom>
        <a:noFill/>
        <a:ln w="6350" cap="flat" cmpd="sng" algn="ctr">
          <a:solidFill>
            <a:schemeClr val="accent2">
              <a:shade val="90000"/>
              <a:hueOff val="-481452"/>
              <a:satOff val="2416"/>
              <a:lumOff val="24259"/>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7794F-EBE3-4C64-BE12-8DAB291DB958}" type="datetimeFigureOut">
              <a:rPr lang="en-GB" smtClean="0"/>
              <a:t>24/06/2022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77BEE-3432-4872-AB26-340145232F05}" type="slidenum">
              <a:rPr lang="en-GB" smtClean="0"/>
              <a:t>‹#›</a:t>
            </a:fld>
            <a:endParaRPr lang="en-GB" dirty="0"/>
          </a:p>
        </p:txBody>
      </p:sp>
    </p:spTree>
    <p:extLst>
      <p:ext uri="{BB962C8B-B14F-4D97-AF65-F5344CB8AC3E}">
        <p14:creationId xmlns:p14="http://schemas.microsoft.com/office/powerpoint/2010/main" val="2717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F72947-C682-4284-AF17-498FCE7871BD}" type="slidenum">
              <a:rPr lang="en-GB" smtClean="0"/>
              <a:t>1</a:t>
            </a:fld>
            <a:endParaRPr lang="en-GB" dirty="0"/>
          </a:p>
        </p:txBody>
      </p:sp>
    </p:spTree>
    <p:extLst>
      <p:ext uri="{BB962C8B-B14F-4D97-AF65-F5344CB8AC3E}">
        <p14:creationId xmlns:p14="http://schemas.microsoft.com/office/powerpoint/2010/main" val="307469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Recreational activities, forestland managers and owners, farmers, fire management practices, estate agencies, the wildland-urban interface expansion and insurance companies have different and sometimes opposite direct and indirect effects on wildfire incidence. </a:t>
            </a:r>
          </a:p>
          <a:p>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Models involving locals like firefighters, farms and forest managers are often agent-based, using data from </a:t>
            </a:r>
            <a:r>
              <a:rPr lang="en-GB" sz="2800" b="0" i="0" dirty="0">
                <a:solidFill>
                  <a:srgbClr val="3E3D40"/>
                </a:solidFill>
                <a:effectLst/>
                <a:latin typeface="Georgia" panose="02040502050405020303" pitchFamily="18" charset="0"/>
              </a:rPr>
              <a:t>ethnographic observation, interviews, questionnaires or participatory research methodologies. Studies related to Real estates and insurance agencies </a:t>
            </a:r>
            <a:r>
              <a:rPr lang="en-GB" sz="2800" b="0" i="0" dirty="0">
                <a:solidFill>
                  <a:srgbClr val="3E3D40"/>
                </a:solidFill>
                <a:effectLst/>
                <a:latin typeface="g_d0_f1"/>
              </a:rPr>
              <a:t>concern how </a:t>
            </a:r>
            <a:r>
              <a:rPr lang="en-GB" sz="2800" b="0" i="0" dirty="0">
                <a:effectLst/>
                <a:latin typeface="g_d0_f1"/>
              </a:rPr>
              <a:t>policies regulating their activity have changed after a large wildfire event or while the one related to wildland urban interface usually focus on the risk of propagation of wildfires to building from an ignition point. </a:t>
            </a:r>
            <a:endPar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endParaRPr>
          </a:p>
          <a:p>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However, given the high selectivity on the aspects analysed, the insights gained from these models are </a:t>
            </a:r>
            <a:r>
              <a:rPr lang="en-GB" sz="180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often limited which </a:t>
            </a: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can make them a poor basis for developing fire-related policy and management practices.</a:t>
            </a:r>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10</a:t>
            </a:fld>
            <a:endParaRPr lang="en-GB"/>
          </a:p>
        </p:txBody>
      </p:sp>
    </p:spTree>
    <p:extLst>
      <p:ext uri="{BB962C8B-B14F-4D97-AF65-F5344CB8AC3E}">
        <p14:creationId xmlns:p14="http://schemas.microsoft.com/office/powerpoint/2010/main" val="352938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On top of that, political systems can play a significant role in influencing wildfire occurrences, given the public nature of environment.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some literature explores the policies directly affecting the role of these players and factors, but politicians’ behaviour might also have some effects on wildfire outcomes. However, research has given less attention to this aspect and the link btw politicians’ incentives and behaviour and wildfire outcomes remain invisible. So, my research generally aim to try to unveil the anthropogenic factors related to wildfires, with a special attention on the political systems.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11</a:t>
            </a:fld>
            <a:endParaRPr lang="en-GB"/>
          </a:p>
        </p:txBody>
      </p:sp>
    </p:spTree>
    <p:extLst>
      <p:ext uri="{BB962C8B-B14F-4D97-AF65-F5344CB8AC3E}">
        <p14:creationId xmlns:p14="http://schemas.microsoft.com/office/powerpoint/2010/main" val="1273387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The first objective is to understand if factors related to politicians like partisanships, election period or simply their opportunistic behaviour can play a role in shifting political systems’ commitments in the management of forestlands and ultimately influencing wildfire occurrences. To estimate the impact of election periods on wildfire I estimate a quasi maximum likelihood </a:t>
            </a:r>
            <a:r>
              <a:rPr lang="en-GB" sz="1800" dirty="0" err="1">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poisson</a:t>
            </a: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 regression, while I apply a regression discontinuity design analysis to investigate on the potential partisan effect.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12</a:t>
            </a:fld>
            <a:endParaRPr lang="en-GB"/>
          </a:p>
        </p:txBody>
      </p:sp>
    </p:spTree>
    <p:extLst>
      <p:ext uri="{BB962C8B-B14F-4D97-AF65-F5344CB8AC3E}">
        <p14:creationId xmlns:p14="http://schemas.microsoft.com/office/powerpoint/2010/main" val="24451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Politicians had incentives to implement expansionary monetary policies before the election period to gain popularity. This has been also applied to environmental outcomes confirming that these dynamic can have an effect on these too, examples are green taxes not approved before election periods or deforestation rate increasing. </a:t>
            </a:r>
          </a:p>
          <a:p>
            <a:pPr algn="just">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Few previous studies in Greece and Spain confirmed the presence of wildfires influenced by electoral cycles.</a:t>
            </a:r>
            <a:endParaRPr lang="en-GB" sz="1800" dirty="0"/>
          </a:p>
        </p:txBody>
      </p:sp>
      <p:sp>
        <p:nvSpPr>
          <p:cNvPr id="4" name="Slide Number Placeholder 3"/>
          <p:cNvSpPr>
            <a:spLocks noGrp="1"/>
          </p:cNvSpPr>
          <p:nvPr>
            <p:ph type="sldNum" sz="quarter" idx="5"/>
          </p:nvPr>
        </p:nvSpPr>
        <p:spPr/>
        <p:txBody>
          <a:bodyPr/>
          <a:lstStyle/>
          <a:p>
            <a:fld id="{0CA77BEE-3432-4872-AB26-340145232F05}" type="slidenum">
              <a:rPr lang="en-GB" smtClean="0"/>
              <a:t>13</a:t>
            </a:fld>
            <a:endParaRPr lang="en-GB"/>
          </a:p>
        </p:txBody>
      </p:sp>
    </p:spTree>
    <p:extLst>
      <p:ext uri="{BB962C8B-B14F-4D97-AF65-F5344CB8AC3E}">
        <p14:creationId xmlns:p14="http://schemas.microsoft.com/office/powerpoint/2010/main" val="4362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We would only to be able to study the real effect of government’s partisan affiliation if we could just randomly assign it like in a field experimental work. Since we cannot do that for multiple reasons which can be summarized in the concept of democracy where it is the population that decide about it, we can use a quasi-experimental model like the regression discontinuity design, which assign the treatment variable of partisanship to a given state following close election results.</a:t>
            </a:r>
          </a:p>
        </p:txBody>
      </p:sp>
      <p:sp>
        <p:nvSpPr>
          <p:cNvPr id="4" name="Slide Number Placeholder 3"/>
          <p:cNvSpPr>
            <a:spLocks noGrp="1"/>
          </p:cNvSpPr>
          <p:nvPr>
            <p:ph type="sldNum" sz="quarter" idx="5"/>
          </p:nvPr>
        </p:nvSpPr>
        <p:spPr/>
        <p:txBody>
          <a:bodyPr/>
          <a:lstStyle/>
          <a:p>
            <a:fld id="{0CA77BEE-3432-4872-AB26-340145232F05}" type="slidenum">
              <a:rPr lang="en-GB" smtClean="0"/>
              <a:t>14</a:t>
            </a:fld>
            <a:endParaRPr lang="en-GB"/>
          </a:p>
        </p:txBody>
      </p:sp>
    </p:spTree>
    <p:extLst>
      <p:ext uri="{BB962C8B-B14F-4D97-AF65-F5344CB8AC3E}">
        <p14:creationId xmlns:p14="http://schemas.microsoft.com/office/powerpoint/2010/main" val="206331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The second objective is to understand the role of the different actors as potential drivers of wildfires through a scoping review of policy contents, stakeholders’ harmful incentives, and other related business factors. To my knowledge, a scoping review has never been applied to map the links between wildfires and the human dimensions, providing a qualitative model that highlights relationships for further investigation.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15</a:t>
            </a:fld>
            <a:endParaRPr lang="en-GB"/>
          </a:p>
        </p:txBody>
      </p:sp>
    </p:spTree>
    <p:extLst>
      <p:ext uri="{BB962C8B-B14F-4D97-AF65-F5344CB8AC3E}">
        <p14:creationId xmlns:p14="http://schemas.microsoft.com/office/powerpoint/2010/main" val="2977278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The table reports preliminary results from estimating the </a:t>
            </a:r>
            <a:r>
              <a:rPr lang="en-GB" sz="1800" dirty="0" err="1">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poisson</a:t>
            </a: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 regression. It seems to confirm some positive correlation between election years and fire occurrences at State level in the Western US. </a:t>
            </a:r>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16</a:t>
            </a:fld>
            <a:endParaRPr lang="en-GB"/>
          </a:p>
        </p:txBody>
      </p:sp>
    </p:spTree>
    <p:extLst>
      <p:ext uri="{BB962C8B-B14F-4D97-AF65-F5344CB8AC3E}">
        <p14:creationId xmlns:p14="http://schemas.microsoft.com/office/powerpoint/2010/main" val="1066131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Specifically, there seems to be a 25 % increase in wildfire incidents in the year after the   gubernatorial elections.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17</a:t>
            </a:fld>
            <a:endParaRPr lang="en-GB" dirty="0"/>
          </a:p>
        </p:txBody>
      </p:sp>
    </p:spTree>
    <p:extLst>
      <p:ext uri="{BB962C8B-B14F-4D97-AF65-F5344CB8AC3E}">
        <p14:creationId xmlns:p14="http://schemas.microsoft.com/office/powerpoint/2010/main" val="419006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This second table shows how the results change with the introduction of another variable: the incumbent governor running for re-election. The positive relationship between election years and its lag and lead effect seems not to be significant anymore. </a:t>
            </a:r>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18</a:t>
            </a:fld>
            <a:endParaRPr lang="en-GB" dirty="0"/>
          </a:p>
        </p:txBody>
      </p:sp>
    </p:spTree>
    <p:extLst>
      <p:ext uri="{BB962C8B-B14F-4D97-AF65-F5344CB8AC3E}">
        <p14:creationId xmlns:p14="http://schemas.microsoft.com/office/powerpoint/2010/main" val="3141367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However, when the incumbent runs for re-election there is about a 20% increase in wildfire incidents. This preliminary results seem to show that when incumbent politicians seek the second term re-election, they have weaker incentives to promote a sustainable wildland management.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19</a:t>
            </a:fld>
            <a:endParaRPr lang="en-GB" dirty="0"/>
          </a:p>
        </p:txBody>
      </p:sp>
    </p:spTree>
    <p:extLst>
      <p:ext uri="{BB962C8B-B14F-4D97-AF65-F5344CB8AC3E}">
        <p14:creationId xmlns:p14="http://schemas.microsoft.com/office/powerpoint/2010/main" val="143150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This presentation starts with an overview of the recent large wildfire events and how these are becoming more frequent. I will then present why wildfire are a socio-ecological problem, what is the role of climate change and the anthropogenic factors. And lastly, I will focus on my research, where it stands in this context, what are the objectives, and methods I am applying and I will conclude showing some preliminary results.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F72947-C682-4284-AF17-498FCE7871BD}" type="slidenum">
              <a:rPr lang="en-GB" smtClean="0"/>
              <a:t>2</a:t>
            </a:fld>
            <a:endParaRPr lang="en-GB" dirty="0"/>
          </a:p>
        </p:txBody>
      </p:sp>
    </p:spTree>
    <p:extLst>
      <p:ext uri="{BB962C8B-B14F-4D97-AF65-F5344CB8AC3E}">
        <p14:creationId xmlns:p14="http://schemas.microsoft.com/office/powerpoint/2010/main" val="2413477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I also investigated whether this is only given by the opportunistic behaviour of politicians or if it is somehow related to the partisanships. The table on the left show the results from a parametric and non-parametric regression discontinuity design which seem to agree that when a republican barely won the election against a democrat, there had been less active wildfires in the period that goes from 1997 to 2018. The plot on the left in fact portrays this negative gap of wildfires when the republicans barely won. </a:t>
            </a:r>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20</a:t>
            </a:fld>
            <a:endParaRPr lang="en-GB" dirty="0"/>
          </a:p>
        </p:txBody>
      </p:sp>
    </p:spTree>
    <p:extLst>
      <p:ext uri="{BB962C8B-B14F-4D97-AF65-F5344CB8AC3E}">
        <p14:creationId xmlns:p14="http://schemas.microsoft.com/office/powerpoint/2010/main" val="1704534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21</a:t>
            </a:fld>
            <a:endParaRPr lang="en-GB" dirty="0"/>
          </a:p>
        </p:txBody>
      </p:sp>
    </p:spTree>
    <p:extLst>
      <p:ext uri="{BB962C8B-B14F-4D97-AF65-F5344CB8AC3E}">
        <p14:creationId xmlns:p14="http://schemas.microsoft.com/office/powerpoint/2010/main" val="2702742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22</a:t>
            </a:fld>
            <a:endParaRPr lang="en-GB" dirty="0"/>
          </a:p>
        </p:txBody>
      </p:sp>
    </p:spTree>
    <p:extLst>
      <p:ext uri="{BB962C8B-B14F-4D97-AF65-F5344CB8AC3E}">
        <p14:creationId xmlns:p14="http://schemas.microsoft.com/office/powerpoint/2010/main" val="3672374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BF72947-C682-4284-AF17-498FCE7871BD}" type="slidenum">
              <a:rPr lang="en-GB" smtClean="0"/>
              <a:t>23</a:t>
            </a:fld>
            <a:endParaRPr lang="en-GB" dirty="0"/>
          </a:p>
        </p:txBody>
      </p:sp>
    </p:spTree>
    <p:extLst>
      <p:ext uri="{BB962C8B-B14F-4D97-AF65-F5344CB8AC3E}">
        <p14:creationId xmlns:p14="http://schemas.microsoft.com/office/powerpoint/2010/main" val="182222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In the last decades, we have assisted to many exceptionally large fires events in different parts of the world, from the amazon to the artic, from tropical to boreal areas. Indeed, 2020 was not only traumatizing for many of us but also for trees, especially in the western US, where they experienced a record-breaking number of large fires.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F72947-C682-4284-AF17-498FCE7871BD}" type="slidenum">
              <a:rPr lang="en-GB" smtClean="0"/>
              <a:t>3</a:t>
            </a:fld>
            <a:endParaRPr lang="en-GB" dirty="0"/>
          </a:p>
        </p:txBody>
      </p:sp>
    </p:spTree>
    <p:extLst>
      <p:ext uri="{BB962C8B-B14F-4D97-AF65-F5344CB8AC3E}">
        <p14:creationId xmlns:p14="http://schemas.microsoft.com/office/powerpoint/2010/main" val="103110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When the newspapers covered the 2020 wildfires, they focused on the description of the apocalyptic red-orange colour in the sky and the threat this situation impose for millions of homes in wildfire prone areas.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F72947-C682-4284-AF17-498FCE7871BD}" type="slidenum">
              <a:rPr lang="en-GB" smtClean="0"/>
              <a:t>4</a:t>
            </a:fld>
            <a:endParaRPr lang="en-GB" dirty="0"/>
          </a:p>
        </p:txBody>
      </p:sp>
    </p:spTree>
    <p:extLst>
      <p:ext uri="{BB962C8B-B14F-4D97-AF65-F5344CB8AC3E}">
        <p14:creationId xmlns:p14="http://schemas.microsoft.com/office/powerpoint/2010/main" val="120672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Research often associates drought and extreme heat periods with large fire events, forecasting a trend where the increasing fuel aridity and temperature will bring to more extensive burned areas and stronger fire severity.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F72947-C682-4284-AF17-498FCE7871BD}" type="slidenum">
              <a:rPr lang="en-GB" smtClean="0"/>
              <a:t>5</a:t>
            </a:fld>
            <a:endParaRPr lang="en-GB"/>
          </a:p>
        </p:txBody>
      </p:sp>
    </p:spTree>
    <p:extLst>
      <p:ext uri="{BB962C8B-B14F-4D97-AF65-F5344CB8AC3E}">
        <p14:creationId xmlns:p14="http://schemas.microsoft.com/office/powerpoint/2010/main" val="68301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However, this is not only a problem driven by climate change and first and foremost, wildfires need to be acknowledged as a socio-ecological problem.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6</a:t>
            </a:fld>
            <a:endParaRPr lang="en-GB"/>
          </a:p>
        </p:txBody>
      </p:sp>
    </p:spTree>
    <p:extLst>
      <p:ext uri="{BB962C8B-B14F-4D97-AF65-F5344CB8AC3E}">
        <p14:creationId xmlns:p14="http://schemas.microsoft.com/office/powerpoint/2010/main" val="425194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This figure on the left is the representation of how the geophysical, climatic and human dimensions influences fires at the local, landscape, regional and global levels. At the landscape</a:t>
            </a:r>
            <a:r>
              <a:rPr lang="en-GB" sz="1800" dirty="0">
                <a:effectLst/>
                <a:latin typeface="Calibri" panose="020F0502020204030204" pitchFamily="34" charset="0"/>
                <a:ea typeface="Calibri" panose="020F0502020204030204" pitchFamily="34" charset="0"/>
                <a:cs typeface="Times New Roman" panose="02020603050405020304" pitchFamily="18" charset="0"/>
              </a:rPr>
              <a:t> scale, fire responds to variation in fuel types, topographic features, and weather conditions. At regional and global scales, the interaction of climate with vegetation types and human land use results in characteristic fire regimes.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Although truthful, this representation is only the tip of the iceberg, since it simplifies the various interactions that humans have with nature, which are not necessarily linked to land-use, and that might lead to wildfires. Models of human-fire interactions range from conceptual and managerial local models to numerical global models. And the overly simplistic explanation of the causes behind wildfires conveyed to the public is not only misleading but also dangerous cause it had encouraged decision makers in the last decades to adopt fire suppression as the main solution to harmful fires.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7</a:t>
            </a:fld>
            <a:endParaRPr lang="en-GB"/>
          </a:p>
        </p:txBody>
      </p:sp>
    </p:spTree>
    <p:extLst>
      <p:ext uri="{BB962C8B-B14F-4D97-AF65-F5344CB8AC3E}">
        <p14:creationId xmlns:p14="http://schemas.microsoft.com/office/powerpoint/2010/main" val="180440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Much of the social conceptions around fires are fuelled by these simplifications. Research now has recognised that some of these believes are not supported by scientific evidence. Wildfires are not only caused by extreme weather. Scientists generally agree that not all fires are harmful, and not all fires need to be prevented or extinguished. As well, The extreme fire events seen in the last years are not unprecedented and definitely wildfires are not periodical events to be better dealt with when they occur.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8</a:t>
            </a:fld>
            <a:endParaRPr lang="en-GB"/>
          </a:p>
        </p:txBody>
      </p:sp>
    </p:spTree>
    <p:extLst>
      <p:ext uri="{BB962C8B-B14F-4D97-AF65-F5344CB8AC3E}">
        <p14:creationId xmlns:p14="http://schemas.microsoft.com/office/powerpoint/2010/main" val="373373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E3D40"/>
                </a:solidFill>
                <a:effectLst/>
                <a:latin typeface="Georgia" panose="02040502050405020303" pitchFamily="18" charset="0"/>
                <a:ea typeface="Calibri" panose="020F0502020204030204" pitchFamily="34" charset="0"/>
                <a:cs typeface="Times New Roman" panose="02020603050405020304" pitchFamily="18" charset="0"/>
              </a:rPr>
              <a:t>However, research has not yet completely unfolded the complex interactions between humans and fires, which still remain imperfectly understood also because constantly evolving.</a:t>
            </a:r>
            <a:endParaRPr lang="en-GB" dirty="0"/>
          </a:p>
        </p:txBody>
      </p:sp>
      <p:sp>
        <p:nvSpPr>
          <p:cNvPr id="4" name="Slide Number Placeholder 3"/>
          <p:cNvSpPr>
            <a:spLocks noGrp="1"/>
          </p:cNvSpPr>
          <p:nvPr>
            <p:ph type="sldNum" sz="quarter" idx="5"/>
          </p:nvPr>
        </p:nvSpPr>
        <p:spPr/>
        <p:txBody>
          <a:bodyPr/>
          <a:lstStyle/>
          <a:p>
            <a:fld id="{0CA77BEE-3432-4872-AB26-340145232F05}" type="slidenum">
              <a:rPr lang="en-GB" smtClean="0"/>
              <a:t>9</a:t>
            </a:fld>
            <a:endParaRPr lang="en-GB"/>
          </a:p>
        </p:txBody>
      </p:sp>
    </p:spTree>
    <p:extLst>
      <p:ext uri="{BB962C8B-B14F-4D97-AF65-F5344CB8AC3E}">
        <p14:creationId xmlns:p14="http://schemas.microsoft.com/office/powerpoint/2010/main" val="370469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1A91-1500-CE8A-5356-25DCBF7226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E63554F-9C54-9D8F-BB74-C10AFACD7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E4C3A8-CF31-9F3F-6D3C-CD6E8434DFDD}"/>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5" name="Footer Placeholder 4">
            <a:extLst>
              <a:ext uri="{FF2B5EF4-FFF2-40B4-BE49-F238E27FC236}">
                <a16:creationId xmlns:a16="http://schemas.microsoft.com/office/drawing/2014/main" id="{6F8B2CC4-BFC8-77EF-CC44-A2699F8D511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8C6F25E-13EB-1B29-5DE1-8DB586DE0FCD}"/>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304113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8F9E-8B22-DD8F-16F3-F12537C686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CBFA6D-52F3-297B-6040-0CE8A47856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19EF8A-E4F8-73B5-BEA5-B1D374627D66}"/>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5" name="Footer Placeholder 4">
            <a:extLst>
              <a:ext uri="{FF2B5EF4-FFF2-40B4-BE49-F238E27FC236}">
                <a16:creationId xmlns:a16="http://schemas.microsoft.com/office/drawing/2014/main" id="{430FE7EE-571C-FCBC-F08B-8B14565B469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6FFDBA3-39B6-BD16-7068-1BF8CC9015D8}"/>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333510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88F8E-0C6A-1B30-EB37-CA110336CB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0CAD4B-FDB5-5D98-5D7D-0D7E1EB766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A3EB6-4951-B84C-04AE-59ED437F79A4}"/>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5" name="Footer Placeholder 4">
            <a:extLst>
              <a:ext uri="{FF2B5EF4-FFF2-40B4-BE49-F238E27FC236}">
                <a16:creationId xmlns:a16="http://schemas.microsoft.com/office/drawing/2014/main" id="{BACE140B-DA22-777A-89ED-43D01B6AEE6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68C306D-7269-426B-3F68-664DFBD66310}"/>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419090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6A00-A51B-FCDD-0B69-819B2A17B9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01DE37-4762-0FBE-98A3-A1508241F6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0FC4BE-2991-2925-9576-32D3F01847F4}"/>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5" name="Footer Placeholder 4">
            <a:extLst>
              <a:ext uri="{FF2B5EF4-FFF2-40B4-BE49-F238E27FC236}">
                <a16:creationId xmlns:a16="http://schemas.microsoft.com/office/drawing/2014/main" id="{7B6DA13F-8169-4178-43DA-A63B7F623CC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F65D75D-94F8-9DAB-EF17-DEB32D30CBDC}"/>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44807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7083-3DB4-C210-5161-52E8284CD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B88E4D-4B8F-19E4-1AAD-4C3EB0BEC5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F91B2-66D9-F135-97C3-F0995A4584F3}"/>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5" name="Footer Placeholder 4">
            <a:extLst>
              <a:ext uri="{FF2B5EF4-FFF2-40B4-BE49-F238E27FC236}">
                <a16:creationId xmlns:a16="http://schemas.microsoft.com/office/drawing/2014/main" id="{A4D1FA7D-DCE9-F622-9A13-33176E7BA56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2AC2F4E-A92E-D68D-09EA-E0036F0BE2F7}"/>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163541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3A99-60F0-82F4-2503-3E983617C4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B62836-55A0-C6C1-E469-AD2843BE21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1A3710-348E-FFC2-E16A-76B9894D0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C34052-ECA2-EE17-3012-2FEA2B3620F1}"/>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6" name="Footer Placeholder 5">
            <a:extLst>
              <a:ext uri="{FF2B5EF4-FFF2-40B4-BE49-F238E27FC236}">
                <a16:creationId xmlns:a16="http://schemas.microsoft.com/office/drawing/2014/main" id="{950ABD44-3729-DFBC-0E26-752873928CC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E85BDA4-8EED-D818-7B58-9D68D8FB9137}"/>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154662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DBA9-5644-2B09-FB4D-14928FC06A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A52A94-9FCE-8A3C-EFEC-5C1A11C19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547E2-FB88-C7A3-7E15-DF022B0CF8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A61BE1-C13E-0CF5-6C5E-DE03556C7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F40DD5-5662-0439-3BBA-5BC8AF065B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BF8F9A-02FD-DADD-6E33-DD9CDFD38975}"/>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8" name="Footer Placeholder 7">
            <a:extLst>
              <a:ext uri="{FF2B5EF4-FFF2-40B4-BE49-F238E27FC236}">
                <a16:creationId xmlns:a16="http://schemas.microsoft.com/office/drawing/2014/main" id="{1E172A14-092B-68D6-DB17-1C2A7C6BA41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031CE1D-4702-2555-67AD-64B726AFB6F9}"/>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124438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8B80-2C8C-A8EB-8334-F179180089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4540FC-DB4B-FA5A-3188-64609455D1F7}"/>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4" name="Footer Placeholder 3">
            <a:extLst>
              <a:ext uri="{FF2B5EF4-FFF2-40B4-BE49-F238E27FC236}">
                <a16:creationId xmlns:a16="http://schemas.microsoft.com/office/drawing/2014/main" id="{256B45DD-634F-49A0-6BE8-6743F6B8980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0C7D92B-00A9-C1D4-A131-507B19B0CA34}"/>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226555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762B32-C303-066B-DC58-44264714286A}"/>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3" name="Footer Placeholder 2">
            <a:extLst>
              <a:ext uri="{FF2B5EF4-FFF2-40B4-BE49-F238E27FC236}">
                <a16:creationId xmlns:a16="http://schemas.microsoft.com/office/drawing/2014/main" id="{42BABB01-21F7-439A-9439-872DBBE6D51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CE9E83A-EB70-69C7-0313-B1E9B6BD4A49}"/>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248951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A9E4-E140-F434-75F9-3286AD942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8FE765-F565-4FB7-4438-ECCD77D8C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8A1EC1-66A1-6283-C0ED-AB8423004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E7F1B-4760-209D-2DDE-8C529B6A806C}"/>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6" name="Footer Placeholder 5">
            <a:extLst>
              <a:ext uri="{FF2B5EF4-FFF2-40B4-BE49-F238E27FC236}">
                <a16:creationId xmlns:a16="http://schemas.microsoft.com/office/drawing/2014/main" id="{5B079260-A4DE-7F2F-B516-FF214A35A51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8761EB1-8E94-066A-C7F2-4A908A14D21A}"/>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172070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269-9409-5787-3094-89BFB2F05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BFA75D-4ED1-C48F-5D51-A2291A993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CE3A5C7-DA52-1ABF-D6F7-DD172E5D9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42904-C790-E122-F9A0-7136B998606A}"/>
              </a:ext>
            </a:extLst>
          </p:cNvPr>
          <p:cNvSpPr>
            <a:spLocks noGrp="1"/>
          </p:cNvSpPr>
          <p:nvPr>
            <p:ph type="dt" sz="half" idx="10"/>
          </p:nvPr>
        </p:nvSpPr>
        <p:spPr/>
        <p:txBody>
          <a:bodyPr/>
          <a:lstStyle/>
          <a:p>
            <a:fld id="{0B6C80ED-D156-4527-A080-79B9DABEF0C8}" type="datetimeFigureOut">
              <a:rPr lang="en-GB" smtClean="0"/>
              <a:t>24/06/2022</a:t>
            </a:fld>
            <a:endParaRPr lang="en-GB" dirty="0"/>
          </a:p>
        </p:txBody>
      </p:sp>
      <p:sp>
        <p:nvSpPr>
          <p:cNvPr id="6" name="Footer Placeholder 5">
            <a:extLst>
              <a:ext uri="{FF2B5EF4-FFF2-40B4-BE49-F238E27FC236}">
                <a16:creationId xmlns:a16="http://schemas.microsoft.com/office/drawing/2014/main" id="{EE05AD1B-4A8F-B61F-E400-0554AC36E23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66E0362-CE1A-684A-8A43-5612A28C3197}"/>
              </a:ext>
            </a:extLst>
          </p:cNvPr>
          <p:cNvSpPr>
            <a:spLocks noGrp="1"/>
          </p:cNvSpPr>
          <p:nvPr>
            <p:ph type="sldNum" sz="quarter" idx="12"/>
          </p:nvPr>
        </p:nvSpPr>
        <p:spPr/>
        <p:txBody>
          <a:bodyPr/>
          <a:lstStyle/>
          <a:p>
            <a:fld id="{71AA2C35-8723-4D9A-8138-07BD135C4602}" type="slidenum">
              <a:rPr lang="en-GB" smtClean="0"/>
              <a:t>‹#›</a:t>
            </a:fld>
            <a:endParaRPr lang="en-GB" dirty="0"/>
          </a:p>
        </p:txBody>
      </p:sp>
    </p:spTree>
    <p:extLst>
      <p:ext uri="{BB962C8B-B14F-4D97-AF65-F5344CB8AC3E}">
        <p14:creationId xmlns:p14="http://schemas.microsoft.com/office/powerpoint/2010/main" val="269842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4031-8760-8EA5-4976-AF28C5843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04A873-7B05-6FDE-0038-66C33B900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09D62F-3B81-23E5-63A8-3C315408D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C80ED-D156-4527-A080-79B9DABEF0C8}" type="datetimeFigureOut">
              <a:rPr lang="en-GB" smtClean="0"/>
              <a:t>24/06/2022</a:t>
            </a:fld>
            <a:endParaRPr lang="en-GB" dirty="0"/>
          </a:p>
        </p:txBody>
      </p:sp>
      <p:sp>
        <p:nvSpPr>
          <p:cNvPr id="5" name="Footer Placeholder 4">
            <a:extLst>
              <a:ext uri="{FF2B5EF4-FFF2-40B4-BE49-F238E27FC236}">
                <a16:creationId xmlns:a16="http://schemas.microsoft.com/office/drawing/2014/main" id="{87BDF0C9-3936-7FB3-DCC1-EE507499C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B529CF0-8397-1451-1C7B-2192B9598B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A2C35-8723-4D9A-8138-07BD135C4602}" type="slidenum">
              <a:rPr lang="en-GB" smtClean="0"/>
              <a:t>‹#›</a:t>
            </a:fld>
            <a:endParaRPr lang="en-GB" dirty="0"/>
          </a:p>
        </p:txBody>
      </p:sp>
    </p:spTree>
    <p:extLst>
      <p:ext uri="{BB962C8B-B14F-4D97-AF65-F5344CB8AC3E}">
        <p14:creationId xmlns:p14="http://schemas.microsoft.com/office/powerpoint/2010/main" val="737768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4.jpeg"/><Relationship Id="rId7" Type="http://schemas.openxmlformats.org/officeDocument/2006/relationships/image" Target="../media/image30.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1.png"/><Relationship Id="rId7" Type="http://schemas.openxmlformats.org/officeDocument/2006/relationships/diagramQuickStyle" Target="../diagrams/quickStyle2.xml"/><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43.png"/><Relationship Id="rId5" Type="http://schemas.openxmlformats.org/officeDocument/2006/relationships/diagramData" Target="../diagrams/data2.xml"/><Relationship Id="rId10" Type="http://schemas.openxmlformats.org/officeDocument/2006/relationships/image" Target="../media/image42.png"/><Relationship Id="rId4" Type="http://schemas.microsoft.com/office/2007/relationships/hdphoto" Target="../media/hdphoto2.wdp"/><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0.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package" Target="../embeddings/Microsoft_Word_Document.docx"/><Relationship Id="rId4" Type="http://schemas.openxmlformats.org/officeDocument/2006/relationships/image" Target="../media/image4.jpe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23A78-934A-4EE6-B713-E9E75367CB98}"/>
              </a:ext>
            </a:extLst>
          </p:cNvPr>
          <p:cNvSpPr>
            <a:spLocks noGrp="1"/>
          </p:cNvSpPr>
          <p:nvPr>
            <p:ph type="ctrTitle"/>
          </p:nvPr>
        </p:nvSpPr>
        <p:spPr>
          <a:xfrm>
            <a:off x="393405" y="2211572"/>
            <a:ext cx="7474688" cy="4364613"/>
          </a:xfrm>
        </p:spPr>
        <p:txBody>
          <a:bodyPr vert="horz" wrap="square" lIns="0" tIns="0" rIns="0" bIns="0" rtlCol="0" anchor="t" anchorCtr="0">
            <a:normAutofit/>
          </a:bodyPr>
          <a:lstStyle/>
          <a:p>
            <a:r>
              <a:rPr lang="en-GB" sz="4400" b="1" dirty="0">
                <a:solidFill>
                  <a:schemeClr val="accent6">
                    <a:lumMod val="50000"/>
                  </a:schemeClr>
                </a:solidFill>
              </a:rPr>
              <a:t>Is it all about climate change?</a:t>
            </a:r>
            <a:br>
              <a:rPr lang="en-GB" sz="3600" b="1" dirty="0">
                <a:solidFill>
                  <a:schemeClr val="accent6">
                    <a:lumMod val="50000"/>
                  </a:schemeClr>
                </a:solidFill>
              </a:rPr>
            </a:br>
            <a:r>
              <a:rPr lang="en-GB" sz="3600" b="1" dirty="0">
                <a:solidFill>
                  <a:schemeClr val="accent6">
                    <a:lumMod val="50000"/>
                  </a:schemeClr>
                </a:solidFill>
              </a:rPr>
              <a:t>Understanding the relationships between anthropogenic factors, politicians’ incentives and wildfire outcomes</a:t>
            </a:r>
            <a:endParaRPr lang="en-GB" sz="3600" dirty="0">
              <a:solidFill>
                <a:schemeClr val="accent6">
                  <a:lumMod val="50000"/>
                </a:schemeClr>
              </a:solidFill>
            </a:endParaRPr>
          </a:p>
        </p:txBody>
      </p:sp>
      <p:pic>
        <p:nvPicPr>
          <p:cNvPr id="8" name="Picture 7" descr="A screenshot of a video game&#10;&#10;Description automatically generated with medium confidence">
            <a:extLst>
              <a:ext uri="{FF2B5EF4-FFF2-40B4-BE49-F238E27FC236}">
                <a16:creationId xmlns:a16="http://schemas.microsoft.com/office/drawing/2014/main" id="{AC73E254-650D-4D72-BCBF-116C2A1463F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725" t="9627" r="6852" b="12565"/>
          <a:stretch/>
        </p:blipFill>
        <p:spPr>
          <a:xfrm>
            <a:off x="8138615" y="0"/>
            <a:ext cx="4185589" cy="6858000"/>
          </a:xfrm>
          <a:custGeom>
            <a:avLst/>
            <a:gdLst/>
            <a:ahLst/>
            <a:cxnLst/>
            <a:rect l="l" t="t" r="r" b="b"/>
            <a:pathLst>
              <a:path w="4079875" h="6857999">
                <a:moveTo>
                  <a:pt x="0" y="0"/>
                </a:moveTo>
                <a:lnTo>
                  <a:pt x="4079875" y="0"/>
                </a:lnTo>
                <a:lnTo>
                  <a:pt x="4079875" y="6857999"/>
                </a:lnTo>
                <a:lnTo>
                  <a:pt x="0" y="6857999"/>
                </a:lnTo>
                <a:close/>
              </a:path>
            </a:pathLst>
          </a:custGeom>
        </p:spPr>
      </p:pic>
      <p:sp>
        <p:nvSpPr>
          <p:cNvPr id="72" name="Subtitle 2">
            <a:extLst>
              <a:ext uri="{FF2B5EF4-FFF2-40B4-BE49-F238E27FC236}">
                <a16:creationId xmlns:a16="http://schemas.microsoft.com/office/drawing/2014/main" id="{12DA1C42-8F8B-49F6-BDC3-B5D37261ABBE}"/>
              </a:ext>
            </a:extLst>
          </p:cNvPr>
          <p:cNvSpPr txBox="1">
            <a:spLocks/>
          </p:cNvSpPr>
          <p:nvPr/>
        </p:nvSpPr>
        <p:spPr>
          <a:xfrm>
            <a:off x="0" y="5033499"/>
            <a:ext cx="8249929" cy="1267346"/>
          </a:xfrm>
          <a:prstGeom prst="rect">
            <a:avLst/>
          </a:prstGeom>
        </p:spPr>
        <p:txBody>
          <a:bodyPr vert="horz" lIns="0" tIns="0" rIns="0" bIns="0" rtlCol="0">
            <a:normAutofit/>
          </a:bodyPr>
          <a:lstStyle>
            <a:lvl1pPr marL="0" indent="0" algn="l" defTabSz="914400" rtl="0" eaLnBrk="1" latinLnBrk="0" hangingPunct="1">
              <a:lnSpc>
                <a:spcPct val="104000"/>
              </a:lnSpc>
              <a:spcBef>
                <a:spcPts val="800"/>
              </a:spcBef>
              <a:buSzPct val="70000"/>
              <a:buFont typeface="Wingdings 2" panose="05020102010507070707" pitchFamily="18" charset="2"/>
              <a:buNone/>
              <a:defRPr sz="4600" kern="1200">
                <a:solidFill>
                  <a:schemeClr val="tx2">
                    <a:alpha val="56000"/>
                  </a:schemeClr>
                </a:solidFill>
                <a:latin typeface="+mj-lt"/>
                <a:ea typeface="Microsoft Sans Serif" panose="020B0604020202020204" pitchFamily="34" charset="0"/>
                <a:cs typeface="Microsoft Sans Serif" panose="020B0604020202020204" pitchFamily="34" charset="0"/>
              </a:defRPr>
            </a:lvl1pPr>
            <a:lvl2pPr marL="457200" indent="0" algn="ctr" defTabSz="914400" rtl="0" eaLnBrk="1" latinLnBrk="0" hangingPunct="1">
              <a:lnSpc>
                <a:spcPct val="120000"/>
              </a:lnSpc>
              <a:spcBef>
                <a:spcPts val="800"/>
              </a:spcBef>
              <a:buSzPct val="70000"/>
              <a:buFont typeface="Wingdings 2" panose="05020102010507070707" pitchFamily="18" charset="2"/>
              <a:buNone/>
              <a:defRPr sz="2000" kern="1200">
                <a:solidFill>
                  <a:schemeClr val="tx2">
                    <a:alpha val="77000"/>
                  </a:schemeClr>
                </a:solidFill>
                <a:latin typeface="+mn-lt"/>
                <a:ea typeface="Microsoft Sans Serif" panose="020B0604020202020204" pitchFamily="34" charset="0"/>
                <a:cs typeface="Microsoft Sans Serif" panose="020B0604020202020204" pitchFamily="34" charset="0"/>
              </a:defRPr>
            </a:lvl2pPr>
            <a:lvl3pPr marL="914400" indent="0" algn="ctr" defTabSz="914400" rtl="0" eaLnBrk="1" latinLnBrk="0" hangingPunct="1">
              <a:lnSpc>
                <a:spcPct val="120000"/>
              </a:lnSpc>
              <a:spcBef>
                <a:spcPts val="800"/>
              </a:spcBef>
              <a:buSzPct val="70000"/>
              <a:buFont typeface="Wingdings 2" panose="05020102010507070707" pitchFamily="18" charset="2"/>
              <a:buNone/>
              <a:defRPr sz="1800" kern="1200">
                <a:solidFill>
                  <a:schemeClr val="tx2">
                    <a:alpha val="77000"/>
                  </a:schemeClr>
                </a:solidFill>
                <a:latin typeface="+mn-lt"/>
                <a:ea typeface="Microsoft Sans Serif" panose="020B0604020202020204" pitchFamily="34" charset="0"/>
                <a:cs typeface="Microsoft Sans Serif" panose="020B0604020202020204" pitchFamily="34" charset="0"/>
              </a:defRPr>
            </a:lvl3pPr>
            <a:lvl4pPr marL="1371600" indent="0" algn="ctr" defTabSz="914400" rtl="0" eaLnBrk="1" latinLnBrk="0" hangingPunct="1">
              <a:lnSpc>
                <a:spcPct val="120000"/>
              </a:lnSpc>
              <a:spcBef>
                <a:spcPts val="800"/>
              </a:spcBef>
              <a:buSzPct val="70000"/>
              <a:buFont typeface="Wingdings 2" panose="05020102010507070707" pitchFamily="18" charset="2"/>
              <a:buNone/>
              <a:defRPr sz="1600" kern="1200">
                <a:solidFill>
                  <a:schemeClr val="tx2">
                    <a:alpha val="77000"/>
                  </a:schemeClr>
                </a:solidFill>
                <a:latin typeface="+mn-lt"/>
                <a:ea typeface="Microsoft Sans Serif" panose="020B0604020202020204" pitchFamily="34" charset="0"/>
                <a:cs typeface="Microsoft Sans Serif" panose="020B0604020202020204" pitchFamily="34" charset="0"/>
              </a:defRPr>
            </a:lvl4pPr>
            <a:lvl5pPr marL="1828800" indent="0" algn="ctr" defTabSz="914400" rtl="0" eaLnBrk="1" latinLnBrk="0" hangingPunct="1">
              <a:lnSpc>
                <a:spcPct val="120000"/>
              </a:lnSpc>
              <a:spcBef>
                <a:spcPts val="800"/>
              </a:spcBef>
              <a:buSzPct val="70000"/>
              <a:buFont typeface="Wingdings 2" panose="05020102010507070707" pitchFamily="18" charset="2"/>
              <a:buNone/>
              <a:defRPr sz="1600" kern="1200">
                <a:solidFill>
                  <a:schemeClr val="tx2">
                    <a:alpha val="77000"/>
                  </a:schemeClr>
                </a:solidFill>
                <a:latin typeface="+mn-lt"/>
                <a:ea typeface="Microsoft Sans Serif" panose="020B0604020202020204" pitchFamily="34" charset="0"/>
                <a:cs typeface="Microsoft Sans Serif"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ct val="20000"/>
              </a:spcBef>
              <a:buClr>
                <a:srgbClr val="002548"/>
              </a:buClr>
            </a:pPr>
            <a:r>
              <a:rPr lang="en-GB" sz="1200" b="1" dirty="0">
                <a:solidFill>
                  <a:srgbClr val="C95527"/>
                </a:solidFill>
                <a:effectLst>
                  <a:outerShdw blurRad="38100" dist="38100" dir="2700000" algn="tl">
                    <a:srgbClr val="000000">
                      <a:alpha val="43137"/>
                    </a:srgbClr>
                  </a:outerShdw>
                </a:effectLst>
                <a:latin typeface="Arial"/>
                <a:cs typeface="Arial"/>
              </a:rPr>
              <a:t>Ms Erika Piroli</a:t>
            </a:r>
          </a:p>
          <a:p>
            <a:pPr algn="ctr">
              <a:lnSpc>
                <a:spcPct val="90000"/>
              </a:lnSpc>
              <a:spcBef>
                <a:spcPct val="20000"/>
              </a:spcBef>
              <a:buClr>
                <a:srgbClr val="002548"/>
              </a:buClr>
            </a:pPr>
            <a:r>
              <a:rPr lang="en-GB" sz="1200" b="1" dirty="0">
                <a:solidFill>
                  <a:srgbClr val="C95527"/>
                </a:solidFill>
                <a:effectLst>
                  <a:outerShdw blurRad="38100" dist="38100" dir="2700000" algn="tl">
                    <a:srgbClr val="000000">
                      <a:alpha val="43137"/>
                    </a:srgbClr>
                  </a:outerShdw>
                </a:effectLst>
                <a:latin typeface="Arial"/>
                <a:cs typeface="Arial"/>
              </a:rPr>
              <a:t>Supervisor: Dr Ioannis Kountouris</a:t>
            </a:r>
          </a:p>
          <a:p>
            <a:pPr algn="ctr">
              <a:lnSpc>
                <a:spcPct val="90000"/>
              </a:lnSpc>
              <a:spcBef>
                <a:spcPct val="20000"/>
              </a:spcBef>
              <a:buClr>
                <a:srgbClr val="002548"/>
              </a:buClr>
            </a:pPr>
            <a:r>
              <a:rPr lang="en-GB" sz="1200" b="1" dirty="0">
                <a:solidFill>
                  <a:srgbClr val="C95527"/>
                </a:solidFill>
                <a:effectLst>
                  <a:outerShdw blurRad="38100" dist="38100" dir="2700000" algn="tl">
                    <a:srgbClr val="000000">
                      <a:alpha val="43137"/>
                    </a:srgbClr>
                  </a:outerShdw>
                </a:effectLst>
                <a:latin typeface="Arial"/>
                <a:cs typeface="Arial"/>
              </a:rPr>
              <a:t>Centre for Environmental Policy, Imperial College London</a:t>
            </a:r>
          </a:p>
          <a:p>
            <a:pPr algn="ctr">
              <a:lnSpc>
                <a:spcPct val="90000"/>
              </a:lnSpc>
              <a:spcBef>
                <a:spcPct val="20000"/>
              </a:spcBef>
              <a:buClr>
                <a:srgbClr val="002548"/>
              </a:buClr>
            </a:pPr>
            <a:r>
              <a:rPr lang="en-GB" sz="1200" b="1" dirty="0">
                <a:solidFill>
                  <a:srgbClr val="C95527"/>
                </a:solidFill>
                <a:effectLst>
                  <a:outerShdw blurRad="38100" dist="38100" dir="2700000" algn="tl">
                    <a:srgbClr val="000000">
                      <a:alpha val="43137"/>
                    </a:srgbClr>
                  </a:outerShdw>
                </a:effectLst>
                <a:latin typeface="Arial"/>
                <a:cs typeface="Arial"/>
              </a:rPr>
              <a:t>e-mail address: e.piroli20@imperial.ac.uk</a:t>
            </a:r>
          </a:p>
          <a:p>
            <a:pPr algn="ctr"/>
            <a:endParaRPr lang="en-GB" sz="600" dirty="0">
              <a:solidFill>
                <a:srgbClr val="C95527"/>
              </a:solidFill>
              <a:effectLst>
                <a:outerShdw blurRad="38100" dist="38100" dir="2700000" algn="tl">
                  <a:srgbClr val="000000">
                    <a:alpha val="43137"/>
                  </a:srgbClr>
                </a:outerShdw>
              </a:effectLst>
            </a:endParaRPr>
          </a:p>
          <a:p>
            <a:pPr algn="ctr"/>
            <a:endParaRPr lang="en-GB" sz="600" dirty="0">
              <a:solidFill>
                <a:srgbClr val="C95527"/>
              </a:solidFill>
              <a:effectLst>
                <a:outerShdw blurRad="38100" dist="38100" dir="2700000" algn="tl">
                  <a:srgbClr val="000000">
                    <a:alpha val="43137"/>
                  </a:srgbClr>
                </a:outerShdw>
              </a:effectLst>
            </a:endParaRPr>
          </a:p>
        </p:txBody>
      </p:sp>
      <p:pic>
        <p:nvPicPr>
          <p:cNvPr id="11" name="Immagine 7">
            <a:extLst>
              <a:ext uri="{FF2B5EF4-FFF2-40B4-BE49-F238E27FC236}">
                <a16:creationId xmlns:a16="http://schemas.microsoft.com/office/drawing/2014/main" id="{78120A4D-B0A1-D634-10F6-1282B6487B30}"/>
              </a:ext>
            </a:extLst>
          </p:cNvPr>
          <p:cNvPicPr>
            <a:picLocks noChangeAspect="1"/>
          </p:cNvPicPr>
          <p:nvPr/>
        </p:nvPicPr>
        <p:blipFill rotWithShape="1">
          <a:blip r:embed="rId5">
            <a:clrChange>
              <a:clrFrom>
                <a:srgbClr val="FFFFFF"/>
              </a:clrFrom>
              <a:clrTo>
                <a:srgbClr val="FFFFFF">
                  <a:alpha val="0"/>
                </a:srgbClr>
              </a:clrTo>
            </a:clrChange>
          </a:blip>
          <a:srcRect l="14831" t="13034" r="68786" b="77730"/>
          <a:stretch/>
        </p:blipFill>
        <p:spPr>
          <a:xfrm>
            <a:off x="1552507" y="133514"/>
            <a:ext cx="2370438" cy="813858"/>
          </a:xfrm>
          <a:prstGeom prst="rect">
            <a:avLst/>
          </a:prstGeom>
        </p:spPr>
      </p:pic>
      <p:pic>
        <p:nvPicPr>
          <p:cNvPr id="12" name="Immagine 4">
            <a:extLst>
              <a:ext uri="{FF2B5EF4-FFF2-40B4-BE49-F238E27FC236}">
                <a16:creationId xmlns:a16="http://schemas.microsoft.com/office/drawing/2014/main" id="{7EFB13B6-3A84-70F9-46B5-7DC7A88E580D}"/>
              </a:ext>
            </a:extLst>
          </p:cNvPr>
          <p:cNvPicPr>
            <a:picLocks noChangeAspect="1"/>
          </p:cNvPicPr>
          <p:nvPr/>
        </p:nvPicPr>
        <p:blipFill rotWithShape="1">
          <a:blip r:embed="rId5">
            <a:clrChange>
              <a:clrFrom>
                <a:srgbClr val="FAFAFA"/>
              </a:clrFrom>
              <a:clrTo>
                <a:srgbClr val="FAFAFA">
                  <a:alpha val="0"/>
                </a:srgbClr>
              </a:clrTo>
            </a:clrChange>
          </a:blip>
          <a:srcRect l="14831" t="40984" r="68786" b="48252"/>
          <a:stretch/>
        </p:blipFill>
        <p:spPr>
          <a:xfrm>
            <a:off x="0" y="133514"/>
            <a:ext cx="1924707" cy="660822"/>
          </a:xfrm>
          <a:prstGeom prst="rect">
            <a:avLst/>
          </a:prstGeom>
        </p:spPr>
      </p:pic>
    </p:spTree>
    <p:extLst>
      <p:ext uri="{BB962C8B-B14F-4D97-AF65-F5344CB8AC3E}">
        <p14:creationId xmlns:p14="http://schemas.microsoft.com/office/powerpoint/2010/main" val="4257124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8" name="Picture 10" descr="Shape&#10;&#10;Description automatically generated with low confidence">
            <a:extLst>
              <a:ext uri="{FF2B5EF4-FFF2-40B4-BE49-F238E27FC236}">
                <a16:creationId xmlns:a16="http://schemas.microsoft.com/office/drawing/2014/main" id="{298A804A-C169-B292-E67B-2FCAC10D814B}"/>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9655" y="3267487"/>
            <a:ext cx="1280706" cy="1280706"/>
          </a:xfrm>
          <a:prstGeom prst="rect">
            <a:avLst/>
          </a:prstGeom>
          <a:extLst>
            <a:ext uri="{909E8E84-426E-40DD-AFC4-6F175D3DCCD1}">
              <a14:hiddenFill xmlns:a14="http://schemas.microsoft.com/office/drawing/2010/main">
                <a:solidFill>
                  <a:srgbClr val="FFFFFF"/>
                </a:solidFill>
              </a14:hiddenFill>
            </a:ext>
          </a:extLst>
        </p:spPr>
      </p:pic>
      <p:pic>
        <p:nvPicPr>
          <p:cNvPr id="10" name="Picture 4" descr="Shape&#10;&#10;Description automatically generated with low confidence">
            <a:extLst>
              <a:ext uri="{FF2B5EF4-FFF2-40B4-BE49-F238E27FC236}">
                <a16:creationId xmlns:a16="http://schemas.microsoft.com/office/drawing/2014/main" id="{47ABA2A4-29F2-0668-C427-9C48A8DC3AC8}"/>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8147" y="4849348"/>
            <a:ext cx="856438" cy="857189"/>
          </a:xfrm>
          <a:prstGeom prst="rect">
            <a:avLst/>
          </a:prstGeom>
          <a:extLst>
            <a:ext uri="{909E8E84-426E-40DD-AFC4-6F175D3DCCD1}">
              <a14:hiddenFill xmlns:a14="http://schemas.microsoft.com/office/drawing/2010/main">
                <a:solidFill>
                  <a:srgbClr val="FFFFFF"/>
                </a:solidFill>
              </a14:hiddenFill>
            </a:ext>
          </a:extLst>
        </p:spPr>
      </p:pic>
      <p:pic>
        <p:nvPicPr>
          <p:cNvPr id="15" name="Picture 18" descr="Forest ">
            <a:extLst>
              <a:ext uri="{FF2B5EF4-FFF2-40B4-BE49-F238E27FC236}">
                <a16:creationId xmlns:a16="http://schemas.microsoft.com/office/drawing/2014/main" id="{249786F7-A5BB-4B8A-7A8E-FA864D9C2D31}"/>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348373" y="466834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lipboard ">
            <a:extLst>
              <a:ext uri="{FF2B5EF4-FFF2-40B4-BE49-F238E27FC236}">
                <a16:creationId xmlns:a16="http://schemas.microsoft.com/office/drawing/2014/main" id="{5D8AD9D4-B23F-CDF0-F9B7-DD84808FDDB6}"/>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80361" y="5408834"/>
            <a:ext cx="1173617" cy="1173617"/>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9895B64-4A86-B569-05AE-0717D1119565}"/>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88300" y="1337469"/>
            <a:ext cx="1108848" cy="110884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34862948-33F3-8C79-74B1-AFA227C4FCC1}"/>
              </a:ext>
            </a:extLst>
          </p:cNvPr>
          <p:cNvCxnSpPr>
            <a:cxnSpLocks/>
          </p:cNvCxnSpPr>
          <p:nvPr/>
        </p:nvCxnSpPr>
        <p:spPr>
          <a:xfrm flipH="1">
            <a:off x="4080975" y="4008474"/>
            <a:ext cx="1449916" cy="255534"/>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6F0BD21D-A77F-3EF8-8D06-EBE2EE9FB344}"/>
              </a:ext>
            </a:extLst>
          </p:cNvPr>
          <p:cNvCxnSpPr>
            <a:cxnSpLocks/>
          </p:cNvCxnSpPr>
          <p:nvPr/>
        </p:nvCxnSpPr>
        <p:spPr>
          <a:xfrm>
            <a:off x="4880756" y="2320461"/>
            <a:ext cx="737632" cy="1006644"/>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76CBC1F8-E611-6EFB-37D2-974698166D2E}"/>
              </a:ext>
            </a:extLst>
          </p:cNvPr>
          <p:cNvCxnSpPr>
            <a:cxnSpLocks/>
          </p:cNvCxnSpPr>
          <p:nvPr/>
        </p:nvCxnSpPr>
        <p:spPr>
          <a:xfrm flipH="1">
            <a:off x="4859447" y="4651004"/>
            <a:ext cx="973862" cy="906370"/>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pic>
        <p:nvPicPr>
          <p:cNvPr id="102" name="Picture 2" descr="Fire free icon">
            <a:extLst>
              <a:ext uri="{FF2B5EF4-FFF2-40B4-BE49-F238E27FC236}">
                <a16:creationId xmlns:a16="http://schemas.microsoft.com/office/drawing/2014/main" id="{A619B508-BD5A-5342-19B9-CDAB83C7F228}"/>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2259" y="3070402"/>
            <a:ext cx="1460593" cy="146059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ent ">
            <a:extLst>
              <a:ext uri="{FF2B5EF4-FFF2-40B4-BE49-F238E27FC236}">
                <a16:creationId xmlns:a16="http://schemas.microsoft.com/office/drawing/2014/main" id="{3A15FD00-58EC-2EBC-D47B-E88051EEB8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0865" y="5512391"/>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3287898-1710-CDA6-D306-AACAFBA0E231}"/>
              </a:ext>
            </a:extLst>
          </p:cNvPr>
          <p:cNvCxnSpPr>
            <a:cxnSpLocks/>
          </p:cNvCxnSpPr>
          <p:nvPr/>
        </p:nvCxnSpPr>
        <p:spPr>
          <a:xfrm flipH="1" flipV="1">
            <a:off x="7400877" y="4223900"/>
            <a:ext cx="1211495" cy="880289"/>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F95F0861-F829-7E2B-A6B7-F0778089AF69}"/>
              </a:ext>
            </a:extLst>
          </p:cNvPr>
          <p:cNvCxnSpPr>
            <a:cxnSpLocks/>
          </p:cNvCxnSpPr>
          <p:nvPr/>
        </p:nvCxnSpPr>
        <p:spPr>
          <a:xfrm flipH="1" flipV="1">
            <a:off x="6840839" y="4625965"/>
            <a:ext cx="646581" cy="1096467"/>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pic>
        <p:nvPicPr>
          <p:cNvPr id="29" name="Picture 12" descr="Icon&#10;&#10;Description automatically generated">
            <a:extLst>
              <a:ext uri="{FF2B5EF4-FFF2-40B4-BE49-F238E27FC236}">
                <a16:creationId xmlns:a16="http://schemas.microsoft.com/office/drawing/2014/main" id="{C072F742-6EAD-51E4-6D9D-7F8368C3599A}"/>
              </a:ext>
            </a:extLst>
          </p:cNvPr>
          <p:cNvPicPr>
            <a:picLocks noChangeAspect="1" noChangeArrowheads="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40430" y="743399"/>
            <a:ext cx="1108848" cy="1104002"/>
          </a:xfrm>
          <a:prstGeom prst="rect">
            <a:avLst/>
          </a:prstGeom>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3B874FB8-91EB-2C4B-7B2C-ED627B148A89}"/>
              </a:ext>
            </a:extLst>
          </p:cNvPr>
          <p:cNvCxnSpPr>
            <a:cxnSpLocks/>
          </p:cNvCxnSpPr>
          <p:nvPr/>
        </p:nvCxnSpPr>
        <p:spPr>
          <a:xfrm flipH="1">
            <a:off x="7050548" y="2049657"/>
            <a:ext cx="113581" cy="1013262"/>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pic>
        <p:nvPicPr>
          <p:cNvPr id="34" name="Picture 2" descr="Farmer ">
            <a:extLst>
              <a:ext uri="{FF2B5EF4-FFF2-40B4-BE49-F238E27FC236}">
                <a16:creationId xmlns:a16="http://schemas.microsoft.com/office/drawing/2014/main" id="{71AC293B-778D-C6FB-2824-093021D3B86A}"/>
              </a:ext>
            </a:extLst>
          </p:cNvPr>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01535" y="2898886"/>
            <a:ext cx="856438" cy="856438"/>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77CE2D4C-DDC2-65A5-B3AC-14AA67DCAB64}"/>
              </a:ext>
            </a:extLst>
          </p:cNvPr>
          <p:cNvCxnSpPr>
            <a:cxnSpLocks/>
          </p:cNvCxnSpPr>
          <p:nvPr/>
        </p:nvCxnSpPr>
        <p:spPr>
          <a:xfrm flipH="1" flipV="1">
            <a:off x="7430670" y="3428999"/>
            <a:ext cx="1518391" cy="68156"/>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222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150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5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15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150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2" presetClass="entr" presetSubtype="4" fill="hold" nodeType="afterEffect">
                                  <p:stCondLst>
                                    <p:cond delay="15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150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par>
                          <p:cTn id="44" fill="hold">
                            <p:stCondLst>
                              <p:cond delay="7500"/>
                            </p:stCondLst>
                            <p:childTnLst>
                              <p:par>
                                <p:cTn id="45" presetID="2" presetClass="entr" presetSubtype="4" fill="hold" nodeType="afterEffect">
                                  <p:stCondLst>
                                    <p:cond delay="150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1500"/>
                                  </p:stCondLst>
                                  <p:childTnLst>
                                    <p:set>
                                      <p:cBhvr>
                                        <p:cTn id="50" dur="1" fill="hold">
                                          <p:stCondLst>
                                            <p:cond delay="0"/>
                                          </p:stCondLst>
                                        </p:cTn>
                                        <p:tgtEl>
                                          <p:spTgt spid="4100"/>
                                        </p:tgtEl>
                                        <p:attrNameLst>
                                          <p:attrName>style.visibility</p:attrName>
                                        </p:attrNameLst>
                                      </p:cBhvr>
                                      <p:to>
                                        <p:strVal val="visible"/>
                                      </p:to>
                                    </p:set>
                                    <p:anim calcmode="lin" valueType="num">
                                      <p:cBhvr additive="base">
                                        <p:cTn id="51" dur="500" fill="hold"/>
                                        <p:tgtEl>
                                          <p:spTgt spid="4100"/>
                                        </p:tgtEl>
                                        <p:attrNameLst>
                                          <p:attrName>ppt_x</p:attrName>
                                        </p:attrNameLst>
                                      </p:cBhvr>
                                      <p:tavLst>
                                        <p:tav tm="0">
                                          <p:val>
                                            <p:strVal val="#ppt_x"/>
                                          </p:val>
                                        </p:tav>
                                        <p:tav tm="100000">
                                          <p:val>
                                            <p:strVal val="#ppt_x"/>
                                          </p:val>
                                        </p:tav>
                                      </p:tavLst>
                                    </p:anim>
                                    <p:anim calcmode="lin" valueType="num">
                                      <p:cBhvr additive="base">
                                        <p:cTn id="52" dur="500" fill="hold"/>
                                        <p:tgtEl>
                                          <p:spTgt spid="4100"/>
                                        </p:tgtEl>
                                        <p:attrNameLst>
                                          <p:attrName>ppt_y</p:attrName>
                                        </p:attrNameLst>
                                      </p:cBhvr>
                                      <p:tavLst>
                                        <p:tav tm="0">
                                          <p:val>
                                            <p:strVal val="1+#ppt_h/2"/>
                                          </p:val>
                                        </p:tav>
                                        <p:tav tm="100000">
                                          <p:val>
                                            <p:strVal val="#ppt_y"/>
                                          </p:val>
                                        </p:tav>
                                      </p:tavLst>
                                    </p:anim>
                                  </p:childTnLst>
                                </p:cTn>
                              </p:par>
                            </p:childTnLst>
                          </p:cTn>
                        </p:par>
                        <p:par>
                          <p:cTn id="53" fill="hold">
                            <p:stCondLst>
                              <p:cond delay="9500"/>
                            </p:stCondLst>
                            <p:childTnLst>
                              <p:par>
                                <p:cTn id="54" presetID="2" presetClass="entr" presetSubtype="4" fill="hold" nodeType="afterEffect">
                                  <p:stCondLst>
                                    <p:cond delay="150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150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childTnLst>
                          </p:cTn>
                        </p:par>
                        <p:par>
                          <p:cTn id="62" fill="hold">
                            <p:stCondLst>
                              <p:cond delay="11500"/>
                            </p:stCondLst>
                            <p:childTnLst>
                              <p:par>
                                <p:cTn id="63" presetID="2" presetClass="entr" presetSubtype="4" fill="hold" nodeType="afterEffect">
                                  <p:stCondLst>
                                    <p:cond delay="150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150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8" name="Picture 10" descr="Shape&#10;&#10;Description automatically generated with low confidence">
            <a:extLst>
              <a:ext uri="{FF2B5EF4-FFF2-40B4-BE49-F238E27FC236}">
                <a16:creationId xmlns:a16="http://schemas.microsoft.com/office/drawing/2014/main" id="{298A804A-C169-B292-E67B-2FCAC10D814B}"/>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9655" y="3267487"/>
            <a:ext cx="1280706" cy="1280706"/>
          </a:xfrm>
          <a:prstGeom prst="rect">
            <a:avLst/>
          </a:prstGeom>
          <a:extLst>
            <a:ext uri="{909E8E84-426E-40DD-AFC4-6F175D3DCCD1}">
              <a14:hiddenFill xmlns:a14="http://schemas.microsoft.com/office/drawing/2010/main">
                <a:solidFill>
                  <a:srgbClr val="FFFFFF"/>
                </a:solidFill>
              </a14:hiddenFill>
            </a:ext>
          </a:extLst>
        </p:spPr>
      </p:pic>
      <p:pic>
        <p:nvPicPr>
          <p:cNvPr id="10" name="Picture 4" descr="Shape&#10;&#10;Description automatically generated with low confidence">
            <a:extLst>
              <a:ext uri="{FF2B5EF4-FFF2-40B4-BE49-F238E27FC236}">
                <a16:creationId xmlns:a16="http://schemas.microsoft.com/office/drawing/2014/main" id="{47ABA2A4-29F2-0668-C427-9C48A8DC3AC8}"/>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8147" y="4849348"/>
            <a:ext cx="856438" cy="857189"/>
          </a:xfrm>
          <a:prstGeom prst="rect">
            <a:avLst/>
          </a:prstGeom>
          <a:extLst>
            <a:ext uri="{909E8E84-426E-40DD-AFC4-6F175D3DCCD1}">
              <a14:hiddenFill xmlns:a14="http://schemas.microsoft.com/office/drawing/2010/main">
                <a:solidFill>
                  <a:srgbClr val="FFFFFF"/>
                </a:solidFill>
              </a14:hiddenFill>
            </a:ext>
          </a:extLst>
        </p:spPr>
      </p:pic>
      <p:pic>
        <p:nvPicPr>
          <p:cNvPr id="13" name="Picture 8" descr="Shape&#10;&#10;Description automatically generated with low confidence">
            <a:extLst>
              <a:ext uri="{FF2B5EF4-FFF2-40B4-BE49-F238E27FC236}">
                <a16:creationId xmlns:a16="http://schemas.microsoft.com/office/drawing/2014/main" id="{5F721E55-E42F-00E8-1436-85416D0538FE}"/>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289" y="147570"/>
            <a:ext cx="1896343" cy="1896343"/>
          </a:xfrm>
          <a:prstGeom prst="rect">
            <a:avLst/>
          </a:prstGeom>
          <a:extLst>
            <a:ext uri="{909E8E84-426E-40DD-AFC4-6F175D3DCCD1}">
              <a14:hiddenFill xmlns:a14="http://schemas.microsoft.com/office/drawing/2010/main">
                <a:solidFill>
                  <a:srgbClr val="FFFFFF"/>
                </a:solidFill>
              </a14:hiddenFill>
            </a:ext>
          </a:extLst>
        </p:spPr>
      </p:pic>
      <p:pic>
        <p:nvPicPr>
          <p:cNvPr id="15" name="Picture 18" descr="Forest ">
            <a:extLst>
              <a:ext uri="{FF2B5EF4-FFF2-40B4-BE49-F238E27FC236}">
                <a16:creationId xmlns:a16="http://schemas.microsoft.com/office/drawing/2014/main" id="{249786F7-A5BB-4B8A-7A8E-FA864D9C2D31}"/>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348373" y="466834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lipboard ">
            <a:extLst>
              <a:ext uri="{FF2B5EF4-FFF2-40B4-BE49-F238E27FC236}">
                <a16:creationId xmlns:a16="http://schemas.microsoft.com/office/drawing/2014/main" id="{5D8AD9D4-B23F-CDF0-F9B7-DD84808FDDB6}"/>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80361" y="5408834"/>
            <a:ext cx="1173617" cy="1173617"/>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9895B64-4A86-B569-05AE-0717D1119565}"/>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88300" y="1337469"/>
            <a:ext cx="1108848" cy="110884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34862948-33F3-8C79-74B1-AFA227C4FCC1}"/>
              </a:ext>
            </a:extLst>
          </p:cNvPr>
          <p:cNvCxnSpPr>
            <a:cxnSpLocks/>
          </p:cNvCxnSpPr>
          <p:nvPr/>
        </p:nvCxnSpPr>
        <p:spPr>
          <a:xfrm flipH="1">
            <a:off x="4080975" y="4008474"/>
            <a:ext cx="1449916" cy="255534"/>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6F0BD21D-A77F-3EF8-8D06-EBE2EE9FB344}"/>
              </a:ext>
            </a:extLst>
          </p:cNvPr>
          <p:cNvCxnSpPr>
            <a:cxnSpLocks/>
          </p:cNvCxnSpPr>
          <p:nvPr/>
        </p:nvCxnSpPr>
        <p:spPr>
          <a:xfrm>
            <a:off x="4880756" y="2320461"/>
            <a:ext cx="737632" cy="1006644"/>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76CBC1F8-E611-6EFB-37D2-974698166D2E}"/>
              </a:ext>
            </a:extLst>
          </p:cNvPr>
          <p:cNvCxnSpPr>
            <a:cxnSpLocks/>
          </p:cNvCxnSpPr>
          <p:nvPr/>
        </p:nvCxnSpPr>
        <p:spPr>
          <a:xfrm flipH="1">
            <a:off x="4859447" y="4651004"/>
            <a:ext cx="973862" cy="906370"/>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49" name="Connector: Curved 48">
            <a:extLst>
              <a:ext uri="{FF2B5EF4-FFF2-40B4-BE49-F238E27FC236}">
                <a16:creationId xmlns:a16="http://schemas.microsoft.com/office/drawing/2014/main" id="{CF20B420-D292-D283-08CA-06A14B3813A4}"/>
              </a:ext>
            </a:extLst>
          </p:cNvPr>
          <p:cNvCxnSpPr>
            <a:cxnSpLocks/>
          </p:cNvCxnSpPr>
          <p:nvPr/>
        </p:nvCxnSpPr>
        <p:spPr>
          <a:xfrm>
            <a:off x="2355231" y="442949"/>
            <a:ext cx="3917850" cy="641572"/>
          </a:xfrm>
          <a:prstGeom prst="curvedConnector3">
            <a:avLst>
              <a:gd name="adj1" fmla="val 50000"/>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57" name="Connector: Curved 56">
            <a:extLst>
              <a:ext uri="{FF2B5EF4-FFF2-40B4-BE49-F238E27FC236}">
                <a16:creationId xmlns:a16="http://schemas.microsoft.com/office/drawing/2014/main" id="{44260FF9-E3DD-0AB4-2248-38336606FD62}"/>
              </a:ext>
            </a:extLst>
          </p:cNvPr>
          <p:cNvCxnSpPr>
            <a:cxnSpLocks/>
          </p:cNvCxnSpPr>
          <p:nvPr/>
        </p:nvCxnSpPr>
        <p:spPr>
          <a:xfrm>
            <a:off x="2412367" y="1318006"/>
            <a:ext cx="1213823" cy="582657"/>
          </a:xfrm>
          <a:prstGeom prst="curvedConnector3">
            <a:avLst>
              <a:gd name="adj1" fmla="val 50000"/>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60" name="Connector: Curved 59">
            <a:extLst>
              <a:ext uri="{FF2B5EF4-FFF2-40B4-BE49-F238E27FC236}">
                <a16:creationId xmlns:a16="http://schemas.microsoft.com/office/drawing/2014/main" id="{DD03D814-FB2A-5893-B50D-1C584A515E7C}"/>
              </a:ext>
            </a:extLst>
          </p:cNvPr>
          <p:cNvCxnSpPr>
            <a:cxnSpLocks/>
            <a:endCxn id="8" idx="1"/>
          </p:cNvCxnSpPr>
          <p:nvPr/>
        </p:nvCxnSpPr>
        <p:spPr>
          <a:xfrm rot="16200000" flipH="1">
            <a:off x="1437587" y="2845772"/>
            <a:ext cx="1477698" cy="646438"/>
          </a:xfrm>
          <a:prstGeom prst="curvedConnector2">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62" name="Connector: Curved 61">
            <a:extLst>
              <a:ext uri="{FF2B5EF4-FFF2-40B4-BE49-F238E27FC236}">
                <a16:creationId xmlns:a16="http://schemas.microsoft.com/office/drawing/2014/main" id="{821667A8-D68A-C674-CF68-05EA4A6AAEA6}"/>
              </a:ext>
            </a:extLst>
          </p:cNvPr>
          <p:cNvCxnSpPr>
            <a:cxnSpLocks/>
          </p:cNvCxnSpPr>
          <p:nvPr/>
        </p:nvCxnSpPr>
        <p:spPr>
          <a:xfrm rot="16200000" flipH="1">
            <a:off x="698962" y="2914244"/>
            <a:ext cx="3541384" cy="2621414"/>
          </a:xfrm>
          <a:prstGeom prst="curvedConnector2">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74" name="Connector: Curved 73">
            <a:extLst>
              <a:ext uri="{FF2B5EF4-FFF2-40B4-BE49-F238E27FC236}">
                <a16:creationId xmlns:a16="http://schemas.microsoft.com/office/drawing/2014/main" id="{BFC7117F-EB89-E905-0D17-8A8FFC924E94}"/>
              </a:ext>
            </a:extLst>
          </p:cNvPr>
          <p:cNvCxnSpPr>
            <a:cxnSpLocks/>
          </p:cNvCxnSpPr>
          <p:nvPr/>
        </p:nvCxnSpPr>
        <p:spPr>
          <a:xfrm>
            <a:off x="1549792" y="2127590"/>
            <a:ext cx="5174672" cy="4140810"/>
          </a:xfrm>
          <a:prstGeom prst="curvedConnector3">
            <a:avLst>
              <a:gd name="adj1" fmla="val 50000"/>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83" name="Connector: Curved 82">
            <a:extLst>
              <a:ext uri="{FF2B5EF4-FFF2-40B4-BE49-F238E27FC236}">
                <a16:creationId xmlns:a16="http://schemas.microsoft.com/office/drawing/2014/main" id="{274DE89A-066D-4F3C-07C9-D6D9BDBDAD2F}"/>
              </a:ext>
            </a:extLst>
          </p:cNvPr>
          <p:cNvCxnSpPr>
            <a:cxnSpLocks/>
          </p:cNvCxnSpPr>
          <p:nvPr/>
        </p:nvCxnSpPr>
        <p:spPr>
          <a:xfrm>
            <a:off x="2412367" y="275549"/>
            <a:ext cx="7545606" cy="3360786"/>
          </a:xfrm>
          <a:prstGeom prst="curvedConnector3">
            <a:avLst>
              <a:gd name="adj1" fmla="val 118060"/>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pic>
        <p:nvPicPr>
          <p:cNvPr id="102" name="Picture 2" descr="Fire free icon">
            <a:extLst>
              <a:ext uri="{FF2B5EF4-FFF2-40B4-BE49-F238E27FC236}">
                <a16:creationId xmlns:a16="http://schemas.microsoft.com/office/drawing/2014/main" id="{A619B508-BD5A-5342-19B9-CDAB83C7F228}"/>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2259" y="3070402"/>
            <a:ext cx="1460593" cy="146059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ent ">
            <a:extLst>
              <a:ext uri="{FF2B5EF4-FFF2-40B4-BE49-F238E27FC236}">
                <a16:creationId xmlns:a16="http://schemas.microsoft.com/office/drawing/2014/main" id="{3A15FD00-58EC-2EBC-D47B-E88051EEB8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0865" y="5512391"/>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3287898-1710-CDA6-D306-AACAFBA0E231}"/>
              </a:ext>
            </a:extLst>
          </p:cNvPr>
          <p:cNvCxnSpPr>
            <a:cxnSpLocks/>
          </p:cNvCxnSpPr>
          <p:nvPr/>
        </p:nvCxnSpPr>
        <p:spPr>
          <a:xfrm flipH="1" flipV="1">
            <a:off x="7400877" y="4223900"/>
            <a:ext cx="1211495" cy="880289"/>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F95F0861-F829-7E2B-A6B7-F0778089AF69}"/>
              </a:ext>
            </a:extLst>
          </p:cNvPr>
          <p:cNvCxnSpPr>
            <a:cxnSpLocks/>
          </p:cNvCxnSpPr>
          <p:nvPr/>
        </p:nvCxnSpPr>
        <p:spPr>
          <a:xfrm flipH="1" flipV="1">
            <a:off x="6840839" y="4625965"/>
            <a:ext cx="646581" cy="1096467"/>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pic>
        <p:nvPicPr>
          <p:cNvPr id="29" name="Picture 6">
            <a:extLst>
              <a:ext uri="{FF2B5EF4-FFF2-40B4-BE49-F238E27FC236}">
                <a16:creationId xmlns:a16="http://schemas.microsoft.com/office/drawing/2014/main" id="{42C85183-34B9-C8BB-A037-800DDF0965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4073" y="2084406"/>
            <a:ext cx="4290577" cy="29455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armer ">
            <a:extLst>
              <a:ext uri="{FF2B5EF4-FFF2-40B4-BE49-F238E27FC236}">
                <a16:creationId xmlns:a16="http://schemas.microsoft.com/office/drawing/2014/main" id="{8D955378-784F-A6FA-B65B-A736C1F6C91B}"/>
              </a:ext>
            </a:extLst>
          </p:cNvPr>
          <p:cNvPicPr>
            <a:picLocks noChangeAspect="1" noChangeArrowheads="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01535" y="2898886"/>
            <a:ext cx="856438" cy="85643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9FB7632B-60C0-18CE-0DD2-8A29415340FB}"/>
              </a:ext>
            </a:extLst>
          </p:cNvPr>
          <p:cNvCxnSpPr>
            <a:cxnSpLocks/>
          </p:cNvCxnSpPr>
          <p:nvPr/>
        </p:nvCxnSpPr>
        <p:spPr>
          <a:xfrm flipH="1" flipV="1">
            <a:off x="7430670" y="3428999"/>
            <a:ext cx="1518391" cy="68156"/>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pic>
        <p:nvPicPr>
          <p:cNvPr id="35" name="Picture 12" descr="Icon&#10;&#10;Description automatically generated">
            <a:extLst>
              <a:ext uri="{FF2B5EF4-FFF2-40B4-BE49-F238E27FC236}">
                <a16:creationId xmlns:a16="http://schemas.microsoft.com/office/drawing/2014/main" id="{D7C17B26-3D41-49C2-812C-163BBBC58487}"/>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40430" y="743399"/>
            <a:ext cx="1108848" cy="1104002"/>
          </a:xfrm>
          <a:prstGeom prst="rect">
            <a:avLst/>
          </a:prstGeom>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2EEC3226-CBA0-B761-34FF-E81C62B0623A}"/>
              </a:ext>
            </a:extLst>
          </p:cNvPr>
          <p:cNvCxnSpPr>
            <a:cxnSpLocks/>
          </p:cNvCxnSpPr>
          <p:nvPr/>
        </p:nvCxnSpPr>
        <p:spPr>
          <a:xfrm flipH="1">
            <a:off x="7050548" y="2049657"/>
            <a:ext cx="113581" cy="1013262"/>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37" name="Connector: Curved 36">
            <a:extLst>
              <a:ext uri="{FF2B5EF4-FFF2-40B4-BE49-F238E27FC236}">
                <a16:creationId xmlns:a16="http://schemas.microsoft.com/office/drawing/2014/main" id="{0211F1FD-65A4-7894-A4D8-46B901DA3D2D}"/>
              </a:ext>
            </a:extLst>
          </p:cNvPr>
          <p:cNvCxnSpPr>
            <a:cxnSpLocks/>
          </p:cNvCxnSpPr>
          <p:nvPr/>
        </p:nvCxnSpPr>
        <p:spPr>
          <a:xfrm>
            <a:off x="2564767" y="427949"/>
            <a:ext cx="8215528" cy="4980885"/>
          </a:xfrm>
          <a:prstGeom prst="curvedConnector3">
            <a:avLst>
              <a:gd name="adj1" fmla="val 110484"/>
            </a:avLst>
          </a:prstGeom>
          <a:ln w="76200">
            <a:solidFill>
              <a:srgbClr val="FFA846"/>
            </a:solidFill>
            <a:headEnd type="none" w="med" len="med"/>
            <a:tailEnd type="arrow" w="med" len="med"/>
          </a:ln>
          <a:effectLst>
            <a:softEdge rad="12700"/>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62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par>
                                <p:cTn id="12" presetID="10" presetClass="entr" presetSubtype="0"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par>
                                <p:cTn id="15" presetID="10"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10" presetClass="entr" presetSubtype="0" fill="hold"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DEA9E9-330D-AF67-8484-139018AAD461}"/>
              </a:ext>
            </a:extLst>
          </p:cNvPr>
          <p:cNvSpPr>
            <a:spLocks noGrp="1"/>
          </p:cNvSpPr>
          <p:nvPr>
            <p:ph type="title"/>
          </p:nvPr>
        </p:nvSpPr>
        <p:spPr>
          <a:xfrm>
            <a:off x="2952562" y="0"/>
            <a:ext cx="12191793" cy="1325563"/>
          </a:xfrm>
        </p:spPr>
        <p:txBody>
          <a:bodyPr>
            <a:normAutofit/>
          </a:bodyPr>
          <a:lstStyle/>
          <a:p>
            <a:r>
              <a:rPr lang="en-GB" sz="4000" b="1" dirty="0">
                <a:solidFill>
                  <a:srgbClr val="3A5115"/>
                </a:solidFill>
              </a:rPr>
              <a:t>Objectives and methods</a:t>
            </a:r>
          </a:p>
        </p:txBody>
      </p:sp>
      <p:sp>
        <p:nvSpPr>
          <p:cNvPr id="4" name="Content Placeholder 3">
            <a:extLst>
              <a:ext uri="{FF2B5EF4-FFF2-40B4-BE49-F238E27FC236}">
                <a16:creationId xmlns:a16="http://schemas.microsoft.com/office/drawing/2014/main" id="{FA6D33ED-67A9-7140-6D00-DACFDE7EF78B}"/>
              </a:ext>
            </a:extLst>
          </p:cNvPr>
          <p:cNvSpPr>
            <a:spLocks noGrp="1"/>
          </p:cNvSpPr>
          <p:nvPr>
            <p:ph idx="1"/>
          </p:nvPr>
        </p:nvSpPr>
        <p:spPr>
          <a:xfrm>
            <a:off x="2890228" y="1576501"/>
            <a:ext cx="4586867" cy="4420403"/>
          </a:xfrm>
        </p:spPr>
        <p:txBody>
          <a:bodyPr>
            <a:noAutofit/>
          </a:bodyPr>
          <a:lstStyle/>
          <a:p>
            <a:pPr marL="0" indent="0">
              <a:buNone/>
            </a:pPr>
            <a:r>
              <a:rPr lang="en-GB" sz="2400" dirty="0">
                <a:solidFill>
                  <a:schemeClr val="accent6">
                    <a:lumMod val="50000"/>
                  </a:schemeClr>
                </a:solidFill>
              </a:rPr>
              <a:t>(1) Investigating if partisanships or election period play a role in shifting political systems’ commitments in managing lands and influencing wildfire occurrences.</a:t>
            </a:r>
          </a:p>
          <a:p>
            <a:pPr marL="0" indent="0">
              <a:buNone/>
            </a:pPr>
            <a:endParaRPr lang="en-GB" sz="2400" dirty="0">
              <a:solidFill>
                <a:schemeClr val="accent6">
                  <a:lumMod val="50000"/>
                </a:schemeClr>
              </a:solidFill>
              <a:effectLst>
                <a:outerShdw blurRad="38100" dist="38100" dir="2700000" algn="tl">
                  <a:srgbClr val="000000">
                    <a:alpha val="43137"/>
                  </a:srgbClr>
                </a:outerShdw>
              </a:effectLst>
            </a:endParaRPr>
          </a:p>
          <a:p>
            <a:pPr>
              <a:lnSpc>
                <a:spcPct val="110000"/>
              </a:lnSpc>
              <a:buFont typeface="Wingdings" panose="05000000000000000000" pitchFamily="2" charset="2"/>
              <a:buChar char="Ø"/>
            </a:pPr>
            <a:r>
              <a:rPr lang="en-GB" sz="2400" b="1" dirty="0">
                <a:solidFill>
                  <a:srgbClr val="A5341A"/>
                </a:solidFill>
              </a:rPr>
              <a:t>Quasi Maximum Likelihood Poisson regression </a:t>
            </a:r>
            <a:r>
              <a:rPr lang="en-GB" sz="2400" dirty="0">
                <a:solidFill>
                  <a:srgbClr val="A5341A"/>
                </a:solidFill>
              </a:rPr>
              <a:t>on electoral cycles </a:t>
            </a:r>
          </a:p>
          <a:p>
            <a:pPr>
              <a:lnSpc>
                <a:spcPct val="110000"/>
              </a:lnSpc>
              <a:buFont typeface="Wingdings" panose="05000000000000000000" pitchFamily="2" charset="2"/>
              <a:buChar char="Ø"/>
            </a:pPr>
            <a:r>
              <a:rPr lang="en-GB" sz="2400" b="1" dirty="0">
                <a:solidFill>
                  <a:srgbClr val="A5341A"/>
                </a:solidFill>
              </a:rPr>
              <a:t>Regression Discontinuity Design</a:t>
            </a:r>
            <a:r>
              <a:rPr lang="en-GB" sz="2400" dirty="0">
                <a:solidFill>
                  <a:srgbClr val="A5341A"/>
                </a:solidFill>
              </a:rPr>
              <a:t> on partisan effect</a:t>
            </a:r>
          </a:p>
          <a:p>
            <a:pPr>
              <a:buFont typeface="Wingdings" panose="05000000000000000000" pitchFamily="2" charset="2"/>
              <a:buChar char="Ø"/>
            </a:pPr>
            <a:endParaRPr lang="en-GB" sz="2400" dirty="0"/>
          </a:p>
        </p:txBody>
      </p:sp>
      <p:pic>
        <p:nvPicPr>
          <p:cNvPr id="24" name="Picture 2" descr="Fire free icon">
            <a:extLst>
              <a:ext uri="{FF2B5EF4-FFF2-40B4-BE49-F238E27FC236}">
                <a16:creationId xmlns:a16="http://schemas.microsoft.com/office/drawing/2014/main" id="{FDF549FE-49A6-D1BB-0850-592BB4C3C0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65081" y="5347645"/>
            <a:ext cx="1496166" cy="12985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Shape&#10;&#10;Description automatically generated with low confidence">
            <a:extLst>
              <a:ext uri="{FF2B5EF4-FFF2-40B4-BE49-F238E27FC236}">
                <a16:creationId xmlns:a16="http://schemas.microsoft.com/office/drawing/2014/main" id="{99282A9C-A8CD-B7AB-20A1-942679F3E487}"/>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34128" y="2798611"/>
            <a:ext cx="1527119" cy="1527119"/>
          </a:xfrm>
          <a:prstGeom prst="rect">
            <a:avLst/>
          </a:prstGeom>
          <a:extLst>
            <a:ext uri="{909E8E84-426E-40DD-AFC4-6F175D3DCCD1}">
              <a14:hiddenFill xmlns:a14="http://schemas.microsoft.com/office/drawing/2010/main">
                <a:solidFill>
                  <a:srgbClr val="FFFFFF"/>
                </a:solidFill>
              </a14:hiddenFill>
            </a:ext>
          </a:extLst>
        </p:spPr>
      </p:pic>
      <p:pic>
        <p:nvPicPr>
          <p:cNvPr id="27" name="Picture 26" descr="Icon&#10;&#10;Description automatically generated">
            <a:extLst>
              <a:ext uri="{FF2B5EF4-FFF2-40B4-BE49-F238E27FC236}">
                <a16:creationId xmlns:a16="http://schemas.microsoft.com/office/drawing/2014/main" id="{D0E32C32-BC95-3B19-0C35-70089AF1E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6136" y="1122264"/>
            <a:ext cx="1250653" cy="1250653"/>
          </a:xfrm>
          <a:prstGeom prst="rect">
            <a:avLst/>
          </a:prstGeom>
        </p:spPr>
      </p:pic>
      <p:pic>
        <p:nvPicPr>
          <p:cNvPr id="29" name="Picture 2">
            <a:extLst>
              <a:ext uri="{FF2B5EF4-FFF2-40B4-BE49-F238E27FC236}">
                <a16:creationId xmlns:a16="http://schemas.microsoft.com/office/drawing/2014/main" id="{1B9D6A25-3ADF-6504-5BC9-6E6896CD86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9050" y="1242860"/>
            <a:ext cx="1067672" cy="1067672"/>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204A7EA4-B0CD-E0A0-9D7A-A36034DCEF03}"/>
              </a:ext>
            </a:extLst>
          </p:cNvPr>
          <p:cNvCxnSpPr>
            <a:cxnSpLocks/>
          </p:cNvCxnSpPr>
          <p:nvPr/>
        </p:nvCxnSpPr>
        <p:spPr>
          <a:xfrm>
            <a:off x="9296676" y="2440235"/>
            <a:ext cx="472964" cy="736096"/>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7E1B401-6125-632E-EDF4-18354A1DFF3B}"/>
              </a:ext>
            </a:extLst>
          </p:cNvPr>
          <p:cNvCxnSpPr>
            <a:cxnSpLocks/>
          </p:cNvCxnSpPr>
          <p:nvPr/>
        </p:nvCxnSpPr>
        <p:spPr>
          <a:xfrm flipH="1">
            <a:off x="10943942" y="2395526"/>
            <a:ext cx="448944" cy="684574"/>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1694BCF-AA6B-25F8-4AD5-CB4DA7893C9F}"/>
              </a:ext>
            </a:extLst>
          </p:cNvPr>
          <p:cNvCxnSpPr>
            <a:cxnSpLocks/>
          </p:cNvCxnSpPr>
          <p:nvPr/>
        </p:nvCxnSpPr>
        <p:spPr>
          <a:xfrm>
            <a:off x="10404854" y="4365261"/>
            <a:ext cx="0" cy="953323"/>
          </a:xfrm>
          <a:prstGeom prst="straightConnector1">
            <a:avLst/>
          </a:prstGeom>
          <a:ln w="76200">
            <a:solidFill>
              <a:srgbClr val="C95527"/>
            </a:solidFill>
            <a:prstDash val="sysDash"/>
            <a:headEnd type="none" w="med" len="med"/>
            <a:tailEnd type="triangle" w="med" len="med"/>
          </a:ln>
          <a:effectLst>
            <a:softEdge rad="31750"/>
          </a:effectLst>
        </p:spPr>
        <p:style>
          <a:lnRef idx="1">
            <a:schemeClr val="accent2"/>
          </a:lnRef>
          <a:fillRef idx="0">
            <a:schemeClr val="accent2"/>
          </a:fillRef>
          <a:effectRef idx="0">
            <a:schemeClr val="accent2"/>
          </a:effectRef>
          <a:fontRef idx="minor">
            <a:schemeClr val="tx1"/>
          </a:fontRef>
        </p:style>
      </p:cxnSp>
      <p:pic>
        <p:nvPicPr>
          <p:cNvPr id="12" name="Picture 11" descr="A screenshot of a video game&#10;&#10;Description automatically generated with medium confidence">
            <a:extLst>
              <a:ext uri="{FF2B5EF4-FFF2-40B4-BE49-F238E27FC236}">
                <a16:creationId xmlns:a16="http://schemas.microsoft.com/office/drawing/2014/main" id="{095802C2-1A71-90B9-584C-7A520184E21D}"/>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l="6529" t="11522" r="9508" b="13557"/>
          <a:stretch/>
        </p:blipFill>
        <p:spPr>
          <a:xfrm>
            <a:off x="-137299" y="-209550"/>
            <a:ext cx="2719799" cy="7277099"/>
          </a:xfrm>
          <a:prstGeom prst="rect">
            <a:avLst/>
          </a:prstGeom>
          <a:ln>
            <a:noFill/>
          </a:ln>
          <a:effectLst>
            <a:softEdge rad="112500"/>
          </a:effectLst>
        </p:spPr>
      </p:pic>
    </p:spTree>
    <p:extLst>
      <p:ext uri="{BB962C8B-B14F-4D97-AF65-F5344CB8AC3E}">
        <p14:creationId xmlns:p14="http://schemas.microsoft.com/office/powerpoint/2010/main" val="69786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screenshot of a video game&#10;&#10;Description automatically generated with medium confidence">
            <a:extLst>
              <a:ext uri="{FF2B5EF4-FFF2-40B4-BE49-F238E27FC236}">
                <a16:creationId xmlns:a16="http://schemas.microsoft.com/office/drawing/2014/main" id="{C8B1DA5F-0B47-1E39-8E2B-8CBDFD1DFA3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6529" t="11522" r="9508" b="13557"/>
          <a:stretch/>
        </p:blipFill>
        <p:spPr>
          <a:xfrm>
            <a:off x="-137299" y="-221582"/>
            <a:ext cx="2719799" cy="7277099"/>
          </a:xfrm>
          <a:prstGeom prst="rect">
            <a:avLst/>
          </a:prstGeom>
          <a:ln>
            <a:noFill/>
          </a:ln>
          <a:effectLst>
            <a:softEdge rad="112500"/>
          </a:effectLst>
        </p:spPr>
      </p:pic>
      <p:sp>
        <p:nvSpPr>
          <p:cNvPr id="4" name="Content Placeholder 3">
            <a:extLst>
              <a:ext uri="{FF2B5EF4-FFF2-40B4-BE49-F238E27FC236}">
                <a16:creationId xmlns:a16="http://schemas.microsoft.com/office/drawing/2014/main" id="{FA6D33ED-67A9-7140-6D00-DACFDE7EF78B}"/>
              </a:ext>
            </a:extLst>
          </p:cNvPr>
          <p:cNvSpPr>
            <a:spLocks noGrp="1"/>
          </p:cNvSpPr>
          <p:nvPr>
            <p:ph idx="1"/>
          </p:nvPr>
        </p:nvSpPr>
        <p:spPr>
          <a:xfrm>
            <a:off x="3134539" y="1680681"/>
            <a:ext cx="4192198" cy="4310869"/>
          </a:xfrm>
        </p:spPr>
        <p:txBody>
          <a:bodyPr>
            <a:noAutofit/>
          </a:bodyPr>
          <a:lstStyle/>
          <a:p>
            <a:pPr marL="0" indent="0">
              <a:spcAft>
                <a:spcPts val="800"/>
              </a:spcAft>
              <a:buNone/>
            </a:pPr>
            <a:r>
              <a:rPr lang="en-GB" sz="2200" b="1" dirty="0">
                <a:solidFill>
                  <a:schemeClr val="accent6">
                    <a:lumMod val="50000"/>
                  </a:schemeClr>
                </a:solidFill>
                <a:ea typeface="Calibri" panose="020F0502020204030204" pitchFamily="34" charset="0"/>
                <a:cs typeface="Times New Roman" panose="02020603050405020304" pitchFamily="18" charset="0"/>
              </a:rPr>
              <a:t>Electoral cycles </a:t>
            </a:r>
            <a:r>
              <a:rPr lang="en-GB" sz="2200" dirty="0">
                <a:solidFill>
                  <a:schemeClr val="accent6">
                    <a:lumMod val="50000"/>
                  </a:schemeClr>
                </a:solidFill>
                <a:ea typeface="Calibri" panose="020F0502020204030204" pitchFamily="34" charset="0"/>
                <a:cs typeface="Times New Roman" panose="02020603050405020304" pitchFamily="18" charset="0"/>
              </a:rPr>
              <a:t>describe the fluctuations of economic outcomes resulting from an external intervention of political actors. </a:t>
            </a:r>
          </a:p>
          <a:p>
            <a:pPr>
              <a:spcAft>
                <a:spcPts val="800"/>
              </a:spcAft>
              <a:buFont typeface="Wingdings" panose="05000000000000000000" pitchFamily="2" charset="2"/>
              <a:buChar char="Ø"/>
            </a:pPr>
            <a:r>
              <a:rPr lang="it-IT" sz="2200" b="1" dirty="0">
                <a:solidFill>
                  <a:srgbClr val="A5341A"/>
                </a:solidFill>
                <a:cs typeface="Times New Roman" panose="02020603050405020304" pitchFamily="18" charset="0"/>
              </a:rPr>
              <a:t> </a:t>
            </a:r>
            <a:r>
              <a:rPr lang="it-IT" sz="2200">
                <a:solidFill>
                  <a:srgbClr val="A5341A"/>
                </a:solidFill>
                <a:cs typeface="Times New Roman" panose="02020603050405020304" pitchFamily="18" charset="0"/>
              </a:rPr>
              <a:t>Applied on </a:t>
            </a:r>
            <a:r>
              <a:rPr lang="it-IT" sz="2200" dirty="0">
                <a:solidFill>
                  <a:srgbClr val="A5341A"/>
                </a:solidFill>
                <a:cs typeface="Times New Roman" panose="02020603050405020304" pitchFamily="18" charset="0"/>
              </a:rPr>
              <a:t>environmental outcomes like  </a:t>
            </a:r>
            <a:r>
              <a:rPr lang="it-IT" sz="2200" b="1" dirty="0">
                <a:solidFill>
                  <a:srgbClr val="A5341A"/>
                </a:solidFill>
                <a:cs typeface="Times New Roman" panose="02020603050405020304" pitchFamily="18" charset="0"/>
              </a:rPr>
              <a:t>green tax </a:t>
            </a:r>
            <a:r>
              <a:rPr lang="en-GB" sz="1800" dirty="0">
                <a:solidFill>
                  <a:srgbClr val="A5341A"/>
                </a:solidFill>
                <a:cs typeface="Times New Roman" panose="02020603050405020304" pitchFamily="18" charset="0"/>
              </a:rPr>
              <a:t>(Ashworth et al., 2006)</a:t>
            </a:r>
            <a:r>
              <a:rPr lang="en-GB" sz="2200" dirty="0">
                <a:solidFill>
                  <a:srgbClr val="A5341A"/>
                </a:solidFill>
                <a:cs typeface="Times New Roman" panose="02020603050405020304" pitchFamily="18" charset="0"/>
              </a:rPr>
              <a:t>, </a:t>
            </a:r>
            <a:r>
              <a:rPr lang="it-IT" sz="2200" b="1" dirty="0">
                <a:solidFill>
                  <a:srgbClr val="A5341A"/>
                </a:solidFill>
                <a:cs typeface="Times New Roman" panose="02020603050405020304" pitchFamily="18" charset="0"/>
              </a:rPr>
              <a:t>deforestation rates </a:t>
            </a:r>
            <a:r>
              <a:rPr lang="it-IT" sz="1800" dirty="0">
                <a:solidFill>
                  <a:srgbClr val="A5341A"/>
                </a:solidFill>
                <a:cs typeface="Times New Roman" panose="02020603050405020304" pitchFamily="18" charset="0"/>
              </a:rPr>
              <a:t>(Burgess et al., 2011 and Pailler, 2018) </a:t>
            </a:r>
          </a:p>
          <a:p>
            <a:pPr>
              <a:spcAft>
                <a:spcPts val="800"/>
              </a:spcAft>
              <a:buFont typeface="Wingdings" panose="05000000000000000000" pitchFamily="2" charset="2"/>
              <a:buChar char="Ø"/>
            </a:pPr>
            <a:r>
              <a:rPr lang="en-GB" sz="2200" dirty="0">
                <a:solidFill>
                  <a:srgbClr val="A5341A"/>
                </a:solidFill>
                <a:cs typeface="Times New Roman" panose="02020603050405020304" pitchFamily="18" charset="0"/>
              </a:rPr>
              <a:t>Related to </a:t>
            </a:r>
            <a:r>
              <a:rPr lang="en-GB" sz="2200" b="1" dirty="0">
                <a:solidFill>
                  <a:srgbClr val="A5341A"/>
                </a:solidFill>
                <a:cs typeface="Times New Roman" panose="02020603050405020304" pitchFamily="18" charset="0"/>
              </a:rPr>
              <a:t>wildfires</a:t>
            </a:r>
            <a:r>
              <a:rPr lang="en-GB" sz="2200" dirty="0">
                <a:solidFill>
                  <a:srgbClr val="A5341A"/>
                </a:solidFill>
                <a:cs typeface="Times New Roman" panose="02020603050405020304" pitchFamily="18" charset="0"/>
              </a:rPr>
              <a:t>, compatible patterns with the presence of electoral cycle in Greece and Spain </a:t>
            </a:r>
            <a:r>
              <a:rPr lang="en-GB" sz="1800" dirty="0">
                <a:solidFill>
                  <a:srgbClr val="A5341A"/>
                </a:solidFill>
                <a:cs typeface="Times New Roman" panose="02020603050405020304" pitchFamily="18" charset="0"/>
              </a:rPr>
              <a:t>(</a:t>
            </a:r>
            <a:r>
              <a:rPr lang="en-GB" sz="1800" dirty="0" err="1">
                <a:solidFill>
                  <a:srgbClr val="A5341A"/>
                </a:solidFill>
                <a:cs typeface="Times New Roman" panose="02020603050405020304" pitchFamily="18" charset="0"/>
              </a:rPr>
              <a:t>Christodoulakis</a:t>
            </a:r>
            <a:r>
              <a:rPr lang="en-GB" sz="1800" dirty="0">
                <a:solidFill>
                  <a:srgbClr val="A5341A"/>
                </a:solidFill>
                <a:cs typeface="Times New Roman" panose="02020603050405020304" pitchFamily="18" charset="0"/>
              </a:rPr>
              <a:t> and Skouras, 2014; Álvarez-Díaz et al., 2015).  </a:t>
            </a:r>
          </a:p>
          <a:p>
            <a:pPr>
              <a:spcAft>
                <a:spcPts val="800"/>
              </a:spcAft>
            </a:pPr>
            <a:endParaRPr lang="en-GB" sz="2200" dirty="0">
              <a:solidFill>
                <a:schemeClr val="accent6">
                  <a:lumMod val="50000"/>
                </a:schemeClr>
              </a:solidFill>
              <a:ea typeface="Calibri" panose="020F0502020204030204" pitchFamily="34" charset="0"/>
              <a:cs typeface="Times New Roman" panose="02020603050405020304" pitchFamily="18" charset="0"/>
            </a:endParaRPr>
          </a:p>
        </p:txBody>
      </p:sp>
      <p:sp>
        <p:nvSpPr>
          <p:cNvPr id="14" name="Titolo 3">
            <a:extLst>
              <a:ext uri="{FF2B5EF4-FFF2-40B4-BE49-F238E27FC236}">
                <a16:creationId xmlns:a16="http://schemas.microsoft.com/office/drawing/2014/main" id="{0310BCB6-06D3-E80C-71F3-B4417EF7BDA0}"/>
              </a:ext>
            </a:extLst>
          </p:cNvPr>
          <p:cNvSpPr txBox="1">
            <a:spLocks/>
          </p:cNvSpPr>
          <p:nvPr/>
        </p:nvSpPr>
        <p:spPr>
          <a:xfrm>
            <a:off x="2803578" y="242302"/>
            <a:ext cx="8051630" cy="1698382"/>
          </a:xfrm>
          <a:prstGeom prst="rect">
            <a:avLst/>
          </a:prstGeom>
        </p:spPr>
        <p:txBody>
          <a:bodyPr wrap="square">
            <a:normAutofit/>
          </a:bodyPr>
          <a:lstStyle>
            <a:lvl1pPr algn="l" defTabSz="914400" rtl="0" eaLnBrk="1" latinLnBrk="0" hangingPunct="1">
              <a:lnSpc>
                <a:spcPct val="100000"/>
              </a:lnSpc>
              <a:spcBef>
                <a:spcPct val="0"/>
              </a:spcBef>
              <a:buNone/>
              <a:defRPr sz="4800" kern="1200">
                <a:solidFill>
                  <a:schemeClr val="tx2"/>
                </a:solidFill>
                <a:latin typeface="+mj-lt"/>
                <a:ea typeface="Microsoft Sans Serif" panose="020B0604020202020204" pitchFamily="34" charset="0"/>
                <a:cs typeface="Microsoft Sans Serif" panose="020B0604020202020204" pitchFamily="34" charset="0"/>
              </a:defRPr>
            </a:lvl1pPr>
          </a:lstStyle>
          <a:p>
            <a:r>
              <a:rPr lang="en-US" sz="4000" b="1" dirty="0">
                <a:solidFill>
                  <a:srgbClr val="3A5115"/>
                </a:solidFill>
                <a:ea typeface="+mj-ea"/>
                <a:cs typeface="+mj-cs"/>
              </a:rPr>
              <a:t>Electoral Cycles in a nutshell</a:t>
            </a:r>
            <a:endParaRPr lang="en-GB" sz="4000" b="1" dirty="0">
              <a:solidFill>
                <a:srgbClr val="3A5115"/>
              </a:solidFill>
              <a:ea typeface="+mj-ea"/>
              <a:cs typeface="+mj-cs"/>
            </a:endParaRPr>
          </a:p>
        </p:txBody>
      </p:sp>
      <p:graphicFrame>
        <p:nvGraphicFramePr>
          <p:cNvPr id="19" name="Diagram 18">
            <a:extLst>
              <a:ext uri="{FF2B5EF4-FFF2-40B4-BE49-F238E27FC236}">
                <a16:creationId xmlns:a16="http://schemas.microsoft.com/office/drawing/2014/main" id="{A065E28D-2DDB-3638-6620-B630CEE99A02}"/>
              </a:ext>
            </a:extLst>
          </p:cNvPr>
          <p:cNvGraphicFramePr/>
          <p:nvPr>
            <p:extLst>
              <p:ext uri="{D42A27DB-BD31-4B8C-83A1-F6EECF244321}">
                <p14:modId xmlns:p14="http://schemas.microsoft.com/office/powerpoint/2010/main" val="4118003381"/>
              </p:ext>
            </p:extLst>
          </p:nvPr>
        </p:nvGraphicFramePr>
        <p:xfrm>
          <a:off x="7295745" y="2247090"/>
          <a:ext cx="5282119" cy="33464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descr="Icon&#10;&#10;Description automatically generated">
            <a:extLst>
              <a:ext uri="{FF2B5EF4-FFF2-40B4-BE49-F238E27FC236}">
                <a16:creationId xmlns:a16="http://schemas.microsoft.com/office/drawing/2014/main" id="{110584B0-D431-8FA4-8233-884F16D57A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4214" y="3615537"/>
            <a:ext cx="770962" cy="770962"/>
          </a:xfrm>
          <a:prstGeom prst="rect">
            <a:avLst/>
          </a:prstGeom>
        </p:spPr>
      </p:pic>
      <p:pic>
        <p:nvPicPr>
          <p:cNvPr id="21" name="Picture 20">
            <a:extLst>
              <a:ext uri="{FF2B5EF4-FFF2-40B4-BE49-F238E27FC236}">
                <a16:creationId xmlns:a16="http://schemas.microsoft.com/office/drawing/2014/main" id="{A0CF4DCF-26DD-832C-2498-AB22CF3770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8979" y="3615537"/>
            <a:ext cx="770962" cy="770962"/>
          </a:xfrm>
          <a:prstGeom prst="rect">
            <a:avLst/>
          </a:prstGeom>
        </p:spPr>
      </p:pic>
      <p:pic>
        <p:nvPicPr>
          <p:cNvPr id="22" name="Picture 21" descr="Icon&#10;&#10;Description automatically generated">
            <a:extLst>
              <a:ext uri="{FF2B5EF4-FFF2-40B4-BE49-F238E27FC236}">
                <a16:creationId xmlns:a16="http://schemas.microsoft.com/office/drawing/2014/main" id="{9AF5E583-A35E-E18B-9F5B-9C14C93142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24189" y="1449388"/>
            <a:ext cx="825230" cy="825230"/>
          </a:xfrm>
          <a:prstGeom prst="rect">
            <a:avLst/>
          </a:prstGeom>
        </p:spPr>
      </p:pic>
    </p:spTree>
    <p:extLst>
      <p:ext uri="{BB962C8B-B14F-4D97-AF65-F5344CB8AC3E}">
        <p14:creationId xmlns:p14="http://schemas.microsoft.com/office/powerpoint/2010/main" val="349060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screenshot of a video game&#10;&#10;Description automatically generated with medium confidence">
            <a:extLst>
              <a:ext uri="{FF2B5EF4-FFF2-40B4-BE49-F238E27FC236}">
                <a16:creationId xmlns:a16="http://schemas.microsoft.com/office/drawing/2014/main" id="{C8B1DA5F-0B47-1E39-8E2B-8CBDFD1DFA3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6529" t="11522" r="9508" b="13557"/>
          <a:stretch/>
        </p:blipFill>
        <p:spPr>
          <a:xfrm>
            <a:off x="-137299" y="-209550"/>
            <a:ext cx="2719799" cy="7277099"/>
          </a:xfrm>
          <a:prstGeom prst="rect">
            <a:avLst/>
          </a:prstGeom>
          <a:ln>
            <a:noFill/>
          </a:ln>
          <a:effectLst>
            <a:softEdge rad="112500"/>
          </a:effectLst>
        </p:spPr>
      </p:pic>
      <p:sp>
        <p:nvSpPr>
          <p:cNvPr id="4" name="Content Placeholder 3">
            <a:extLst>
              <a:ext uri="{FF2B5EF4-FFF2-40B4-BE49-F238E27FC236}">
                <a16:creationId xmlns:a16="http://schemas.microsoft.com/office/drawing/2014/main" id="{FA6D33ED-67A9-7140-6D00-DACFDE7EF78B}"/>
              </a:ext>
            </a:extLst>
          </p:cNvPr>
          <p:cNvSpPr>
            <a:spLocks noGrp="1"/>
          </p:cNvSpPr>
          <p:nvPr>
            <p:ph idx="1"/>
          </p:nvPr>
        </p:nvSpPr>
        <p:spPr>
          <a:xfrm>
            <a:off x="3048064" y="1940684"/>
            <a:ext cx="5747015" cy="4310869"/>
          </a:xfrm>
        </p:spPr>
        <p:txBody>
          <a:bodyPr>
            <a:noAutofit/>
          </a:bodyPr>
          <a:lstStyle/>
          <a:p>
            <a:pPr>
              <a:spcAft>
                <a:spcPts val="800"/>
              </a:spcAft>
            </a:pPr>
            <a:r>
              <a:rPr lang="en-GB" sz="2400" dirty="0">
                <a:solidFill>
                  <a:schemeClr val="accent6">
                    <a:lumMod val="50000"/>
                  </a:schemeClr>
                </a:solidFill>
                <a:cs typeface="Times New Roman" panose="02020603050405020304" pitchFamily="18" charset="0"/>
              </a:rPr>
              <a:t>Regression discontinuity is a quasi-experimental design determining the </a:t>
            </a:r>
            <a:r>
              <a:rPr lang="en-GB" sz="2400" b="1" dirty="0">
                <a:solidFill>
                  <a:schemeClr val="accent6">
                    <a:lumMod val="50000"/>
                  </a:schemeClr>
                </a:solidFill>
                <a:cs typeface="Times New Roman" panose="02020603050405020304" pitchFamily="18" charset="0"/>
              </a:rPr>
              <a:t>effect that a treatment variable has on an outcome. </a:t>
            </a:r>
          </a:p>
          <a:p>
            <a:pPr>
              <a:spcAft>
                <a:spcPts val="800"/>
              </a:spcAft>
            </a:pPr>
            <a:r>
              <a:rPr lang="en-GB" sz="2400" dirty="0">
                <a:solidFill>
                  <a:srgbClr val="A5341A"/>
                </a:solidFill>
                <a:cs typeface="Times New Roman" panose="02020603050405020304" pitchFamily="18" charset="0"/>
              </a:rPr>
              <a:t>Several papers have used it to analyse the discontinuity </a:t>
            </a:r>
            <a:r>
              <a:rPr lang="en-GB" sz="2400" b="1" dirty="0">
                <a:solidFill>
                  <a:srgbClr val="A5341A"/>
                </a:solidFill>
                <a:cs typeface="Times New Roman" panose="02020603050405020304" pitchFamily="18" charset="0"/>
              </a:rPr>
              <a:t>in close election </a:t>
            </a:r>
            <a:r>
              <a:rPr lang="en-GB" sz="2400" dirty="0">
                <a:solidFill>
                  <a:srgbClr val="A5341A"/>
                </a:solidFill>
                <a:cs typeface="Times New Roman" panose="02020603050405020304" pitchFamily="18" charset="0"/>
              </a:rPr>
              <a:t>to detect many socioeconomic outcomes. </a:t>
            </a:r>
            <a:r>
              <a:rPr lang="en-GB" sz="1800" dirty="0">
                <a:solidFill>
                  <a:srgbClr val="A5341A"/>
                </a:solidFill>
                <a:cs typeface="Times New Roman" panose="02020603050405020304" pitchFamily="18" charset="0"/>
              </a:rPr>
              <a:t>(Ferreira and </a:t>
            </a:r>
            <a:r>
              <a:rPr lang="en-GB" sz="1800" dirty="0" err="1">
                <a:solidFill>
                  <a:srgbClr val="A5341A"/>
                </a:solidFill>
                <a:cs typeface="Times New Roman" panose="02020603050405020304" pitchFamily="18" charset="0"/>
              </a:rPr>
              <a:t>Gyourko</a:t>
            </a:r>
            <a:r>
              <a:rPr lang="en-GB" sz="1800" dirty="0">
                <a:solidFill>
                  <a:srgbClr val="A5341A"/>
                </a:solidFill>
                <a:cs typeface="Times New Roman" panose="02020603050405020304" pitchFamily="18" charset="0"/>
              </a:rPr>
              <a:t> 2009, Cellini et al. 2010, </a:t>
            </a:r>
            <a:r>
              <a:rPr lang="en-GB" sz="1800" dirty="0" err="1">
                <a:solidFill>
                  <a:srgbClr val="A5341A"/>
                </a:solidFill>
                <a:cs typeface="Times New Roman" panose="02020603050405020304" pitchFamily="18" charset="0"/>
              </a:rPr>
              <a:t>Gagliarducci</a:t>
            </a:r>
            <a:r>
              <a:rPr lang="en-GB" sz="1800" dirty="0">
                <a:solidFill>
                  <a:srgbClr val="A5341A"/>
                </a:solidFill>
                <a:cs typeface="Times New Roman" panose="02020603050405020304" pitchFamily="18" charset="0"/>
              </a:rPr>
              <a:t> and </a:t>
            </a:r>
            <a:r>
              <a:rPr lang="en-GB" sz="1800" dirty="0" err="1">
                <a:solidFill>
                  <a:srgbClr val="A5341A"/>
                </a:solidFill>
                <a:cs typeface="Times New Roman" panose="02020603050405020304" pitchFamily="18" charset="0"/>
              </a:rPr>
              <a:t>Paserman</a:t>
            </a:r>
            <a:r>
              <a:rPr lang="en-GB" sz="1800" dirty="0">
                <a:solidFill>
                  <a:srgbClr val="A5341A"/>
                </a:solidFill>
                <a:cs typeface="Times New Roman" panose="02020603050405020304" pitchFamily="18" charset="0"/>
              </a:rPr>
              <a:t> 2010). </a:t>
            </a:r>
          </a:p>
          <a:p>
            <a:pPr>
              <a:spcAft>
                <a:spcPts val="800"/>
              </a:spcAft>
            </a:pPr>
            <a:endParaRPr lang="en-GB" sz="2200" dirty="0">
              <a:solidFill>
                <a:schemeClr val="accent6">
                  <a:lumMod val="50000"/>
                </a:schemeClr>
              </a:solidFill>
              <a:ea typeface="Calibri" panose="020F0502020204030204" pitchFamily="34" charset="0"/>
              <a:cs typeface="Times New Roman" panose="02020603050405020304" pitchFamily="18" charset="0"/>
            </a:endParaRPr>
          </a:p>
        </p:txBody>
      </p:sp>
      <p:sp>
        <p:nvSpPr>
          <p:cNvPr id="14" name="Titolo 3">
            <a:extLst>
              <a:ext uri="{FF2B5EF4-FFF2-40B4-BE49-F238E27FC236}">
                <a16:creationId xmlns:a16="http://schemas.microsoft.com/office/drawing/2014/main" id="{0310BCB6-06D3-E80C-71F3-B4417EF7BDA0}"/>
              </a:ext>
            </a:extLst>
          </p:cNvPr>
          <p:cNvSpPr txBox="1">
            <a:spLocks/>
          </p:cNvSpPr>
          <p:nvPr/>
        </p:nvSpPr>
        <p:spPr>
          <a:xfrm>
            <a:off x="2803578" y="242302"/>
            <a:ext cx="8051630" cy="1698382"/>
          </a:xfrm>
          <a:prstGeom prst="rect">
            <a:avLst/>
          </a:prstGeom>
        </p:spPr>
        <p:txBody>
          <a:bodyPr wrap="square">
            <a:normAutofit/>
          </a:bodyPr>
          <a:lstStyle>
            <a:lvl1pPr algn="l" defTabSz="914400" rtl="0" eaLnBrk="1" latinLnBrk="0" hangingPunct="1">
              <a:lnSpc>
                <a:spcPct val="100000"/>
              </a:lnSpc>
              <a:spcBef>
                <a:spcPct val="0"/>
              </a:spcBef>
              <a:buNone/>
              <a:defRPr sz="4800" kern="1200">
                <a:solidFill>
                  <a:schemeClr val="tx2"/>
                </a:solidFill>
                <a:latin typeface="+mj-lt"/>
                <a:ea typeface="Microsoft Sans Serif" panose="020B0604020202020204" pitchFamily="34" charset="0"/>
                <a:cs typeface="Microsoft Sans Serif" panose="020B0604020202020204" pitchFamily="34" charset="0"/>
              </a:defRPr>
            </a:lvl1pPr>
          </a:lstStyle>
          <a:p>
            <a:r>
              <a:rPr lang="en-US" sz="4000" b="1" dirty="0">
                <a:solidFill>
                  <a:srgbClr val="3A5115"/>
                </a:solidFill>
                <a:ea typeface="+mj-ea"/>
                <a:cs typeface="+mj-cs"/>
              </a:rPr>
              <a:t>Regression Discontinuity in a nutshell</a:t>
            </a:r>
            <a:endParaRPr lang="en-GB" sz="4000" b="1" dirty="0">
              <a:solidFill>
                <a:srgbClr val="3A5115"/>
              </a:solidFill>
              <a:ea typeface="+mj-ea"/>
              <a:cs typeface="+mj-cs"/>
            </a:endParaRPr>
          </a:p>
        </p:txBody>
      </p:sp>
      <p:pic>
        <p:nvPicPr>
          <p:cNvPr id="9" name="Picture 2" descr="Fire free icon">
            <a:extLst>
              <a:ext uri="{FF2B5EF4-FFF2-40B4-BE49-F238E27FC236}">
                <a16:creationId xmlns:a16="http://schemas.microsoft.com/office/drawing/2014/main" id="{18DE1FDA-95F8-8652-56D9-D6C6BE86F13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3212" y="5397321"/>
            <a:ext cx="1496166" cy="1298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hape&#10;&#10;Description automatically generated with low confidence">
            <a:extLst>
              <a:ext uri="{FF2B5EF4-FFF2-40B4-BE49-F238E27FC236}">
                <a16:creationId xmlns:a16="http://schemas.microsoft.com/office/drawing/2014/main" id="{544BAF1B-1B22-66D6-1985-856DC978CCCC}"/>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47871" y="2992620"/>
            <a:ext cx="1527119" cy="1527119"/>
          </a:xfrm>
          <a:prstGeom prst="rect">
            <a:avLst/>
          </a:prstGeom>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D34B91D-D7BA-B79F-234D-7E465D6C77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8614" y="1066452"/>
            <a:ext cx="1067672" cy="10676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CED6EBDB-7813-6D60-43E4-F3F8765E540D}"/>
              </a:ext>
            </a:extLst>
          </p:cNvPr>
          <p:cNvCxnSpPr>
            <a:cxnSpLocks/>
          </p:cNvCxnSpPr>
          <p:nvPr/>
        </p:nvCxnSpPr>
        <p:spPr>
          <a:xfrm>
            <a:off x="10611431" y="2327564"/>
            <a:ext cx="0" cy="576586"/>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F4552F8-0E0C-A8D9-01ED-3667D4A00D9E}"/>
              </a:ext>
            </a:extLst>
          </p:cNvPr>
          <p:cNvCxnSpPr>
            <a:cxnSpLocks/>
          </p:cNvCxnSpPr>
          <p:nvPr/>
        </p:nvCxnSpPr>
        <p:spPr>
          <a:xfrm>
            <a:off x="10618610" y="4486187"/>
            <a:ext cx="0" cy="953323"/>
          </a:xfrm>
          <a:prstGeom prst="straightConnector1">
            <a:avLst/>
          </a:prstGeom>
          <a:ln w="76200">
            <a:solidFill>
              <a:srgbClr val="C95527"/>
            </a:solidFill>
            <a:prstDash val="sysDash"/>
            <a:headEnd type="none" w="med" len="med"/>
            <a:tailEnd type="triangle" w="med" len="med"/>
          </a:ln>
          <a:effectLst>
            <a:softEdge rad="31750"/>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71291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DEA9E9-330D-AF67-8484-139018AAD461}"/>
              </a:ext>
            </a:extLst>
          </p:cNvPr>
          <p:cNvSpPr>
            <a:spLocks noGrp="1"/>
          </p:cNvSpPr>
          <p:nvPr>
            <p:ph type="title"/>
          </p:nvPr>
        </p:nvSpPr>
        <p:spPr>
          <a:xfrm>
            <a:off x="2892403" y="36096"/>
            <a:ext cx="10515600" cy="1325563"/>
          </a:xfrm>
        </p:spPr>
        <p:txBody>
          <a:bodyPr>
            <a:normAutofit/>
          </a:bodyPr>
          <a:lstStyle/>
          <a:p>
            <a:r>
              <a:rPr lang="en-GB" sz="4000" b="1" dirty="0">
                <a:solidFill>
                  <a:srgbClr val="3A5115"/>
                </a:solidFill>
              </a:rPr>
              <a:t>Objectives and methods</a:t>
            </a:r>
          </a:p>
        </p:txBody>
      </p:sp>
      <p:pic>
        <p:nvPicPr>
          <p:cNvPr id="12" name="Picture 4" descr="Shape&#10;&#10;Description automatically generated with low confidence">
            <a:extLst>
              <a:ext uri="{FF2B5EF4-FFF2-40B4-BE49-F238E27FC236}">
                <a16:creationId xmlns:a16="http://schemas.microsoft.com/office/drawing/2014/main" id="{49E00FDD-D634-7594-61C9-30A22427657F}"/>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50084" y="3029965"/>
            <a:ext cx="712138" cy="712764"/>
          </a:xfrm>
          <a:prstGeom prst="rect">
            <a:avLst/>
          </a:prstGeom>
          <a:extLst>
            <a:ext uri="{909E8E84-426E-40DD-AFC4-6F175D3DCCD1}">
              <a14:hiddenFill xmlns:a14="http://schemas.microsoft.com/office/drawing/2010/main">
                <a:solidFill>
                  <a:srgbClr val="FFFFFF"/>
                </a:solidFill>
              </a14:hiddenFill>
            </a:ext>
          </a:extLst>
        </p:spPr>
      </p:pic>
      <p:pic>
        <p:nvPicPr>
          <p:cNvPr id="13" name="Picture 8" descr="Shape&#10;&#10;Description automatically generated with low confidence">
            <a:extLst>
              <a:ext uri="{FF2B5EF4-FFF2-40B4-BE49-F238E27FC236}">
                <a16:creationId xmlns:a16="http://schemas.microsoft.com/office/drawing/2014/main" id="{695DF38B-E728-BEA1-2A68-64A5C84F08A5}"/>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10707" y="899518"/>
            <a:ext cx="1298519" cy="1298519"/>
          </a:xfrm>
          <a:prstGeom prst="rect">
            <a:avLst/>
          </a:prstGeom>
          <a:extLst>
            <a:ext uri="{909E8E84-426E-40DD-AFC4-6F175D3DCCD1}">
              <a14:hiddenFill xmlns:a14="http://schemas.microsoft.com/office/drawing/2010/main">
                <a:solidFill>
                  <a:srgbClr val="FFFFFF"/>
                </a:solidFill>
              </a14:hiddenFill>
            </a:ext>
          </a:extLst>
        </p:spPr>
      </p:pic>
      <p:pic>
        <p:nvPicPr>
          <p:cNvPr id="14" name="Picture 14" descr="Population ">
            <a:extLst>
              <a:ext uri="{FF2B5EF4-FFF2-40B4-BE49-F238E27FC236}">
                <a16:creationId xmlns:a16="http://schemas.microsoft.com/office/drawing/2014/main" id="{8359CAF0-9445-F778-B141-387F89F22CC9}"/>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33417" y="2954556"/>
            <a:ext cx="781781" cy="779045"/>
          </a:xfrm>
          <a:prstGeom prst="rect">
            <a:avLst/>
          </a:prstGeom>
          <a:extLst>
            <a:ext uri="{909E8E84-426E-40DD-AFC4-6F175D3DCCD1}">
              <a14:hiddenFill xmlns:a14="http://schemas.microsoft.com/office/drawing/2010/main">
                <a:solidFill>
                  <a:srgbClr val="FFFFFF"/>
                </a:solidFill>
              </a14:hiddenFill>
            </a:ext>
          </a:extLst>
        </p:spPr>
      </p:pic>
      <p:pic>
        <p:nvPicPr>
          <p:cNvPr id="15" name="Picture 14" descr="Clipboard ">
            <a:extLst>
              <a:ext uri="{FF2B5EF4-FFF2-40B4-BE49-F238E27FC236}">
                <a16:creationId xmlns:a16="http://schemas.microsoft.com/office/drawing/2014/main" id="{4BA638F9-9AB7-4C45-DAFF-A7581691EE5B}"/>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6759" y="2915458"/>
            <a:ext cx="765156" cy="765156"/>
          </a:xfrm>
          <a:prstGeom prst="rect">
            <a:avLst/>
          </a:prstGeom>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8CF30FD-E94E-611A-AA8B-A6B5EC3B8DB3}"/>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7319" y="2979893"/>
            <a:ext cx="712765" cy="712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con&#10;&#10;Description automatically generated">
            <a:extLst>
              <a:ext uri="{FF2B5EF4-FFF2-40B4-BE49-F238E27FC236}">
                <a16:creationId xmlns:a16="http://schemas.microsoft.com/office/drawing/2014/main" id="{D1E18D7A-AB57-11DE-0532-911F2910B4D5}"/>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1524" y="3002880"/>
            <a:ext cx="680707" cy="677733"/>
          </a:xfrm>
          <a:prstGeom prst="rect">
            <a:avLst/>
          </a:prstGeom>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3B22FB13-A9FE-146A-3621-D94C1F9427EB}"/>
              </a:ext>
            </a:extLst>
          </p:cNvPr>
          <p:cNvSpPr>
            <a:spLocks noGrp="1"/>
          </p:cNvSpPr>
          <p:nvPr>
            <p:ph idx="1"/>
          </p:nvPr>
        </p:nvSpPr>
        <p:spPr>
          <a:xfrm>
            <a:off x="2909122" y="2237185"/>
            <a:ext cx="4284806" cy="4416080"/>
          </a:xfrm>
        </p:spPr>
        <p:txBody>
          <a:bodyPr>
            <a:normAutofit/>
          </a:bodyPr>
          <a:lstStyle/>
          <a:p>
            <a:pPr marL="0" indent="0">
              <a:buNone/>
            </a:pPr>
            <a:r>
              <a:rPr lang="en-GB" sz="2400" dirty="0">
                <a:solidFill>
                  <a:schemeClr val="accent6">
                    <a:lumMod val="50000"/>
                  </a:schemeClr>
                </a:solidFill>
              </a:rPr>
              <a:t>(2) Understanding the role the different actors as potential drivers of wildfires.</a:t>
            </a:r>
          </a:p>
          <a:p>
            <a:pPr marL="0" indent="0">
              <a:buNone/>
            </a:pPr>
            <a:endParaRPr lang="en-GB" sz="2400" dirty="0">
              <a:solidFill>
                <a:schemeClr val="accent6">
                  <a:lumMod val="50000"/>
                </a:schemeClr>
              </a:solidFill>
              <a:effectLst>
                <a:outerShdw blurRad="38100" dist="38100" dir="2700000" algn="tl">
                  <a:srgbClr val="000000">
                    <a:alpha val="43137"/>
                  </a:srgbClr>
                </a:outerShdw>
              </a:effectLst>
            </a:endParaRPr>
          </a:p>
          <a:p>
            <a:pPr>
              <a:buFont typeface="Wingdings" panose="05000000000000000000" pitchFamily="2" charset="2"/>
              <a:buChar char="Ø"/>
            </a:pPr>
            <a:r>
              <a:rPr lang="en-GB" sz="2400" dirty="0">
                <a:solidFill>
                  <a:srgbClr val="A5341A"/>
                </a:solidFill>
              </a:rPr>
              <a:t>A </a:t>
            </a:r>
            <a:r>
              <a:rPr lang="en-GB" sz="2400" b="1" dirty="0">
                <a:solidFill>
                  <a:srgbClr val="A5341A"/>
                </a:solidFill>
              </a:rPr>
              <a:t>scoping review </a:t>
            </a:r>
            <a:r>
              <a:rPr lang="en-GB" sz="2400" dirty="0">
                <a:solidFill>
                  <a:srgbClr val="A5341A"/>
                </a:solidFill>
              </a:rPr>
              <a:t>of policy content, stakeholders’ harmful incentives,  and factors related to wildfires </a:t>
            </a:r>
          </a:p>
          <a:p>
            <a:endParaRPr lang="en-GB" sz="2400" dirty="0"/>
          </a:p>
        </p:txBody>
      </p:sp>
      <p:cxnSp>
        <p:nvCxnSpPr>
          <p:cNvPr id="21" name="Straight Arrow Connector 20">
            <a:extLst>
              <a:ext uri="{FF2B5EF4-FFF2-40B4-BE49-F238E27FC236}">
                <a16:creationId xmlns:a16="http://schemas.microsoft.com/office/drawing/2014/main" id="{C2C62626-3D1D-34C0-BCBF-C55F7FD32178}"/>
              </a:ext>
            </a:extLst>
          </p:cNvPr>
          <p:cNvCxnSpPr>
            <a:cxnSpLocks/>
          </p:cNvCxnSpPr>
          <p:nvPr/>
        </p:nvCxnSpPr>
        <p:spPr>
          <a:xfrm>
            <a:off x="8681033" y="3760390"/>
            <a:ext cx="1022476" cy="1410073"/>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397EAFD7-79CC-4969-FD80-B54F9C1897CF}"/>
              </a:ext>
            </a:extLst>
          </p:cNvPr>
          <p:cNvCxnSpPr>
            <a:cxnSpLocks/>
          </p:cNvCxnSpPr>
          <p:nvPr/>
        </p:nvCxnSpPr>
        <p:spPr>
          <a:xfrm>
            <a:off x="9599571" y="3779439"/>
            <a:ext cx="467693" cy="1331573"/>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B9090E14-5FFA-B9BF-2BB3-04E32FC2F0F0}"/>
              </a:ext>
            </a:extLst>
          </p:cNvPr>
          <p:cNvCxnSpPr>
            <a:cxnSpLocks/>
          </p:cNvCxnSpPr>
          <p:nvPr/>
        </p:nvCxnSpPr>
        <p:spPr>
          <a:xfrm>
            <a:off x="10276002" y="3767871"/>
            <a:ext cx="113019" cy="1402592"/>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ECBD4206-347C-0268-56F1-84D5F0815023}"/>
              </a:ext>
            </a:extLst>
          </p:cNvPr>
          <p:cNvCxnSpPr>
            <a:cxnSpLocks/>
          </p:cNvCxnSpPr>
          <p:nvPr/>
        </p:nvCxnSpPr>
        <p:spPr>
          <a:xfrm flipH="1">
            <a:off x="10685685" y="3775585"/>
            <a:ext cx="230918" cy="1359056"/>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106C2DF9-D13E-A03D-964A-A2FB164BAEAD}"/>
              </a:ext>
            </a:extLst>
          </p:cNvPr>
          <p:cNvCxnSpPr>
            <a:cxnSpLocks/>
          </p:cNvCxnSpPr>
          <p:nvPr/>
        </p:nvCxnSpPr>
        <p:spPr>
          <a:xfrm flipH="1">
            <a:off x="11089962" y="3810025"/>
            <a:ext cx="464243" cy="1343271"/>
          </a:xfrm>
          <a:prstGeom prst="straightConnector1">
            <a:avLst/>
          </a:prstGeom>
          <a:ln w="76200">
            <a:solidFill>
              <a:srgbClr val="C95527"/>
            </a:solidFill>
            <a:prstDash val="sysDash"/>
            <a:headEnd type="triangle"/>
            <a:tailEnd type="triangle"/>
          </a:ln>
          <a:effectLst>
            <a:softEdge rad="31750"/>
          </a:effectLst>
        </p:spPr>
        <p:style>
          <a:lnRef idx="1">
            <a:schemeClr val="accent2"/>
          </a:lnRef>
          <a:fillRef idx="0">
            <a:schemeClr val="accent2"/>
          </a:fillRef>
          <a:effectRef idx="0">
            <a:schemeClr val="accent2"/>
          </a:effectRef>
          <a:fontRef idx="minor">
            <a:schemeClr val="tx1"/>
          </a:fontRef>
        </p:style>
      </p:cxnSp>
      <p:cxnSp>
        <p:nvCxnSpPr>
          <p:cNvPr id="96" name="Straight Arrow Connector 95">
            <a:extLst>
              <a:ext uri="{FF2B5EF4-FFF2-40B4-BE49-F238E27FC236}">
                <a16:creationId xmlns:a16="http://schemas.microsoft.com/office/drawing/2014/main" id="{A4EC044C-0A81-63EA-924B-5F43CC56B6E3}"/>
              </a:ext>
            </a:extLst>
          </p:cNvPr>
          <p:cNvCxnSpPr>
            <a:cxnSpLocks/>
          </p:cNvCxnSpPr>
          <p:nvPr/>
        </p:nvCxnSpPr>
        <p:spPr>
          <a:xfrm flipH="1">
            <a:off x="8977960" y="2289148"/>
            <a:ext cx="722256" cy="506282"/>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872E693-56EF-5235-EAA5-A92910671202}"/>
              </a:ext>
            </a:extLst>
          </p:cNvPr>
          <p:cNvCxnSpPr>
            <a:cxnSpLocks/>
          </p:cNvCxnSpPr>
          <p:nvPr/>
        </p:nvCxnSpPr>
        <p:spPr>
          <a:xfrm flipH="1">
            <a:off x="9544926" y="2262937"/>
            <a:ext cx="448944" cy="684574"/>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91A2DA2-5FFA-9E02-CCE9-59D0FB8839C9}"/>
              </a:ext>
            </a:extLst>
          </p:cNvPr>
          <p:cNvCxnSpPr>
            <a:cxnSpLocks/>
          </p:cNvCxnSpPr>
          <p:nvPr/>
        </p:nvCxnSpPr>
        <p:spPr>
          <a:xfrm>
            <a:off x="10586230" y="2263684"/>
            <a:ext cx="273043" cy="683080"/>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0EDD377-ED0B-136E-FC4E-61DED2CD5B36}"/>
              </a:ext>
            </a:extLst>
          </p:cNvPr>
          <p:cNvCxnSpPr>
            <a:cxnSpLocks/>
          </p:cNvCxnSpPr>
          <p:nvPr/>
        </p:nvCxnSpPr>
        <p:spPr>
          <a:xfrm>
            <a:off x="10788508" y="2258714"/>
            <a:ext cx="782902" cy="456262"/>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9B38F1F-3631-3A50-580C-27F08674A94F}"/>
              </a:ext>
            </a:extLst>
          </p:cNvPr>
          <p:cNvCxnSpPr>
            <a:cxnSpLocks/>
          </p:cNvCxnSpPr>
          <p:nvPr/>
        </p:nvCxnSpPr>
        <p:spPr>
          <a:xfrm>
            <a:off x="10233239" y="2313066"/>
            <a:ext cx="0" cy="602392"/>
          </a:xfrm>
          <a:prstGeom prst="straightConnector1">
            <a:avLst/>
          </a:prstGeom>
          <a:ln w="57150">
            <a:solidFill>
              <a:srgbClr val="FFA846"/>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2" descr="Fire free icon">
            <a:extLst>
              <a:ext uri="{FF2B5EF4-FFF2-40B4-BE49-F238E27FC236}">
                <a16:creationId xmlns:a16="http://schemas.microsoft.com/office/drawing/2014/main" id="{6FECB0A8-1D63-B095-6800-B6CBB47259E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3509" y="5206284"/>
            <a:ext cx="1415426" cy="1415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screenshot of a video game&#10;&#10;Description automatically generated with medium confidence">
            <a:extLst>
              <a:ext uri="{FF2B5EF4-FFF2-40B4-BE49-F238E27FC236}">
                <a16:creationId xmlns:a16="http://schemas.microsoft.com/office/drawing/2014/main" id="{BFF17D39-79F9-E774-D340-B2FFE46281F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l="6529" t="11522" r="9508" b="13557"/>
          <a:stretch/>
        </p:blipFill>
        <p:spPr>
          <a:xfrm>
            <a:off x="-137299" y="-209550"/>
            <a:ext cx="2719799" cy="7277099"/>
          </a:xfrm>
          <a:prstGeom prst="rect">
            <a:avLst/>
          </a:prstGeom>
          <a:ln>
            <a:noFill/>
          </a:ln>
          <a:effectLst>
            <a:softEdge rad="112500"/>
          </a:effectLst>
        </p:spPr>
      </p:pic>
    </p:spTree>
    <p:extLst>
      <p:ext uri="{BB962C8B-B14F-4D97-AF65-F5344CB8AC3E}">
        <p14:creationId xmlns:p14="http://schemas.microsoft.com/office/powerpoint/2010/main" val="307220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13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sp>
        <p:nvSpPr>
          <p:cNvPr id="3" name="Title 1">
            <a:extLst>
              <a:ext uri="{FF2B5EF4-FFF2-40B4-BE49-F238E27FC236}">
                <a16:creationId xmlns:a16="http://schemas.microsoft.com/office/drawing/2014/main" id="{23FEE578-838D-4071-29D1-41A37EA4566D}"/>
              </a:ext>
            </a:extLst>
          </p:cNvPr>
          <p:cNvSpPr>
            <a:spLocks noGrp="1"/>
          </p:cNvSpPr>
          <p:nvPr>
            <p:ph type="title"/>
          </p:nvPr>
        </p:nvSpPr>
        <p:spPr>
          <a:xfrm>
            <a:off x="240632" y="0"/>
            <a:ext cx="10515600" cy="1325563"/>
          </a:xfrm>
        </p:spPr>
        <p:txBody>
          <a:bodyPr>
            <a:normAutofit/>
          </a:bodyPr>
          <a:lstStyle/>
          <a:p>
            <a:r>
              <a:rPr lang="en-GB" sz="4000" b="1" dirty="0">
                <a:solidFill>
                  <a:srgbClr val="3A5115"/>
                </a:solidFill>
              </a:rPr>
              <a:t>Preliminary results in the Western US</a:t>
            </a:r>
          </a:p>
        </p:txBody>
      </p:sp>
      <p:pic>
        <p:nvPicPr>
          <p:cNvPr id="5" name="Picture 4">
            <a:extLst>
              <a:ext uri="{FF2B5EF4-FFF2-40B4-BE49-F238E27FC236}">
                <a16:creationId xmlns:a16="http://schemas.microsoft.com/office/drawing/2014/main" id="{A4262418-80C3-F9C6-8090-5FEB0BC4B033}"/>
              </a:ext>
            </a:extLst>
          </p:cNvPr>
          <p:cNvPicPr>
            <a:picLocks noChangeAspect="1"/>
          </p:cNvPicPr>
          <p:nvPr/>
        </p:nvPicPr>
        <p:blipFill rotWithShape="1">
          <a:blip r:embed="rId4"/>
          <a:srcRect t="7936" r="2850"/>
          <a:stretch/>
        </p:blipFill>
        <p:spPr>
          <a:xfrm>
            <a:off x="1178072" y="1232035"/>
            <a:ext cx="9294214" cy="5375404"/>
          </a:xfrm>
          <a:prstGeom prst="rect">
            <a:avLst/>
          </a:prstGeom>
        </p:spPr>
      </p:pic>
    </p:spTree>
    <p:extLst>
      <p:ext uri="{BB962C8B-B14F-4D97-AF65-F5344CB8AC3E}">
        <p14:creationId xmlns:p14="http://schemas.microsoft.com/office/powerpoint/2010/main" val="74305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15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4" name="Picture 3">
            <a:extLst>
              <a:ext uri="{FF2B5EF4-FFF2-40B4-BE49-F238E27FC236}">
                <a16:creationId xmlns:a16="http://schemas.microsoft.com/office/drawing/2014/main" id="{C7831E8F-38C3-0E37-6E9F-864D9F9CCB67}"/>
              </a:ext>
            </a:extLst>
          </p:cNvPr>
          <p:cNvPicPr>
            <a:picLocks noChangeAspect="1"/>
          </p:cNvPicPr>
          <p:nvPr/>
        </p:nvPicPr>
        <p:blipFill rotWithShape="1">
          <a:blip r:embed="rId4"/>
          <a:srcRect t="7936" r="2850"/>
          <a:stretch/>
        </p:blipFill>
        <p:spPr>
          <a:xfrm>
            <a:off x="1178072" y="1232035"/>
            <a:ext cx="9294214" cy="5375404"/>
          </a:xfrm>
          <a:prstGeom prst="rect">
            <a:avLst/>
          </a:prstGeom>
        </p:spPr>
      </p:pic>
      <p:sp>
        <p:nvSpPr>
          <p:cNvPr id="2" name="Oval 1">
            <a:extLst>
              <a:ext uri="{FF2B5EF4-FFF2-40B4-BE49-F238E27FC236}">
                <a16:creationId xmlns:a16="http://schemas.microsoft.com/office/drawing/2014/main" id="{FEAF7903-B7DF-82EA-8C49-BC07E141803A}"/>
              </a:ext>
            </a:extLst>
          </p:cNvPr>
          <p:cNvSpPr/>
          <p:nvPr/>
        </p:nvSpPr>
        <p:spPr>
          <a:xfrm>
            <a:off x="9762720" y="3153544"/>
            <a:ext cx="914400" cy="519764"/>
          </a:xfrm>
          <a:prstGeom prst="ellipse">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Oval 5">
            <a:extLst>
              <a:ext uri="{FF2B5EF4-FFF2-40B4-BE49-F238E27FC236}">
                <a16:creationId xmlns:a16="http://schemas.microsoft.com/office/drawing/2014/main" id="{168655EE-C1C2-65A5-E224-93EA1C73D6FD}"/>
              </a:ext>
            </a:extLst>
          </p:cNvPr>
          <p:cNvSpPr/>
          <p:nvPr/>
        </p:nvSpPr>
        <p:spPr>
          <a:xfrm>
            <a:off x="8093242" y="3153544"/>
            <a:ext cx="914400" cy="519764"/>
          </a:xfrm>
          <a:prstGeom prst="ellipse">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5" name="Title 1">
            <a:extLst>
              <a:ext uri="{FF2B5EF4-FFF2-40B4-BE49-F238E27FC236}">
                <a16:creationId xmlns:a16="http://schemas.microsoft.com/office/drawing/2014/main" id="{ED4AFEAF-7098-D8C8-66E0-51CDFB6C2E07}"/>
              </a:ext>
            </a:extLst>
          </p:cNvPr>
          <p:cNvSpPr txBox="1">
            <a:spLocks/>
          </p:cNvSpPr>
          <p:nvPr/>
        </p:nvSpPr>
        <p:spPr>
          <a:xfrm>
            <a:off x="24063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3A5115"/>
                </a:solidFill>
              </a:rPr>
              <a:t>Preliminary results in the Western US</a:t>
            </a:r>
          </a:p>
        </p:txBody>
      </p:sp>
    </p:spTree>
    <p:extLst>
      <p:ext uri="{BB962C8B-B14F-4D97-AF65-F5344CB8AC3E}">
        <p14:creationId xmlns:p14="http://schemas.microsoft.com/office/powerpoint/2010/main" val="207624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15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3" name="Picture 2">
            <a:extLst>
              <a:ext uri="{FF2B5EF4-FFF2-40B4-BE49-F238E27FC236}">
                <a16:creationId xmlns:a16="http://schemas.microsoft.com/office/drawing/2014/main" id="{3CA156B8-1FB6-57C0-43D0-488FFFF4BC6C}"/>
              </a:ext>
            </a:extLst>
          </p:cNvPr>
          <p:cNvPicPr>
            <a:picLocks noChangeAspect="1"/>
          </p:cNvPicPr>
          <p:nvPr/>
        </p:nvPicPr>
        <p:blipFill rotWithShape="1">
          <a:blip r:embed="rId4"/>
          <a:srcRect t="4626"/>
          <a:stretch/>
        </p:blipFill>
        <p:spPr>
          <a:xfrm>
            <a:off x="1736332" y="1325563"/>
            <a:ext cx="8544820" cy="6106192"/>
          </a:xfrm>
          <a:prstGeom prst="rect">
            <a:avLst/>
          </a:prstGeom>
        </p:spPr>
      </p:pic>
      <p:sp>
        <p:nvSpPr>
          <p:cNvPr id="7" name="Title 1">
            <a:extLst>
              <a:ext uri="{FF2B5EF4-FFF2-40B4-BE49-F238E27FC236}">
                <a16:creationId xmlns:a16="http://schemas.microsoft.com/office/drawing/2014/main" id="{05D4391A-1AB7-42B4-91D1-1C22B1B62208}"/>
              </a:ext>
            </a:extLst>
          </p:cNvPr>
          <p:cNvSpPr txBox="1">
            <a:spLocks/>
          </p:cNvSpPr>
          <p:nvPr/>
        </p:nvSpPr>
        <p:spPr>
          <a:xfrm>
            <a:off x="24063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3A5115"/>
                </a:solidFill>
              </a:rPr>
              <a:t>Preliminary results in the Western US</a:t>
            </a:r>
          </a:p>
        </p:txBody>
      </p:sp>
    </p:spTree>
    <p:extLst>
      <p:ext uri="{BB962C8B-B14F-4D97-AF65-F5344CB8AC3E}">
        <p14:creationId xmlns:p14="http://schemas.microsoft.com/office/powerpoint/2010/main" val="238626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15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3" name="Picture 2">
            <a:extLst>
              <a:ext uri="{FF2B5EF4-FFF2-40B4-BE49-F238E27FC236}">
                <a16:creationId xmlns:a16="http://schemas.microsoft.com/office/drawing/2014/main" id="{3CA156B8-1FB6-57C0-43D0-488FFFF4BC6C}"/>
              </a:ext>
            </a:extLst>
          </p:cNvPr>
          <p:cNvPicPr>
            <a:picLocks noChangeAspect="1"/>
          </p:cNvPicPr>
          <p:nvPr/>
        </p:nvPicPr>
        <p:blipFill rotWithShape="1">
          <a:blip r:embed="rId4"/>
          <a:srcRect t="4626"/>
          <a:stretch/>
        </p:blipFill>
        <p:spPr>
          <a:xfrm>
            <a:off x="1736332" y="1325563"/>
            <a:ext cx="8544820" cy="6106192"/>
          </a:xfrm>
          <a:prstGeom prst="rect">
            <a:avLst/>
          </a:prstGeom>
        </p:spPr>
      </p:pic>
      <p:sp>
        <p:nvSpPr>
          <p:cNvPr id="7" name="Title 1">
            <a:extLst>
              <a:ext uri="{FF2B5EF4-FFF2-40B4-BE49-F238E27FC236}">
                <a16:creationId xmlns:a16="http://schemas.microsoft.com/office/drawing/2014/main" id="{695097D6-CF87-2587-3F99-DBA5970E3344}"/>
              </a:ext>
            </a:extLst>
          </p:cNvPr>
          <p:cNvSpPr>
            <a:spLocks noGrp="1"/>
          </p:cNvSpPr>
          <p:nvPr>
            <p:ph type="title"/>
          </p:nvPr>
        </p:nvSpPr>
        <p:spPr>
          <a:xfrm>
            <a:off x="240632" y="0"/>
            <a:ext cx="10515600" cy="1325563"/>
          </a:xfrm>
        </p:spPr>
        <p:txBody>
          <a:bodyPr>
            <a:normAutofit/>
          </a:bodyPr>
          <a:lstStyle/>
          <a:p>
            <a:r>
              <a:rPr lang="en-GB" sz="4000" b="1" dirty="0">
                <a:solidFill>
                  <a:srgbClr val="3A5115"/>
                </a:solidFill>
              </a:rPr>
              <a:t>Preliminary results in the Western US</a:t>
            </a:r>
          </a:p>
        </p:txBody>
      </p:sp>
      <p:sp>
        <p:nvSpPr>
          <p:cNvPr id="8" name="Oval 7">
            <a:extLst>
              <a:ext uri="{FF2B5EF4-FFF2-40B4-BE49-F238E27FC236}">
                <a16:creationId xmlns:a16="http://schemas.microsoft.com/office/drawing/2014/main" id="{50870104-A310-D459-243E-8092E836AE08}"/>
              </a:ext>
            </a:extLst>
          </p:cNvPr>
          <p:cNvSpPr/>
          <p:nvPr/>
        </p:nvSpPr>
        <p:spPr>
          <a:xfrm>
            <a:off x="6428072" y="3970696"/>
            <a:ext cx="914400" cy="519764"/>
          </a:xfrm>
          <a:prstGeom prst="ellipse">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9" name="Oval 8">
            <a:extLst>
              <a:ext uri="{FF2B5EF4-FFF2-40B4-BE49-F238E27FC236}">
                <a16:creationId xmlns:a16="http://schemas.microsoft.com/office/drawing/2014/main" id="{8DAEE3E8-0965-1921-0CAD-26878A28A48F}"/>
              </a:ext>
            </a:extLst>
          </p:cNvPr>
          <p:cNvSpPr/>
          <p:nvPr/>
        </p:nvSpPr>
        <p:spPr>
          <a:xfrm>
            <a:off x="7923772" y="3970696"/>
            <a:ext cx="914400" cy="519764"/>
          </a:xfrm>
          <a:prstGeom prst="ellipse">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 name="Oval 9">
            <a:extLst>
              <a:ext uri="{FF2B5EF4-FFF2-40B4-BE49-F238E27FC236}">
                <a16:creationId xmlns:a16="http://schemas.microsoft.com/office/drawing/2014/main" id="{DDB6588A-E085-C5D5-2E66-9D0E30CB7E95}"/>
              </a:ext>
            </a:extLst>
          </p:cNvPr>
          <p:cNvSpPr/>
          <p:nvPr/>
        </p:nvSpPr>
        <p:spPr>
          <a:xfrm>
            <a:off x="9366752" y="3970696"/>
            <a:ext cx="914400" cy="519764"/>
          </a:xfrm>
          <a:prstGeom prst="ellipse">
            <a:avLst/>
          </a:prstGeom>
          <a:noFill/>
          <a:ln w="5715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51941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text, nature&#10;&#10;Description automatically generated">
            <a:extLst>
              <a:ext uri="{FF2B5EF4-FFF2-40B4-BE49-F238E27FC236}">
                <a16:creationId xmlns:a16="http://schemas.microsoft.com/office/drawing/2014/main" id="{659C94A4-04A7-4379-8011-4FF8261FFC6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0373" b="26797"/>
          <a:stretch/>
        </p:blipFill>
        <p:spPr>
          <a:xfrm>
            <a:off x="-1245782" y="1"/>
            <a:ext cx="14683563" cy="6857999"/>
          </a:xfrm>
          <a:custGeom>
            <a:avLst/>
            <a:gdLst/>
            <a:ahLst/>
            <a:cxnLst/>
            <a:rect l="l" t="t" r="r" b="b"/>
            <a:pathLst>
              <a:path w="7824788" h="5957994">
                <a:moveTo>
                  <a:pt x="0" y="0"/>
                </a:moveTo>
                <a:lnTo>
                  <a:pt x="7824788" y="0"/>
                </a:lnTo>
                <a:lnTo>
                  <a:pt x="7824788" y="5957994"/>
                </a:lnTo>
                <a:lnTo>
                  <a:pt x="0" y="5957994"/>
                </a:lnTo>
                <a:close/>
              </a:path>
            </a:pathLst>
          </a:custGeom>
        </p:spPr>
      </p:pic>
      <p:sp>
        <p:nvSpPr>
          <p:cNvPr id="13" name="Title 1">
            <a:extLst>
              <a:ext uri="{FF2B5EF4-FFF2-40B4-BE49-F238E27FC236}">
                <a16:creationId xmlns:a16="http://schemas.microsoft.com/office/drawing/2014/main" id="{DA08284F-AA89-4D23-8248-217FC0CB772F}"/>
              </a:ext>
            </a:extLst>
          </p:cNvPr>
          <p:cNvSpPr txBox="1">
            <a:spLocks/>
          </p:cNvSpPr>
          <p:nvPr/>
        </p:nvSpPr>
        <p:spPr>
          <a:xfrm>
            <a:off x="4897956" y="-113658"/>
            <a:ext cx="3457573" cy="1005009"/>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4800" kern="1200">
                <a:solidFill>
                  <a:schemeClr val="tx2"/>
                </a:solidFill>
                <a:latin typeface="+mj-lt"/>
                <a:ea typeface="Microsoft Sans Serif" panose="020B0604020202020204" pitchFamily="34" charset="0"/>
                <a:cs typeface="Microsoft Sans Serif" panose="020B0604020202020204" pitchFamily="34" charset="0"/>
              </a:defRPr>
            </a:lvl1pPr>
          </a:lstStyle>
          <a:p>
            <a:pPr>
              <a:spcAft>
                <a:spcPts val="600"/>
              </a:spcAft>
            </a:pPr>
            <a:r>
              <a:rPr lang="en-US" b="1" dirty="0">
                <a:solidFill>
                  <a:srgbClr val="A5341A"/>
                </a:solidFill>
                <a:effectLst>
                  <a:outerShdw blurRad="38100" dist="38100" dir="2700000" algn="tl">
                    <a:srgbClr val="000000">
                      <a:alpha val="43137"/>
                    </a:srgbClr>
                  </a:outerShdw>
                </a:effectLst>
                <a:latin typeface="Arial"/>
                <a:cs typeface="Arial"/>
              </a:rPr>
              <a:t>Outline</a:t>
            </a:r>
          </a:p>
        </p:txBody>
      </p:sp>
      <p:graphicFrame>
        <p:nvGraphicFramePr>
          <p:cNvPr id="10" name="Content Placeholder 2">
            <a:extLst>
              <a:ext uri="{FF2B5EF4-FFF2-40B4-BE49-F238E27FC236}">
                <a16:creationId xmlns:a16="http://schemas.microsoft.com/office/drawing/2014/main" id="{35C29F62-8EB5-D2F6-94AC-79198D63D80D}"/>
              </a:ext>
            </a:extLst>
          </p:cNvPr>
          <p:cNvGraphicFramePr/>
          <p:nvPr>
            <p:extLst>
              <p:ext uri="{D42A27DB-BD31-4B8C-83A1-F6EECF244321}">
                <p14:modId xmlns:p14="http://schemas.microsoft.com/office/powerpoint/2010/main" val="3627906249"/>
              </p:ext>
            </p:extLst>
          </p:nvPr>
        </p:nvGraphicFramePr>
        <p:xfrm>
          <a:off x="-122410" y="1387927"/>
          <a:ext cx="2727388" cy="5470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Single Corner Snipped 3">
            <a:extLst>
              <a:ext uri="{FF2B5EF4-FFF2-40B4-BE49-F238E27FC236}">
                <a16:creationId xmlns:a16="http://schemas.microsoft.com/office/drawing/2014/main" id="{BB0DA272-35E9-997C-9CFC-DD44051407D1}"/>
              </a:ext>
            </a:extLst>
          </p:cNvPr>
          <p:cNvSpPr/>
          <p:nvPr/>
        </p:nvSpPr>
        <p:spPr>
          <a:xfrm>
            <a:off x="304666" y="2099038"/>
            <a:ext cx="3423684" cy="3551275"/>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marL="400050" indent="-400050">
              <a:buFont typeface="+mj-lt"/>
              <a:buAutoNum type="romanUcPeriod"/>
            </a:pPr>
            <a:r>
              <a:rPr lang="en-GB" sz="2200" b="1" dirty="0">
                <a:solidFill>
                  <a:schemeClr val="accent6">
                    <a:lumMod val="50000"/>
                  </a:schemeClr>
                </a:solidFill>
              </a:rPr>
              <a:t>Introduction</a:t>
            </a:r>
          </a:p>
          <a:p>
            <a:pPr marL="857250" lvl="1" indent="-400050">
              <a:buFont typeface="Arial" panose="020B0604020202020204" pitchFamily="34" charset="0"/>
              <a:buChar char="•"/>
            </a:pPr>
            <a:r>
              <a:rPr lang="en-GB" sz="2200" dirty="0">
                <a:solidFill>
                  <a:schemeClr val="accent6">
                    <a:lumMod val="50000"/>
                  </a:schemeClr>
                </a:solidFill>
              </a:rPr>
              <a:t>Large wildfires and extreme weather conditions</a:t>
            </a:r>
          </a:p>
          <a:p>
            <a:pPr marL="857250" lvl="1" indent="-400050">
              <a:buFont typeface="Arial" panose="020B0604020202020204" pitchFamily="34" charset="0"/>
              <a:buChar char="•"/>
            </a:pPr>
            <a:r>
              <a:rPr lang="en-GB" sz="2200" dirty="0">
                <a:solidFill>
                  <a:schemeClr val="accent6">
                    <a:lumMod val="50000"/>
                  </a:schemeClr>
                </a:solidFill>
              </a:rPr>
              <a:t>The socio-ecological damages and future trend</a:t>
            </a:r>
          </a:p>
          <a:p>
            <a:pPr marL="857250" lvl="1" indent="-400050">
              <a:buFont typeface="Arial" panose="020B0604020202020204" pitchFamily="34" charset="0"/>
              <a:buChar char="•"/>
            </a:pPr>
            <a:endParaRPr lang="en-GB" sz="2200" dirty="0">
              <a:solidFill>
                <a:schemeClr val="accent6">
                  <a:lumMod val="50000"/>
                </a:schemeClr>
              </a:solidFill>
            </a:endParaRPr>
          </a:p>
        </p:txBody>
      </p:sp>
      <p:sp>
        <p:nvSpPr>
          <p:cNvPr id="15" name="Rectangle: Single Corner Snipped 14">
            <a:extLst>
              <a:ext uri="{FF2B5EF4-FFF2-40B4-BE49-F238E27FC236}">
                <a16:creationId xmlns:a16="http://schemas.microsoft.com/office/drawing/2014/main" id="{2D1C5141-8918-79CD-9B71-0E16E5BDBC47}"/>
              </a:ext>
            </a:extLst>
          </p:cNvPr>
          <p:cNvSpPr/>
          <p:nvPr/>
        </p:nvSpPr>
        <p:spPr>
          <a:xfrm>
            <a:off x="8593307" y="2099037"/>
            <a:ext cx="3423684" cy="3551275"/>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marL="400050" indent="-400050">
              <a:buFont typeface="+mj-lt"/>
              <a:buAutoNum type="romanUcPeriod" startAt="3"/>
            </a:pPr>
            <a:r>
              <a:rPr lang="en-GB" sz="2200" b="1" dirty="0">
                <a:solidFill>
                  <a:schemeClr val="accent6">
                    <a:lumMod val="50000"/>
                  </a:schemeClr>
                </a:solidFill>
              </a:rPr>
              <a:t>Research overview </a:t>
            </a:r>
          </a:p>
          <a:p>
            <a:pPr marL="742950" lvl="1" indent="-285750">
              <a:buFont typeface="Arial" panose="020B0604020202020204" pitchFamily="34" charset="0"/>
              <a:buChar char="•"/>
            </a:pPr>
            <a:r>
              <a:rPr lang="en-GB" sz="2200" dirty="0">
                <a:solidFill>
                  <a:schemeClr val="accent6">
                    <a:lumMod val="50000"/>
                  </a:schemeClr>
                </a:solidFill>
              </a:rPr>
              <a:t>Aim and Methods</a:t>
            </a:r>
          </a:p>
          <a:p>
            <a:pPr marL="742950" lvl="1" indent="-285750">
              <a:buFont typeface="Arial" panose="020B0604020202020204" pitchFamily="34" charset="0"/>
              <a:buChar char="•"/>
            </a:pPr>
            <a:r>
              <a:rPr lang="en-GB" sz="2200" dirty="0">
                <a:solidFill>
                  <a:schemeClr val="accent6">
                    <a:lumMod val="50000"/>
                  </a:schemeClr>
                </a:solidFill>
              </a:rPr>
              <a:t>Initial findings and discussion</a:t>
            </a:r>
          </a:p>
          <a:p>
            <a:pPr marL="742950" lvl="1" indent="-285750">
              <a:buFont typeface="Arial" panose="020B0604020202020204" pitchFamily="34" charset="0"/>
              <a:buChar char="•"/>
            </a:pPr>
            <a:r>
              <a:rPr lang="en-GB" sz="2200" dirty="0">
                <a:solidFill>
                  <a:schemeClr val="accent6">
                    <a:lumMod val="50000"/>
                  </a:schemeClr>
                </a:solidFill>
              </a:rPr>
              <a:t>Conclusions</a:t>
            </a:r>
          </a:p>
          <a:p>
            <a:pPr marL="742950" lvl="1" indent="-285750">
              <a:buFont typeface="Arial" panose="020B0604020202020204" pitchFamily="34" charset="0"/>
              <a:buChar char="•"/>
            </a:pPr>
            <a:r>
              <a:rPr lang="en-GB" sz="2200" dirty="0">
                <a:solidFill>
                  <a:schemeClr val="accent6">
                    <a:lumMod val="50000"/>
                  </a:schemeClr>
                </a:solidFill>
              </a:rPr>
              <a:t>Next steps</a:t>
            </a:r>
          </a:p>
          <a:p>
            <a:pPr marL="742950" lvl="1" indent="-285750">
              <a:buFont typeface="Arial" panose="020B0604020202020204" pitchFamily="34" charset="0"/>
              <a:buChar char="•"/>
            </a:pPr>
            <a:endParaRPr lang="en-GB" sz="2200" dirty="0">
              <a:solidFill>
                <a:schemeClr val="accent6">
                  <a:lumMod val="50000"/>
                </a:schemeClr>
              </a:solidFill>
            </a:endParaRPr>
          </a:p>
          <a:p>
            <a:pPr lvl="1"/>
            <a:endParaRPr lang="en-GB" sz="2200" dirty="0">
              <a:solidFill>
                <a:schemeClr val="accent6">
                  <a:lumMod val="50000"/>
                </a:schemeClr>
              </a:solidFill>
            </a:endParaRPr>
          </a:p>
          <a:p>
            <a:pPr lvl="1"/>
            <a:endParaRPr lang="en-GB" sz="2200" dirty="0">
              <a:solidFill>
                <a:schemeClr val="accent6">
                  <a:lumMod val="50000"/>
                </a:schemeClr>
              </a:solidFill>
            </a:endParaRPr>
          </a:p>
          <a:p>
            <a:pPr lvl="1"/>
            <a:endParaRPr lang="en-GB" sz="2200" dirty="0">
              <a:solidFill>
                <a:schemeClr val="accent6">
                  <a:lumMod val="50000"/>
                </a:schemeClr>
              </a:solidFill>
            </a:endParaRPr>
          </a:p>
        </p:txBody>
      </p:sp>
      <p:sp>
        <p:nvSpPr>
          <p:cNvPr id="16" name="Rectangle: Single Corner Snipped 15">
            <a:extLst>
              <a:ext uri="{FF2B5EF4-FFF2-40B4-BE49-F238E27FC236}">
                <a16:creationId xmlns:a16="http://schemas.microsoft.com/office/drawing/2014/main" id="{35E3ADC2-7B89-298F-39F9-60EFA7A1C7FD}"/>
              </a:ext>
            </a:extLst>
          </p:cNvPr>
          <p:cNvSpPr/>
          <p:nvPr/>
        </p:nvSpPr>
        <p:spPr>
          <a:xfrm>
            <a:off x="4384157" y="2099037"/>
            <a:ext cx="3423684" cy="3551275"/>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marL="400050" indent="-400050">
              <a:buFont typeface="+mj-lt"/>
              <a:buAutoNum type="romanUcPeriod" startAt="2"/>
            </a:pPr>
            <a:endParaRPr lang="en-GB" sz="2200" b="1" dirty="0">
              <a:solidFill>
                <a:schemeClr val="accent6">
                  <a:lumMod val="50000"/>
                </a:schemeClr>
              </a:solidFill>
            </a:endParaRPr>
          </a:p>
          <a:p>
            <a:pPr marL="400050" indent="-400050">
              <a:buFont typeface="+mj-lt"/>
              <a:buAutoNum type="romanUcPeriod" startAt="2"/>
            </a:pPr>
            <a:r>
              <a:rPr lang="en-GB" sz="2200" b="1" dirty="0">
                <a:solidFill>
                  <a:schemeClr val="accent6">
                    <a:lumMod val="50000"/>
                  </a:schemeClr>
                </a:solidFill>
              </a:rPr>
              <a:t>Wildfires as a socio-ecological problem</a:t>
            </a:r>
          </a:p>
          <a:p>
            <a:pPr marL="800100" lvl="1" indent="-342900">
              <a:buFont typeface="Arial" panose="020B0604020202020204" pitchFamily="34" charset="0"/>
              <a:buChar char="•"/>
            </a:pPr>
            <a:r>
              <a:rPr lang="en-GB" sz="2200" dirty="0">
                <a:solidFill>
                  <a:schemeClr val="accent6">
                    <a:lumMod val="50000"/>
                  </a:schemeClr>
                </a:solidFill>
              </a:rPr>
              <a:t>Myths against reality: the simplification of a complex issue</a:t>
            </a:r>
          </a:p>
          <a:p>
            <a:pPr marL="800100" lvl="1" indent="-342900">
              <a:buFont typeface="Arial" panose="020B0604020202020204" pitchFamily="34" charset="0"/>
              <a:buChar char="•"/>
            </a:pPr>
            <a:r>
              <a:rPr lang="en-GB" sz="2200" dirty="0">
                <a:solidFill>
                  <a:schemeClr val="accent6">
                    <a:lumMod val="50000"/>
                  </a:schemeClr>
                </a:solidFill>
              </a:rPr>
              <a:t>The anthropogenic factors leading to wildfires </a:t>
            </a:r>
          </a:p>
          <a:p>
            <a:pPr marL="800100" lvl="1" indent="-342900">
              <a:buFont typeface="Arial" panose="020B0604020202020204" pitchFamily="34" charset="0"/>
              <a:buChar char="•"/>
            </a:pPr>
            <a:endParaRPr lang="en-GB" sz="2200" dirty="0">
              <a:solidFill>
                <a:schemeClr val="accent6">
                  <a:lumMod val="50000"/>
                </a:schemeClr>
              </a:solidFill>
            </a:endParaRPr>
          </a:p>
          <a:p>
            <a:pPr lvl="1"/>
            <a:endParaRPr lang="en-GB" sz="2200" dirty="0"/>
          </a:p>
        </p:txBody>
      </p:sp>
    </p:spTree>
    <p:extLst>
      <p:ext uri="{BB962C8B-B14F-4D97-AF65-F5344CB8AC3E}">
        <p14:creationId xmlns:p14="http://schemas.microsoft.com/office/powerpoint/2010/main" val="2201234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4">
            <a:alphaModFix amt="15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sp>
        <p:nvSpPr>
          <p:cNvPr id="7" name="Title 1">
            <a:extLst>
              <a:ext uri="{FF2B5EF4-FFF2-40B4-BE49-F238E27FC236}">
                <a16:creationId xmlns:a16="http://schemas.microsoft.com/office/drawing/2014/main" id="{695097D6-CF87-2587-3F99-DBA5970E3344}"/>
              </a:ext>
            </a:extLst>
          </p:cNvPr>
          <p:cNvSpPr>
            <a:spLocks noGrp="1"/>
          </p:cNvSpPr>
          <p:nvPr>
            <p:ph type="title"/>
          </p:nvPr>
        </p:nvSpPr>
        <p:spPr>
          <a:xfrm>
            <a:off x="240632" y="1"/>
            <a:ext cx="10515600" cy="808522"/>
          </a:xfrm>
        </p:spPr>
        <p:txBody>
          <a:bodyPr>
            <a:normAutofit/>
          </a:bodyPr>
          <a:lstStyle/>
          <a:p>
            <a:r>
              <a:rPr lang="en-GB" sz="4000" b="1" dirty="0">
                <a:solidFill>
                  <a:srgbClr val="3A5115"/>
                </a:solidFill>
              </a:rPr>
              <a:t>Preliminary results in the US</a:t>
            </a:r>
          </a:p>
        </p:txBody>
      </p:sp>
      <p:graphicFrame>
        <p:nvGraphicFramePr>
          <p:cNvPr id="11" name="Object 10">
            <a:extLst>
              <a:ext uri="{FF2B5EF4-FFF2-40B4-BE49-F238E27FC236}">
                <a16:creationId xmlns:a16="http://schemas.microsoft.com/office/drawing/2014/main" id="{9BE709D2-6BE4-9465-87F2-5F91D4296111}"/>
              </a:ext>
            </a:extLst>
          </p:cNvPr>
          <p:cNvGraphicFramePr>
            <a:graphicFrameLocks noChangeAspect="1"/>
          </p:cNvGraphicFramePr>
          <p:nvPr>
            <p:extLst>
              <p:ext uri="{D42A27DB-BD31-4B8C-83A1-F6EECF244321}">
                <p14:modId xmlns:p14="http://schemas.microsoft.com/office/powerpoint/2010/main" val="2318629831"/>
              </p:ext>
            </p:extLst>
          </p:nvPr>
        </p:nvGraphicFramePr>
        <p:xfrm>
          <a:off x="180975" y="1311275"/>
          <a:ext cx="5534025" cy="6726238"/>
        </p:xfrm>
        <a:graphic>
          <a:graphicData uri="http://schemas.openxmlformats.org/presentationml/2006/ole">
            <mc:AlternateContent xmlns:mc="http://schemas.openxmlformats.org/markup-compatibility/2006">
              <mc:Choice xmlns:v="urn:schemas-microsoft-com:vml" Requires="v">
                <p:oleObj spid="_x0000_s52234" name="Document" r:id="rId5" imgW="5717562" imgH="6958660" progId="Word.Document.12">
                  <p:embed/>
                </p:oleObj>
              </mc:Choice>
              <mc:Fallback>
                <p:oleObj name="Document" r:id="rId5" imgW="5717562" imgH="6958660" progId="Word.Document.12">
                  <p:embed/>
                  <p:pic>
                    <p:nvPicPr>
                      <p:cNvPr id="0" name=""/>
                      <p:cNvPicPr/>
                      <p:nvPr/>
                    </p:nvPicPr>
                    <p:blipFill>
                      <a:blip r:embed="rId6"/>
                      <a:stretch>
                        <a:fillRect/>
                      </a:stretch>
                    </p:blipFill>
                    <p:spPr>
                      <a:xfrm>
                        <a:off x="180975" y="1311275"/>
                        <a:ext cx="5534025" cy="6726238"/>
                      </a:xfrm>
                      <a:prstGeom prst="rect">
                        <a:avLst/>
                      </a:prstGeom>
                    </p:spPr>
                  </p:pic>
                </p:oleObj>
              </mc:Fallback>
            </mc:AlternateContent>
          </a:graphicData>
        </a:graphic>
      </p:graphicFrame>
      <p:pic>
        <p:nvPicPr>
          <p:cNvPr id="14" name="Picture 13" descr="Chart&#10;&#10;Description automatically generated">
            <a:extLst>
              <a:ext uri="{FF2B5EF4-FFF2-40B4-BE49-F238E27FC236}">
                <a16:creationId xmlns:a16="http://schemas.microsoft.com/office/drawing/2014/main" id="{EB2E8156-93AA-0A5A-1519-EACBA6AFC8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7843" y="1622201"/>
            <a:ext cx="6139542" cy="5075546"/>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46FF6CB-6705-81C3-A0ED-A6E0498A923E}"/>
                  </a:ext>
                </a:extLst>
              </p:cNvPr>
              <p:cNvSpPr txBox="1"/>
              <p:nvPr/>
            </p:nvSpPr>
            <p:spPr>
              <a:xfrm>
                <a:off x="3048990" y="3437308"/>
                <a:ext cx="609797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𝜀</m:t>
                      </m:r>
                    </m:oMath>
                  </m:oMathPara>
                </a14:m>
                <a:endParaRPr lang="en-GB" dirty="0"/>
              </a:p>
            </p:txBody>
          </p:sp>
        </mc:Choice>
        <mc:Fallback>
          <p:sp>
            <p:nvSpPr>
              <p:cNvPr id="8" name="TextBox 7">
                <a:extLst>
                  <a:ext uri="{FF2B5EF4-FFF2-40B4-BE49-F238E27FC236}">
                    <a16:creationId xmlns:a16="http://schemas.microsoft.com/office/drawing/2014/main" id="{E46FF6CB-6705-81C3-A0ED-A6E0498A923E}"/>
                  </a:ext>
                </a:extLst>
              </p:cNvPr>
              <p:cNvSpPr txBox="1">
                <a:spLocks noRot="1" noChangeAspect="1" noMove="1" noResize="1" noEditPoints="1" noAdjustHandles="1" noChangeArrowheads="1" noChangeShapeType="1" noTextEdit="1"/>
              </p:cNvSpPr>
              <p:nvPr/>
            </p:nvSpPr>
            <p:spPr>
              <a:xfrm>
                <a:off x="3048990" y="3437308"/>
                <a:ext cx="6097978"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455F7FF-A66C-496D-AE2D-D6C18ACD059D}"/>
                  </a:ext>
                </a:extLst>
              </p:cNvPr>
              <p:cNvSpPr txBox="1"/>
              <p:nvPr/>
            </p:nvSpPr>
            <p:spPr>
              <a:xfrm>
                <a:off x="0" y="723427"/>
                <a:ext cx="12312316" cy="700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smtClean="0">
                          <a:solidFill>
                            <a:srgbClr val="A5341A"/>
                          </a:solidFill>
                          <a:latin typeface="Cambria Math" panose="02040503050406030204" pitchFamily="18" charset="0"/>
                        </a:rPr>
                        <m:t> </m:t>
                      </m:r>
                      <m:r>
                        <a:rPr lang="en-GB" sz="2000" i="1">
                          <a:solidFill>
                            <a:srgbClr val="A5341A"/>
                          </a:solidFill>
                          <a:latin typeface="Cambria Math" panose="02040503050406030204" pitchFamily="18" charset="0"/>
                        </a:rPr>
                        <m:t>𝐹</m:t>
                      </m:r>
                      <m:sSub>
                        <m:sSubPr>
                          <m:ctrlPr>
                            <a:rPr lang="en-GB" sz="2000" i="1">
                              <a:solidFill>
                                <a:srgbClr val="A5341A"/>
                              </a:solidFill>
                              <a:latin typeface="Cambria Math" panose="02040503050406030204" pitchFamily="18" charset="0"/>
                            </a:rPr>
                          </m:ctrlPr>
                        </m:sSubPr>
                        <m:e>
                          <m:r>
                            <a:rPr lang="en-GB" sz="2000" i="1">
                              <a:solidFill>
                                <a:srgbClr val="A5341A"/>
                              </a:solidFill>
                              <a:latin typeface="Cambria Math" panose="02040503050406030204" pitchFamily="18" charset="0"/>
                            </a:rPr>
                            <m:t>𝐼</m:t>
                          </m:r>
                        </m:e>
                        <m:sub>
                          <m:r>
                            <a:rPr lang="en-GB" sz="2000" i="1">
                              <a:solidFill>
                                <a:srgbClr val="A5341A"/>
                              </a:solidFill>
                              <a:latin typeface="Cambria Math" panose="02040503050406030204" pitchFamily="18" charset="0"/>
                            </a:rPr>
                            <m:t>𝑡𝑠</m:t>
                          </m:r>
                        </m:sub>
                      </m:sSub>
                      <m:r>
                        <a:rPr lang="en-GB" sz="2000" i="0">
                          <a:solidFill>
                            <a:srgbClr val="A5341A"/>
                          </a:solidFill>
                          <a:latin typeface="Cambria Math" panose="02040503050406030204" pitchFamily="18" charset="0"/>
                        </a:rPr>
                        <m:t>=</m:t>
                      </m:r>
                      <m:r>
                        <a:rPr lang="en-GB" sz="2000" i="1">
                          <a:solidFill>
                            <a:srgbClr val="A5341A"/>
                          </a:solidFill>
                          <a:latin typeface="Cambria Math" panose="02040503050406030204" pitchFamily="18" charset="0"/>
                        </a:rPr>
                        <m:t>𝛼</m:t>
                      </m:r>
                      <m:r>
                        <a:rPr lang="en-GB" sz="2000" i="0">
                          <a:solidFill>
                            <a:srgbClr val="A5341A"/>
                          </a:solidFill>
                          <a:latin typeface="Cambria Math" panose="02040503050406030204" pitchFamily="18" charset="0"/>
                        </a:rPr>
                        <m:t>+</m:t>
                      </m:r>
                      <m:r>
                        <a:rPr lang="en-GB" sz="2000" i="1">
                          <a:solidFill>
                            <a:srgbClr val="A5341A"/>
                          </a:solidFill>
                          <a:latin typeface="Cambria Math" panose="02040503050406030204" pitchFamily="18" charset="0"/>
                        </a:rPr>
                        <m:t>𝛽</m:t>
                      </m:r>
                      <m:r>
                        <a:rPr lang="en-GB" sz="2000" i="0">
                          <a:solidFill>
                            <a:srgbClr val="A5341A"/>
                          </a:solidFill>
                          <a:latin typeface="Cambria Math" panose="02040503050406030204" pitchFamily="18" charset="0"/>
                        </a:rPr>
                        <m:t>1</m:t>
                      </m:r>
                      <m:d>
                        <m:dPr>
                          <m:ctrlPr>
                            <a:rPr lang="en-GB" sz="2000" i="1">
                              <a:solidFill>
                                <a:srgbClr val="A5341A"/>
                              </a:solidFill>
                              <a:latin typeface="Cambria Math" panose="02040503050406030204" pitchFamily="18" charset="0"/>
                            </a:rPr>
                          </m:ctrlPr>
                        </m:dPr>
                        <m:e>
                          <m:sSub>
                            <m:sSubPr>
                              <m:ctrlPr>
                                <a:rPr lang="en-GB" sz="2000" i="1">
                                  <a:solidFill>
                                    <a:srgbClr val="A5341A"/>
                                  </a:solidFill>
                                  <a:latin typeface="Cambria Math" panose="02040503050406030204" pitchFamily="18" charset="0"/>
                                </a:rPr>
                              </m:ctrlPr>
                            </m:sSubPr>
                            <m:e>
                              <m:r>
                                <a:rPr lang="en-GB" sz="2000" i="1">
                                  <a:solidFill>
                                    <a:srgbClr val="A5341A"/>
                                  </a:solidFill>
                                  <a:latin typeface="Cambria Math" panose="02040503050406030204" pitchFamily="18" charset="0"/>
                                </a:rPr>
                                <m:t>𝑅𝑒𝑝𝑢𝑏𝑙𝑖𝑐𝑎𝑛</m:t>
                              </m:r>
                            </m:e>
                            <m:sub>
                              <m:r>
                                <a:rPr lang="en-GB" sz="2000" i="1">
                                  <a:solidFill>
                                    <a:srgbClr val="A5341A"/>
                                  </a:solidFill>
                                  <a:latin typeface="Cambria Math" panose="02040503050406030204" pitchFamily="18" charset="0"/>
                                </a:rPr>
                                <m:t>𝑡𝑠</m:t>
                              </m:r>
                            </m:sub>
                          </m:sSub>
                        </m:e>
                      </m:d>
                      <m:r>
                        <a:rPr lang="en-GB" sz="2000" i="0">
                          <a:solidFill>
                            <a:srgbClr val="A5341A"/>
                          </a:solidFill>
                          <a:latin typeface="Cambria Math" panose="02040503050406030204" pitchFamily="18" charset="0"/>
                        </a:rPr>
                        <m:t>+</m:t>
                      </m:r>
                      <m:r>
                        <a:rPr lang="en-GB" sz="2000" i="1">
                          <a:solidFill>
                            <a:srgbClr val="A5341A"/>
                          </a:solidFill>
                          <a:latin typeface="Cambria Math" panose="02040503050406030204" pitchFamily="18" charset="0"/>
                        </a:rPr>
                        <m:t>𝐵</m:t>
                      </m:r>
                      <m:r>
                        <a:rPr lang="en-GB" sz="2000" i="0">
                          <a:solidFill>
                            <a:srgbClr val="A5341A"/>
                          </a:solidFill>
                          <a:latin typeface="Cambria Math" panose="02040503050406030204" pitchFamily="18" charset="0"/>
                        </a:rPr>
                        <m:t>2</m:t>
                      </m:r>
                      <m:d>
                        <m:dPr>
                          <m:ctrlPr>
                            <a:rPr lang="en-GB" sz="2000" i="1">
                              <a:solidFill>
                                <a:srgbClr val="A5341A"/>
                              </a:solidFill>
                              <a:latin typeface="Cambria Math" panose="02040503050406030204" pitchFamily="18" charset="0"/>
                            </a:rPr>
                          </m:ctrlPr>
                        </m:dPr>
                        <m:e>
                          <m:sSub>
                            <m:sSubPr>
                              <m:ctrlPr>
                                <a:rPr lang="en-GB" sz="2000" i="1">
                                  <a:solidFill>
                                    <a:srgbClr val="A5341A"/>
                                  </a:solidFill>
                                  <a:latin typeface="Cambria Math" panose="02040503050406030204" pitchFamily="18" charset="0"/>
                                </a:rPr>
                              </m:ctrlPr>
                            </m:sSubPr>
                            <m:e>
                              <m:r>
                                <a:rPr lang="en-GB" sz="2000" i="1">
                                  <a:solidFill>
                                    <a:srgbClr val="A5341A"/>
                                  </a:solidFill>
                                  <a:latin typeface="Cambria Math" panose="02040503050406030204" pitchFamily="18" charset="0"/>
                                </a:rPr>
                                <m:t>𝑅𝑒𝑝𝑢𝑏𝑙𝑖𝑐𝑎𝑛𝑉𝑜𝑡𝑒𝑀𝑎𝑟𝑔𝑖𝑛</m:t>
                              </m:r>
                            </m:e>
                            <m:sub>
                              <m:r>
                                <a:rPr lang="en-GB" sz="2000" i="1">
                                  <a:solidFill>
                                    <a:srgbClr val="A5341A"/>
                                  </a:solidFill>
                                  <a:latin typeface="Cambria Math" panose="02040503050406030204" pitchFamily="18" charset="0"/>
                                </a:rPr>
                                <m:t>𝑡𝑠</m:t>
                              </m:r>
                            </m:sub>
                          </m:sSub>
                        </m:e>
                      </m:d>
                      <m:r>
                        <a:rPr lang="en-GB" sz="2000" i="0">
                          <a:solidFill>
                            <a:srgbClr val="A5341A"/>
                          </a:solidFill>
                          <a:latin typeface="Cambria Math" panose="02040503050406030204" pitchFamily="18" charset="0"/>
                        </a:rPr>
                        <m:t>+</m:t>
                      </m:r>
                      <m:r>
                        <a:rPr lang="en-GB" sz="2000" i="1">
                          <a:solidFill>
                            <a:srgbClr val="A5341A"/>
                          </a:solidFill>
                          <a:latin typeface="Cambria Math" panose="02040503050406030204" pitchFamily="18" charset="0"/>
                        </a:rPr>
                        <m:t>𝛽</m:t>
                      </m:r>
                      <m:r>
                        <a:rPr lang="en-GB" sz="2000" i="0">
                          <a:solidFill>
                            <a:srgbClr val="A5341A"/>
                          </a:solidFill>
                          <a:latin typeface="Cambria Math" panose="02040503050406030204" pitchFamily="18" charset="0"/>
                        </a:rPr>
                        <m:t>3</m:t>
                      </m:r>
                      <m:d>
                        <m:dPr>
                          <m:ctrlPr>
                            <a:rPr lang="en-GB" sz="2000" i="1">
                              <a:solidFill>
                                <a:srgbClr val="A5341A"/>
                              </a:solidFill>
                              <a:latin typeface="Cambria Math" panose="02040503050406030204" pitchFamily="18" charset="0"/>
                            </a:rPr>
                          </m:ctrlPr>
                        </m:dPr>
                        <m:e>
                          <m:sSub>
                            <m:sSubPr>
                              <m:ctrlPr>
                                <a:rPr lang="en-GB" sz="2000" i="1">
                                  <a:solidFill>
                                    <a:srgbClr val="A5341A"/>
                                  </a:solidFill>
                                  <a:latin typeface="Cambria Math" panose="02040503050406030204" pitchFamily="18" charset="0"/>
                                </a:rPr>
                              </m:ctrlPr>
                            </m:sSubPr>
                            <m:e>
                              <m:r>
                                <a:rPr lang="en-GB" sz="2000" i="1">
                                  <a:solidFill>
                                    <a:srgbClr val="A5341A"/>
                                  </a:solidFill>
                                  <a:latin typeface="Cambria Math" panose="02040503050406030204" pitchFamily="18" charset="0"/>
                                </a:rPr>
                                <m:t>𝑅𝑒𝑝𝑢𝑏𝑙𝑖𝑐𝑎𝑛</m:t>
                              </m:r>
                              <m:r>
                                <a:rPr lang="en-GB" sz="2000" b="0" i="1" smtClean="0">
                                  <a:solidFill>
                                    <a:srgbClr val="A5341A"/>
                                  </a:solidFill>
                                  <a:latin typeface="Cambria Math" panose="02040503050406030204" pitchFamily="18" charset="0"/>
                                </a:rPr>
                                <m:t>𝑋</m:t>
                              </m:r>
                              <m:r>
                                <a:rPr lang="en-GB" sz="2000" i="1">
                                  <a:solidFill>
                                    <a:srgbClr val="A5341A"/>
                                  </a:solidFill>
                                  <a:latin typeface="Cambria Math" panose="02040503050406030204" pitchFamily="18" charset="0"/>
                                </a:rPr>
                                <m:t>𝑅𝑒𝑝𝑢𝑏𝑙𝑖𝑐𝑎𝑛𝑉𝑜𝑡𝑒𝑚𝑎𝑟𝑔𝑖𝑛</m:t>
                              </m:r>
                            </m:e>
                            <m:sub>
                              <m:r>
                                <a:rPr lang="en-GB" sz="2000" i="1">
                                  <a:solidFill>
                                    <a:srgbClr val="A5341A"/>
                                  </a:solidFill>
                                  <a:latin typeface="Cambria Math" panose="02040503050406030204" pitchFamily="18" charset="0"/>
                                </a:rPr>
                                <m:t>𝑡𝑠</m:t>
                              </m:r>
                            </m:sub>
                          </m:sSub>
                        </m:e>
                      </m:d>
                      <m:r>
                        <a:rPr lang="en-GB" sz="2000" i="0">
                          <a:solidFill>
                            <a:srgbClr val="A5341A"/>
                          </a:solidFill>
                          <a:latin typeface="Cambria Math" panose="02040503050406030204" pitchFamily="18" charset="0"/>
                        </a:rPr>
                        <m:t>+</m:t>
                      </m:r>
                      <m:r>
                        <a:rPr lang="en-GB" sz="2000" i="1" smtClean="0">
                          <a:solidFill>
                            <a:srgbClr val="A5341A"/>
                          </a:solidFill>
                          <a:latin typeface="Cambria Math" panose="02040503050406030204" pitchFamily="18" charset="0"/>
                        </a:rPr>
                        <m:t>𝜀</m:t>
                      </m:r>
                    </m:oMath>
                  </m:oMathPara>
                </a14:m>
                <a:endParaRPr lang="en-GB" sz="2000" dirty="0">
                  <a:solidFill>
                    <a:srgbClr val="A5341A"/>
                  </a:solidFill>
                </a:endParaRPr>
              </a:p>
            </p:txBody>
          </p:sp>
        </mc:Choice>
        <mc:Fallback>
          <p:sp>
            <p:nvSpPr>
              <p:cNvPr id="9" name="TextBox 8">
                <a:extLst>
                  <a:ext uri="{FF2B5EF4-FFF2-40B4-BE49-F238E27FC236}">
                    <a16:creationId xmlns:a16="http://schemas.microsoft.com/office/drawing/2014/main" id="{A455F7FF-A66C-496D-AE2D-D6C18ACD059D}"/>
                  </a:ext>
                </a:extLst>
              </p:cNvPr>
              <p:cNvSpPr txBox="1">
                <a:spLocks noRot="1" noChangeAspect="1" noMove="1" noResize="1" noEditPoints="1" noAdjustHandles="1" noChangeArrowheads="1" noChangeShapeType="1" noTextEdit="1"/>
              </p:cNvSpPr>
              <p:nvPr/>
            </p:nvSpPr>
            <p:spPr>
              <a:xfrm>
                <a:off x="0" y="723427"/>
                <a:ext cx="12312316" cy="700769"/>
              </a:xfrm>
              <a:prstGeom prst="rect">
                <a:avLst/>
              </a:prstGeom>
              <a:blipFill>
                <a:blip r:embed="rId9"/>
                <a:stretch>
                  <a:fillRect b="-7826"/>
                </a:stretch>
              </a:blipFill>
            </p:spPr>
            <p:txBody>
              <a:bodyPr/>
              <a:lstStyle/>
              <a:p>
                <a:r>
                  <a:rPr lang="en-GB">
                    <a:noFill/>
                  </a:rPr>
                  <a:t> </a:t>
                </a:r>
              </a:p>
            </p:txBody>
          </p:sp>
        </mc:Fallback>
      </mc:AlternateContent>
    </p:spTree>
    <p:extLst>
      <p:ext uri="{BB962C8B-B14F-4D97-AF65-F5344CB8AC3E}">
        <p14:creationId xmlns:p14="http://schemas.microsoft.com/office/powerpoint/2010/main" val="225318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15000"/>
            <a:extLst>
              <a:ext uri="{28A0092B-C50C-407E-A947-70E740481C1C}">
                <a14:useLocalDpi xmlns:a14="http://schemas.microsoft.com/office/drawing/2010/main" val="0"/>
              </a:ext>
            </a:extLst>
          </a:blip>
          <a:srcRect b="18190"/>
          <a:stretch/>
        </p:blipFill>
        <p:spPr bwMode="auto">
          <a:xfrm>
            <a:off x="0" y="0"/>
            <a:ext cx="12193199" cy="6857998"/>
          </a:xfrm>
          <a:prstGeom prst="rect">
            <a:avLst/>
          </a:prstGeom>
          <a:solidFill>
            <a:srgbClr val="FFFFFF"/>
          </a:solidFill>
        </p:spPr>
      </p:pic>
      <p:sp>
        <p:nvSpPr>
          <p:cNvPr id="7" name="Title 1">
            <a:extLst>
              <a:ext uri="{FF2B5EF4-FFF2-40B4-BE49-F238E27FC236}">
                <a16:creationId xmlns:a16="http://schemas.microsoft.com/office/drawing/2014/main" id="{695097D6-CF87-2587-3F99-DBA5970E3344}"/>
              </a:ext>
            </a:extLst>
          </p:cNvPr>
          <p:cNvSpPr>
            <a:spLocks noGrp="1"/>
          </p:cNvSpPr>
          <p:nvPr>
            <p:ph type="title"/>
          </p:nvPr>
        </p:nvSpPr>
        <p:spPr>
          <a:xfrm>
            <a:off x="270282" y="0"/>
            <a:ext cx="10515600" cy="1325563"/>
          </a:xfrm>
        </p:spPr>
        <p:txBody>
          <a:bodyPr>
            <a:normAutofit/>
          </a:bodyPr>
          <a:lstStyle/>
          <a:p>
            <a:r>
              <a:rPr lang="en-GB" sz="4000" b="1" dirty="0">
                <a:solidFill>
                  <a:srgbClr val="3A5115"/>
                </a:solidFill>
              </a:rPr>
              <a:t>In conclusion…</a:t>
            </a:r>
          </a:p>
        </p:txBody>
      </p:sp>
      <p:sp>
        <p:nvSpPr>
          <p:cNvPr id="2" name="TextBox 1">
            <a:extLst>
              <a:ext uri="{FF2B5EF4-FFF2-40B4-BE49-F238E27FC236}">
                <a16:creationId xmlns:a16="http://schemas.microsoft.com/office/drawing/2014/main" id="{BA6019BE-D501-B7B0-0369-DD2F1DCA51E9}"/>
              </a:ext>
            </a:extLst>
          </p:cNvPr>
          <p:cNvSpPr txBox="1"/>
          <p:nvPr/>
        </p:nvSpPr>
        <p:spPr>
          <a:xfrm>
            <a:off x="7107335" y="1664583"/>
            <a:ext cx="4716501" cy="5478423"/>
          </a:xfrm>
          <a:prstGeom prst="rect">
            <a:avLst/>
          </a:prstGeom>
          <a:noFill/>
        </p:spPr>
        <p:txBody>
          <a:bodyPr wrap="square" rtlCol="0">
            <a:spAutoFit/>
          </a:bodyPr>
          <a:lstStyle/>
          <a:p>
            <a:pPr marL="285750" indent="-285750">
              <a:buFont typeface="Wingdings" panose="05000000000000000000" pitchFamily="2" charset="2"/>
              <a:buChar char="Ø"/>
            </a:pPr>
            <a:r>
              <a:rPr lang="en-GB" sz="2500" dirty="0">
                <a:solidFill>
                  <a:schemeClr val="accent6">
                    <a:lumMod val="50000"/>
                  </a:schemeClr>
                </a:solidFill>
              </a:rPr>
              <a:t>Results suggest a relationship between electoral cycles and wildfires incidence when incumbent governors run for the second term in the Western US. </a:t>
            </a:r>
          </a:p>
          <a:p>
            <a:pPr marL="285750" indent="-285750">
              <a:buFont typeface="Wingdings" panose="05000000000000000000" pitchFamily="2" charset="2"/>
              <a:buChar char="Ø"/>
            </a:pPr>
            <a:endParaRPr lang="en-GB" sz="2500" dirty="0">
              <a:solidFill>
                <a:schemeClr val="accent6">
                  <a:lumMod val="50000"/>
                </a:schemeClr>
              </a:solidFill>
            </a:endParaRPr>
          </a:p>
          <a:p>
            <a:pPr marL="285750" indent="-285750">
              <a:buFont typeface="Wingdings" panose="05000000000000000000" pitchFamily="2" charset="2"/>
              <a:buChar char="Ø"/>
            </a:pPr>
            <a:r>
              <a:rPr lang="en-GB" sz="2500" dirty="0">
                <a:solidFill>
                  <a:schemeClr val="accent6">
                    <a:lumMod val="50000"/>
                  </a:schemeClr>
                </a:solidFill>
              </a:rPr>
              <a:t>When a republican governor barely wins against a democratic candidate in the US, there are significantly less wildfires in the State.</a:t>
            </a:r>
          </a:p>
          <a:p>
            <a:endParaRPr lang="en-GB" sz="2500" dirty="0">
              <a:solidFill>
                <a:schemeClr val="accent6">
                  <a:lumMod val="50000"/>
                </a:schemeClr>
              </a:solidFill>
            </a:endParaRPr>
          </a:p>
          <a:p>
            <a:endParaRPr lang="en-GB" sz="2500" dirty="0"/>
          </a:p>
          <a:p>
            <a:endParaRPr lang="en-GB" sz="2500" dirty="0"/>
          </a:p>
        </p:txBody>
      </p:sp>
      <p:pic>
        <p:nvPicPr>
          <p:cNvPr id="6" name="Picture 5" descr="Graphical user interface&#10;&#10;Description automatically generated">
            <a:extLst>
              <a:ext uri="{FF2B5EF4-FFF2-40B4-BE49-F238E27FC236}">
                <a16:creationId xmlns:a16="http://schemas.microsoft.com/office/drawing/2014/main" id="{77663E9F-7192-528E-1483-D79F1EAEBC8F}"/>
              </a:ext>
            </a:extLst>
          </p:cNvPr>
          <p:cNvPicPr>
            <a:picLocks noChangeAspect="1"/>
          </p:cNvPicPr>
          <p:nvPr/>
        </p:nvPicPr>
        <p:blipFill rotWithShape="1">
          <a:blip r:embed="rId4">
            <a:extLst>
              <a:ext uri="{28A0092B-C50C-407E-A947-70E740481C1C}">
                <a14:useLocalDpi xmlns:a14="http://schemas.microsoft.com/office/drawing/2010/main" val="0"/>
              </a:ext>
            </a:extLst>
          </a:blip>
          <a:srcRect t="14372" b="4748"/>
          <a:stretch/>
        </p:blipFill>
        <p:spPr>
          <a:xfrm>
            <a:off x="273905" y="1325563"/>
            <a:ext cx="6464067" cy="4944608"/>
          </a:xfrm>
          <a:prstGeom prst="rect">
            <a:avLst/>
          </a:prstGeom>
        </p:spPr>
      </p:pic>
    </p:spTree>
    <p:extLst>
      <p:ext uri="{BB962C8B-B14F-4D97-AF65-F5344CB8AC3E}">
        <p14:creationId xmlns:p14="http://schemas.microsoft.com/office/powerpoint/2010/main" val="3738138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California wildfires rage as rescues and evacuations continue - CNN Video">
            <a:extLst>
              <a:ext uri="{FF2B5EF4-FFF2-40B4-BE49-F238E27FC236}">
                <a16:creationId xmlns:a16="http://schemas.microsoft.com/office/drawing/2014/main" id="{2DCE92EC-C00E-3AE3-D9AC-E0C3A647E2C1}"/>
              </a:ext>
            </a:extLst>
          </p:cNvPr>
          <p:cNvPicPr>
            <a:picLocks noChangeAspect="1" noChangeArrowheads="1"/>
          </p:cNvPicPr>
          <p:nvPr/>
        </p:nvPicPr>
        <p:blipFill rotWithShape="1">
          <a:blip r:embed="rId3">
            <a:alphaModFix amt="15000"/>
            <a:extLst>
              <a:ext uri="{28A0092B-C50C-407E-A947-70E740481C1C}">
                <a14:useLocalDpi xmlns:a14="http://schemas.microsoft.com/office/drawing/2010/main" val="0"/>
              </a:ext>
            </a:extLst>
          </a:blip>
          <a:srcRect b="18190"/>
          <a:stretch/>
        </p:blipFill>
        <p:spPr bwMode="auto">
          <a:xfrm>
            <a:off x="30816" y="0"/>
            <a:ext cx="12193199" cy="6857998"/>
          </a:xfrm>
          <a:prstGeom prst="rect">
            <a:avLst/>
          </a:prstGeom>
          <a:solidFill>
            <a:srgbClr val="FFFFFF"/>
          </a:solidFill>
        </p:spPr>
      </p:pic>
      <p:sp>
        <p:nvSpPr>
          <p:cNvPr id="7" name="Title 1">
            <a:extLst>
              <a:ext uri="{FF2B5EF4-FFF2-40B4-BE49-F238E27FC236}">
                <a16:creationId xmlns:a16="http://schemas.microsoft.com/office/drawing/2014/main" id="{695097D6-CF87-2587-3F99-DBA5970E3344}"/>
              </a:ext>
            </a:extLst>
          </p:cNvPr>
          <p:cNvSpPr>
            <a:spLocks noGrp="1"/>
          </p:cNvSpPr>
          <p:nvPr>
            <p:ph type="title"/>
          </p:nvPr>
        </p:nvSpPr>
        <p:spPr>
          <a:xfrm>
            <a:off x="4049643" y="0"/>
            <a:ext cx="10515600" cy="1325563"/>
          </a:xfrm>
        </p:spPr>
        <p:txBody>
          <a:bodyPr>
            <a:normAutofit/>
          </a:bodyPr>
          <a:lstStyle/>
          <a:p>
            <a:r>
              <a:rPr lang="en-GB" sz="4000" b="1" dirty="0">
                <a:solidFill>
                  <a:srgbClr val="3A5115"/>
                </a:solidFill>
              </a:rPr>
              <a:t>Next steps</a:t>
            </a:r>
          </a:p>
        </p:txBody>
      </p:sp>
      <p:sp>
        <p:nvSpPr>
          <p:cNvPr id="2" name="TextBox 1">
            <a:extLst>
              <a:ext uri="{FF2B5EF4-FFF2-40B4-BE49-F238E27FC236}">
                <a16:creationId xmlns:a16="http://schemas.microsoft.com/office/drawing/2014/main" id="{BA6019BE-D501-B7B0-0369-DD2F1DCA51E9}"/>
              </a:ext>
            </a:extLst>
          </p:cNvPr>
          <p:cNvSpPr txBox="1"/>
          <p:nvPr/>
        </p:nvSpPr>
        <p:spPr>
          <a:xfrm>
            <a:off x="4163117" y="1703555"/>
            <a:ext cx="6963749" cy="5078313"/>
          </a:xfrm>
          <a:prstGeom prst="rect">
            <a:avLst/>
          </a:prstGeom>
          <a:noFill/>
        </p:spPr>
        <p:txBody>
          <a:bodyPr wrap="square" rtlCol="0">
            <a:spAutoFit/>
          </a:bodyPr>
          <a:lstStyle/>
          <a:p>
            <a:pPr marL="285750" indent="-285750">
              <a:buFont typeface="Wingdings" panose="05000000000000000000" pitchFamily="2" charset="2"/>
              <a:buChar char="q"/>
            </a:pPr>
            <a:r>
              <a:rPr lang="en-GB" sz="2400" dirty="0">
                <a:solidFill>
                  <a:srgbClr val="A5341A"/>
                </a:solidFill>
                <a:effectLst/>
                <a:ea typeface="Calibri" panose="020F0502020204030204" pitchFamily="34" charset="0"/>
                <a:cs typeface="Times New Roman" panose="02020603050405020304" pitchFamily="18" charset="0"/>
              </a:rPr>
              <a:t>Enlarge the </a:t>
            </a:r>
            <a:r>
              <a:rPr lang="en-GB" sz="2400" dirty="0">
                <a:solidFill>
                  <a:srgbClr val="A5341A"/>
                </a:solidFill>
                <a:cs typeface="Times New Roman" panose="02020603050405020304" pitchFamily="18" charset="0"/>
              </a:rPr>
              <a:t>wildfire</a:t>
            </a:r>
            <a:r>
              <a:rPr lang="en-GB" sz="2400" dirty="0">
                <a:solidFill>
                  <a:srgbClr val="A5341A"/>
                </a:solidFill>
                <a:effectLst/>
                <a:ea typeface="Calibri" panose="020F0502020204030204" pitchFamily="34" charset="0"/>
                <a:cs typeface="Times New Roman" panose="02020603050405020304" pitchFamily="18" charset="0"/>
              </a:rPr>
              <a:t> cycle analysis to all the US</a:t>
            </a:r>
          </a:p>
          <a:p>
            <a:pPr marL="285750" indent="-285750">
              <a:buFont typeface="Wingdings" panose="05000000000000000000" pitchFamily="2" charset="2"/>
              <a:buChar char="q"/>
            </a:pPr>
            <a:endParaRPr lang="en-GB" sz="2400" dirty="0">
              <a:solidFill>
                <a:srgbClr val="A5341A"/>
              </a:solidFill>
              <a:effectLs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q"/>
            </a:pPr>
            <a:r>
              <a:rPr lang="en-GB" sz="2400" dirty="0">
                <a:solidFill>
                  <a:srgbClr val="A5341A"/>
                </a:solidFill>
                <a:effectLst/>
                <a:ea typeface="Calibri" panose="020F0502020204030204" pitchFamily="34" charset="0"/>
                <a:cs typeface="Times New Roman" panose="02020603050405020304" pitchFamily="18" charset="0"/>
              </a:rPr>
              <a:t>Include property rights of lands (e.g., private, state, federal) in the regression discontinuity </a:t>
            </a:r>
          </a:p>
          <a:p>
            <a:endParaRPr lang="en-GB" sz="2400" dirty="0">
              <a:solidFill>
                <a:srgbClr val="A5341A"/>
              </a:solidFill>
              <a:cs typeface="Times New Roman" panose="02020603050405020304" pitchFamily="18" charset="0"/>
            </a:endParaRPr>
          </a:p>
          <a:p>
            <a:pPr marL="285750" indent="-285750">
              <a:buFont typeface="Wingdings" panose="05000000000000000000" pitchFamily="2" charset="2"/>
              <a:buChar char="q"/>
            </a:pPr>
            <a:r>
              <a:rPr lang="en-GB" sz="2400" dirty="0">
                <a:solidFill>
                  <a:srgbClr val="A5341A"/>
                </a:solidFill>
                <a:cs typeface="Times New Roman" panose="02020603050405020304" pitchFamily="18" charset="0"/>
              </a:rPr>
              <a:t>Include lame duck vs re-electable governor </a:t>
            </a:r>
            <a:r>
              <a:rPr lang="en-GB" sz="2400" dirty="0">
                <a:solidFill>
                  <a:srgbClr val="A5341A"/>
                </a:solidFill>
                <a:effectLst/>
                <a:ea typeface="Calibri" panose="020F0502020204030204" pitchFamily="34" charset="0"/>
                <a:cs typeface="Times New Roman" panose="02020603050405020304" pitchFamily="18" charset="0"/>
              </a:rPr>
              <a:t>in the regression discontinuity </a:t>
            </a:r>
          </a:p>
          <a:p>
            <a:endParaRPr lang="en-GB" sz="2400" dirty="0">
              <a:solidFill>
                <a:srgbClr val="A5341A"/>
              </a:solidFill>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q"/>
            </a:pPr>
            <a:r>
              <a:rPr lang="en-GB" sz="2400" dirty="0">
                <a:solidFill>
                  <a:srgbClr val="A5341A"/>
                </a:solidFill>
                <a:ea typeface="Calibri" panose="020F0502020204030204" pitchFamily="34" charset="0"/>
                <a:cs typeface="Times New Roman" panose="02020603050405020304" pitchFamily="18" charset="0"/>
              </a:rPr>
              <a:t>Apply the same methods to European contexts</a:t>
            </a:r>
          </a:p>
          <a:p>
            <a:pPr marL="285750" indent="-285750">
              <a:buFont typeface="Wingdings" panose="05000000000000000000" pitchFamily="2" charset="2"/>
              <a:buChar char="q"/>
            </a:pPr>
            <a:endParaRPr lang="en-GB" sz="2400" dirty="0">
              <a:solidFill>
                <a:srgbClr val="A5341A"/>
              </a:solidFill>
              <a:cs typeface="Times New Roman" panose="02020603050405020304" pitchFamily="18" charset="0"/>
            </a:endParaRPr>
          </a:p>
          <a:p>
            <a:pPr marL="285750" indent="-285750">
              <a:buFont typeface="Wingdings" panose="05000000000000000000" pitchFamily="2" charset="2"/>
              <a:buChar char="q"/>
            </a:pPr>
            <a:r>
              <a:rPr lang="en-GB" sz="2400" dirty="0">
                <a:solidFill>
                  <a:srgbClr val="A5341A"/>
                </a:solidFill>
                <a:cs typeface="Times New Roman" panose="02020603050405020304" pitchFamily="18" charset="0"/>
              </a:rPr>
              <a:t>Scoping review of human drivers to wildfires</a:t>
            </a:r>
            <a:endParaRPr lang="en-GB" dirty="0">
              <a:solidFill>
                <a:srgbClr val="3E3D40"/>
              </a:solidFill>
              <a:cs typeface="Times New Roman" panose="02020603050405020304" pitchFamily="18" charset="0"/>
            </a:endParaRPr>
          </a:p>
          <a:p>
            <a:pPr marL="285750" indent="-285750">
              <a:buFont typeface="Wingdings" panose="05000000000000000000" pitchFamily="2" charset="2"/>
              <a:buChar char="Ø"/>
            </a:pPr>
            <a:endParaRPr lang="en-GB" sz="2400" dirty="0">
              <a:solidFill>
                <a:schemeClr val="accent6">
                  <a:lumMod val="50000"/>
                </a:schemeClr>
              </a:solidFill>
            </a:endParaRPr>
          </a:p>
          <a:p>
            <a:endParaRPr lang="en-GB" dirty="0"/>
          </a:p>
          <a:p>
            <a:endParaRPr lang="en-GB" dirty="0"/>
          </a:p>
        </p:txBody>
      </p:sp>
      <p:pic>
        <p:nvPicPr>
          <p:cNvPr id="5" name="Picture 4" descr="A screenshot of a video game&#10;&#10;Description automatically generated with medium confidence">
            <a:extLst>
              <a:ext uri="{FF2B5EF4-FFF2-40B4-BE49-F238E27FC236}">
                <a16:creationId xmlns:a16="http://schemas.microsoft.com/office/drawing/2014/main" id="{0D0F2159-EED3-3C4F-A382-D677FAB73A1C}"/>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6529" t="11522" r="9508" b="13557"/>
          <a:stretch/>
        </p:blipFill>
        <p:spPr>
          <a:xfrm>
            <a:off x="-112782" y="-209550"/>
            <a:ext cx="3842487" cy="7277099"/>
          </a:xfrm>
          <a:prstGeom prst="rect">
            <a:avLst/>
          </a:prstGeom>
          <a:ln>
            <a:noFill/>
          </a:ln>
          <a:effectLst>
            <a:softEdge rad="112500"/>
          </a:effectLst>
        </p:spPr>
      </p:pic>
    </p:spTree>
    <p:extLst>
      <p:ext uri="{BB962C8B-B14F-4D97-AF65-F5344CB8AC3E}">
        <p14:creationId xmlns:p14="http://schemas.microsoft.com/office/powerpoint/2010/main" val="70691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97924859-39D9-4E77-ACA0-30F12A38DCCF}"/>
              </a:ext>
            </a:extLst>
          </p:cNvPr>
          <p:cNvPicPr>
            <a:picLocks noChangeAspect="1"/>
          </p:cNvPicPr>
          <p:nvPr/>
        </p:nvPicPr>
        <p:blipFill rotWithShape="1">
          <a:blip r:embed="rId3">
            <a:alphaModFix amt="60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32712" b="35650"/>
          <a:stretch/>
        </p:blipFill>
        <p:spPr>
          <a:xfrm>
            <a:off x="-1200" y="1"/>
            <a:ext cx="12193199" cy="6857998"/>
          </a:xfrm>
          <a:prstGeom prst="rect">
            <a:avLst/>
          </a:prstGeom>
        </p:spPr>
      </p:pic>
      <p:sp>
        <p:nvSpPr>
          <p:cNvPr id="2" name="Title 1">
            <a:extLst>
              <a:ext uri="{FF2B5EF4-FFF2-40B4-BE49-F238E27FC236}">
                <a16:creationId xmlns:a16="http://schemas.microsoft.com/office/drawing/2014/main" id="{F5E0345C-40EC-4890-9F2C-F2738B7D47A5}"/>
              </a:ext>
            </a:extLst>
          </p:cNvPr>
          <p:cNvSpPr>
            <a:spLocks noGrp="1"/>
          </p:cNvSpPr>
          <p:nvPr>
            <p:ph type="title"/>
          </p:nvPr>
        </p:nvSpPr>
        <p:spPr>
          <a:xfrm>
            <a:off x="4535942" y="3429000"/>
            <a:ext cx="11306175" cy="738664"/>
          </a:xfrm>
        </p:spPr>
        <p:txBody>
          <a:bodyPr vert="horz" wrap="square" lIns="0" tIns="0" rIns="0" bIns="0" rtlCol="0" anchor="t" anchorCtr="0">
            <a:normAutofit/>
          </a:bodyPr>
          <a:lstStyle/>
          <a:p>
            <a:r>
              <a:rPr lang="en-US" b="1" dirty="0">
                <a:solidFill>
                  <a:schemeClr val="accent6">
                    <a:lumMod val="50000"/>
                  </a:schemeClr>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1893158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alifornia wildfires rage as rescues and evacuations continue - CNN Video">
            <a:extLst>
              <a:ext uri="{FF2B5EF4-FFF2-40B4-BE49-F238E27FC236}">
                <a16:creationId xmlns:a16="http://schemas.microsoft.com/office/drawing/2014/main" id="{549F1624-D774-37E4-B2FA-D2347DD12BAF}"/>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15" name="Picture 14" descr="INTERACTIVE MAP: Current wildfires burning throughout California">
            <a:extLst>
              <a:ext uri="{FF2B5EF4-FFF2-40B4-BE49-F238E27FC236}">
                <a16:creationId xmlns:a16="http://schemas.microsoft.com/office/drawing/2014/main" id="{40F18534-C56C-4525-8663-7DDB6CD915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94" r="14420"/>
          <a:stretch/>
        </p:blipFill>
        <p:spPr bwMode="auto">
          <a:xfrm rot="21084597">
            <a:off x="531706" y="319181"/>
            <a:ext cx="4481550" cy="3831941"/>
          </a:xfrm>
          <a:prstGeom prst="rect">
            <a:avLst/>
          </a:prstGeom>
          <a:ln w="38100" cap="sq">
            <a:solidFill>
              <a:srgbClr val="A5341A"/>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2" descr="Australia&amp;#39;s bushfire crisis in pictures | Indian Politics">
            <a:extLst>
              <a:ext uri="{FF2B5EF4-FFF2-40B4-BE49-F238E27FC236}">
                <a16:creationId xmlns:a16="http://schemas.microsoft.com/office/drawing/2014/main" id="{345517E0-2457-4779-90BB-5FE8FC182E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1" r="13179" b="-3"/>
          <a:stretch/>
        </p:blipFill>
        <p:spPr bwMode="auto">
          <a:xfrm>
            <a:off x="4235882" y="204363"/>
            <a:ext cx="4726118" cy="4041066"/>
          </a:xfrm>
          <a:prstGeom prst="rect">
            <a:avLst/>
          </a:prstGeom>
          <a:solidFill>
            <a:srgbClr val="FFFFFF">
              <a:shade val="85000"/>
            </a:srgbClr>
          </a:solidFill>
          <a:ln w="19050" cap="sq">
            <a:solidFill>
              <a:srgbClr val="C9552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DDA6FBF-011F-415D-9B60-77245F096A50}"/>
              </a:ext>
            </a:extLst>
          </p:cNvPr>
          <p:cNvPicPr>
            <a:picLocks noChangeAspect="1"/>
          </p:cNvPicPr>
          <p:nvPr/>
        </p:nvPicPr>
        <p:blipFill rotWithShape="1">
          <a:blip r:embed="rId6"/>
          <a:srcRect l="15727" t="16928" r="66248" b="30876"/>
          <a:stretch/>
        </p:blipFill>
        <p:spPr>
          <a:xfrm rot="449889">
            <a:off x="7336001" y="521527"/>
            <a:ext cx="4366061" cy="3555630"/>
          </a:xfrm>
          <a:prstGeom prst="rect">
            <a:avLst/>
          </a:prstGeom>
          <a:ln w="38100" cap="sq">
            <a:solidFill>
              <a:srgbClr val="C95527"/>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2BEDE78E-C4B9-4EA7-9203-8F8EE5CAD5ED}"/>
              </a:ext>
            </a:extLst>
          </p:cNvPr>
          <p:cNvPicPr>
            <a:picLocks noChangeAspect="1"/>
          </p:cNvPicPr>
          <p:nvPr/>
        </p:nvPicPr>
        <p:blipFill rotWithShape="1">
          <a:blip r:embed="rId7"/>
          <a:srcRect l="4922" t="19567" r="70449" b="10185"/>
          <a:stretch/>
        </p:blipFill>
        <p:spPr>
          <a:xfrm rot="1107655">
            <a:off x="6630089" y="2388784"/>
            <a:ext cx="4970867" cy="3987580"/>
          </a:xfrm>
          <a:prstGeom prst="rect">
            <a:avLst/>
          </a:prstGeom>
          <a:ln w="38100">
            <a:solidFill>
              <a:srgbClr val="A5341A"/>
            </a:solid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D283A726-E990-4C00-994E-4B7ADD8BD18D}"/>
              </a:ext>
            </a:extLst>
          </p:cNvPr>
          <p:cNvSpPr txBox="1"/>
          <p:nvPr/>
        </p:nvSpPr>
        <p:spPr>
          <a:xfrm>
            <a:off x="7938956" y="3470629"/>
            <a:ext cx="5019552" cy="923330"/>
          </a:xfrm>
          <a:prstGeom prst="rect">
            <a:avLst/>
          </a:prstGeom>
          <a:noFill/>
        </p:spPr>
        <p:txBody>
          <a:bodyPr wrap="square">
            <a:spAutoFit/>
          </a:bodyPr>
          <a:lstStyle/>
          <a:p>
            <a:endParaRPr lang="en-GB" dirty="0">
              <a:solidFill>
                <a:schemeClr val="accent2">
                  <a:lumMod val="50000"/>
                </a:schemeClr>
              </a:solidFill>
            </a:endParaRPr>
          </a:p>
          <a:p>
            <a:endParaRPr lang="en-GB" dirty="0">
              <a:solidFill>
                <a:schemeClr val="accent2">
                  <a:lumMod val="50000"/>
                </a:schemeClr>
              </a:solidFill>
              <a:cs typeface="Times New Roman" panose="02020603050405020304" pitchFamily="18" charset="0"/>
            </a:endParaRPr>
          </a:p>
          <a:p>
            <a:endParaRPr lang="en-GB" dirty="0">
              <a:solidFill>
                <a:schemeClr val="accent2">
                  <a:lumMod val="50000"/>
                </a:schemeClr>
              </a:solidFill>
              <a:cs typeface="Times New Roman" panose="02020603050405020304" pitchFamily="18" charset="0"/>
            </a:endParaRPr>
          </a:p>
        </p:txBody>
      </p:sp>
      <p:pic>
        <p:nvPicPr>
          <p:cNvPr id="18" name="Picture 17">
            <a:extLst>
              <a:ext uri="{FF2B5EF4-FFF2-40B4-BE49-F238E27FC236}">
                <a16:creationId xmlns:a16="http://schemas.microsoft.com/office/drawing/2014/main" id="{1F3AA16F-ECC7-26CA-6893-474CFF79B9B0}"/>
              </a:ext>
            </a:extLst>
          </p:cNvPr>
          <p:cNvPicPr>
            <a:picLocks noChangeAspect="1"/>
          </p:cNvPicPr>
          <p:nvPr/>
        </p:nvPicPr>
        <p:blipFill rotWithShape="1">
          <a:blip r:embed="rId8"/>
          <a:srcRect l="27109" t="19566" r="56106" b="43889"/>
          <a:stretch/>
        </p:blipFill>
        <p:spPr>
          <a:xfrm>
            <a:off x="2993566" y="2916609"/>
            <a:ext cx="5335615" cy="3267303"/>
          </a:xfrm>
          <a:prstGeom prst="rect">
            <a:avLst/>
          </a:prstGeom>
          <a:ln w="38100">
            <a:solidFill>
              <a:srgbClr val="A5341A"/>
            </a:solid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1C471C6F-FC6E-2527-DA2A-C34C1EC15A81}"/>
              </a:ext>
            </a:extLst>
          </p:cNvPr>
          <p:cNvPicPr>
            <a:picLocks noChangeAspect="1"/>
          </p:cNvPicPr>
          <p:nvPr/>
        </p:nvPicPr>
        <p:blipFill rotWithShape="1">
          <a:blip r:embed="rId9"/>
          <a:srcRect l="13359" t="10950" r="64219" b="8618"/>
          <a:stretch/>
        </p:blipFill>
        <p:spPr>
          <a:xfrm rot="20610599">
            <a:off x="792933" y="1760043"/>
            <a:ext cx="4397652" cy="4436865"/>
          </a:xfrm>
          <a:prstGeom prst="rect">
            <a:avLst/>
          </a:prstGeom>
          <a:ln w="38100" cap="sq">
            <a:solidFill>
              <a:srgbClr val="A5341A"/>
            </a:solidFill>
            <a:prstDash val="solid"/>
            <a:miter lim="800000"/>
          </a:ln>
          <a:effectLst>
            <a:outerShdw blurRad="50800" dist="38100" dir="2700000" algn="tl" rotWithShape="0">
              <a:srgbClr val="000000">
                <a:alpha val="43000"/>
              </a:srgbClr>
            </a:outerShdw>
          </a:effectLst>
        </p:spPr>
      </p:pic>
      <p:pic>
        <p:nvPicPr>
          <p:cNvPr id="45" name="Picture 44">
            <a:extLst>
              <a:ext uri="{FF2B5EF4-FFF2-40B4-BE49-F238E27FC236}">
                <a16:creationId xmlns:a16="http://schemas.microsoft.com/office/drawing/2014/main" id="{F574DD91-169E-BAE0-D024-0FF65B283E7C}"/>
              </a:ext>
            </a:extLst>
          </p:cNvPr>
          <p:cNvPicPr>
            <a:picLocks noChangeAspect="1"/>
          </p:cNvPicPr>
          <p:nvPr/>
        </p:nvPicPr>
        <p:blipFill rotWithShape="1">
          <a:blip r:embed="rId10"/>
          <a:srcRect l="30000" t="19763" r="46769" b="39825"/>
          <a:stretch/>
        </p:blipFill>
        <p:spPr>
          <a:xfrm rot="20653229">
            <a:off x="1932296" y="1579032"/>
            <a:ext cx="4074532" cy="3987093"/>
          </a:xfrm>
          <a:prstGeom prst="rect">
            <a:avLst/>
          </a:prstGeom>
          <a:ln w="57150">
            <a:solidFill>
              <a:srgbClr val="A5341A"/>
            </a:solidFill>
          </a:ln>
        </p:spPr>
      </p:pic>
      <p:pic>
        <p:nvPicPr>
          <p:cNvPr id="47" name="Picture 46">
            <a:extLst>
              <a:ext uri="{FF2B5EF4-FFF2-40B4-BE49-F238E27FC236}">
                <a16:creationId xmlns:a16="http://schemas.microsoft.com/office/drawing/2014/main" id="{DC580CEB-8E92-1D4A-8F49-D43E52579DA1}"/>
              </a:ext>
            </a:extLst>
          </p:cNvPr>
          <p:cNvPicPr>
            <a:picLocks noChangeAspect="1"/>
          </p:cNvPicPr>
          <p:nvPr/>
        </p:nvPicPr>
        <p:blipFill rotWithShape="1">
          <a:blip r:embed="rId11"/>
          <a:srcRect l="26821" t="20560" r="36265" b="18394"/>
          <a:stretch/>
        </p:blipFill>
        <p:spPr>
          <a:xfrm rot="844480">
            <a:off x="5906448" y="1947490"/>
            <a:ext cx="4792718" cy="4458337"/>
          </a:xfrm>
          <a:prstGeom prst="rect">
            <a:avLst/>
          </a:prstGeom>
          <a:ln w="57150">
            <a:solidFill>
              <a:srgbClr val="A5341A"/>
            </a:solidFill>
          </a:ln>
        </p:spPr>
      </p:pic>
    </p:spTree>
    <p:extLst>
      <p:ext uri="{BB962C8B-B14F-4D97-AF65-F5344CB8AC3E}">
        <p14:creationId xmlns:p14="http://schemas.microsoft.com/office/powerpoint/2010/main" val="301983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2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12" fill="hold" nodeType="afterEffect">
                                  <p:stCondLst>
                                    <p:cond delay="2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2" presetClass="entr" presetSubtype="12" fill="hold" nodeType="afterEffect">
                                  <p:stCondLst>
                                    <p:cond delay="200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12" fill="hold" nodeType="afterEffect">
                                  <p:stCondLst>
                                    <p:cond delay="20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0500"/>
                            </p:stCondLst>
                            <p:childTnLst>
                              <p:par>
                                <p:cTn id="30" presetID="2" presetClass="entr" presetSubtype="12" fill="hold" nodeType="afterEffect">
                                  <p:stCondLst>
                                    <p:cond delay="20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0-#ppt_w/2"/>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par>
                          <p:cTn id="34" fill="hold">
                            <p:stCondLst>
                              <p:cond delay="13000"/>
                            </p:stCondLst>
                            <p:childTnLst>
                              <p:par>
                                <p:cTn id="35" presetID="2" presetClass="entr" presetSubtype="4" fill="hold" nodeType="afterEffect">
                                  <p:stCondLst>
                                    <p:cond delay="200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par>
                          <p:cTn id="39" fill="hold">
                            <p:stCondLst>
                              <p:cond delay="15500"/>
                            </p:stCondLst>
                            <p:childTnLst>
                              <p:par>
                                <p:cTn id="40" presetID="2" presetClass="entr" presetSubtype="4" fill="hold" nodeType="afterEffect">
                                  <p:stCondLst>
                                    <p:cond delay="200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ppt_x"/>
                                          </p:val>
                                        </p:tav>
                                        <p:tav tm="100000">
                                          <p:val>
                                            <p:strVal val="#ppt_x"/>
                                          </p:val>
                                        </p:tav>
                                      </p:tavLst>
                                    </p:anim>
                                    <p:anim calcmode="lin" valueType="num">
                                      <p:cBhvr additive="base">
                                        <p:cTn id="4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alifornia wildfires rage as rescues and evacuations continue - CNN Video">
            <a:extLst>
              <a:ext uri="{FF2B5EF4-FFF2-40B4-BE49-F238E27FC236}">
                <a16:creationId xmlns:a16="http://schemas.microsoft.com/office/drawing/2014/main" id="{549F1624-D774-37E4-B2FA-D2347DD12BAF}"/>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pic>
        <p:nvPicPr>
          <p:cNvPr id="47106" name="Picture 2" descr="West Coast Fires Captured In Shocking Photos">
            <a:extLst>
              <a:ext uri="{FF2B5EF4-FFF2-40B4-BE49-F238E27FC236}">
                <a16:creationId xmlns:a16="http://schemas.microsoft.com/office/drawing/2014/main" id="{C2C62F3E-FBB0-5051-7F6C-505C02E51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8638">
            <a:off x="508412" y="1084249"/>
            <a:ext cx="7129646" cy="47885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dn.cnn.com/cnnnext/dam/assets/200910212929-02-...">
            <a:extLst>
              <a:ext uri="{FF2B5EF4-FFF2-40B4-BE49-F238E27FC236}">
                <a16:creationId xmlns:a16="http://schemas.microsoft.com/office/drawing/2014/main" id="{3DD7CED1-A556-02BF-A623-06A638741A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47"/>
          <a:stretch/>
        </p:blipFill>
        <p:spPr bwMode="auto">
          <a:xfrm rot="1266998">
            <a:off x="4769187" y="1399005"/>
            <a:ext cx="6834390" cy="40783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E87ACDB-C4ED-0D40-D83B-3581FCEF0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228" y="220623"/>
            <a:ext cx="6877525" cy="643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24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2" fill="hold" nodeType="afterEffect">
                                  <p:stCondLst>
                                    <p:cond delay="25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12" fill="hold" nodeType="afterEffect">
                                  <p:stCondLst>
                                    <p:cond delay="5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alifornia wildfires rage as rescues and evacuations continue - CNN Video">
            <a:extLst>
              <a:ext uri="{FF2B5EF4-FFF2-40B4-BE49-F238E27FC236}">
                <a16:creationId xmlns:a16="http://schemas.microsoft.com/office/drawing/2014/main" id="{549F1624-D774-37E4-B2FA-D2347DD12BAF}"/>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0" y="2"/>
            <a:ext cx="12193199" cy="6857998"/>
          </a:xfrm>
          <a:prstGeom prst="rect">
            <a:avLst/>
          </a:prstGeom>
          <a:solidFill>
            <a:srgbClr val="FFFFFF"/>
          </a:solidFill>
        </p:spPr>
      </p:pic>
      <p:sp>
        <p:nvSpPr>
          <p:cNvPr id="36" name="TextBox 35">
            <a:extLst>
              <a:ext uri="{FF2B5EF4-FFF2-40B4-BE49-F238E27FC236}">
                <a16:creationId xmlns:a16="http://schemas.microsoft.com/office/drawing/2014/main" id="{D283A726-E990-4C00-994E-4B7ADD8BD18D}"/>
              </a:ext>
            </a:extLst>
          </p:cNvPr>
          <p:cNvSpPr txBox="1"/>
          <p:nvPr/>
        </p:nvSpPr>
        <p:spPr>
          <a:xfrm>
            <a:off x="7172448" y="2381993"/>
            <a:ext cx="5019552" cy="923330"/>
          </a:xfrm>
          <a:prstGeom prst="rect">
            <a:avLst/>
          </a:prstGeom>
          <a:noFill/>
        </p:spPr>
        <p:txBody>
          <a:bodyPr wrap="square">
            <a:spAutoFit/>
          </a:bodyPr>
          <a:lstStyle/>
          <a:p>
            <a:endParaRPr lang="en-GB" dirty="0">
              <a:solidFill>
                <a:schemeClr val="accent2">
                  <a:lumMod val="50000"/>
                </a:schemeClr>
              </a:solidFill>
            </a:endParaRPr>
          </a:p>
          <a:p>
            <a:endParaRPr lang="en-GB" dirty="0">
              <a:solidFill>
                <a:schemeClr val="accent2">
                  <a:lumMod val="50000"/>
                </a:schemeClr>
              </a:solidFill>
              <a:cs typeface="Times New Roman" panose="02020603050405020304" pitchFamily="18" charset="0"/>
            </a:endParaRPr>
          </a:p>
          <a:p>
            <a:endParaRPr lang="en-GB" dirty="0">
              <a:solidFill>
                <a:schemeClr val="accent2">
                  <a:lumMod val="50000"/>
                </a:schemeClr>
              </a:solidFill>
              <a:cs typeface="Times New Roman" panose="02020603050405020304" pitchFamily="18" charset="0"/>
            </a:endParaRPr>
          </a:p>
        </p:txBody>
      </p:sp>
      <p:pic>
        <p:nvPicPr>
          <p:cNvPr id="11" name="Picture 10" descr="A picture containing text, container&#10;&#10;Description automatically generated">
            <a:extLst>
              <a:ext uri="{FF2B5EF4-FFF2-40B4-BE49-F238E27FC236}">
                <a16:creationId xmlns:a16="http://schemas.microsoft.com/office/drawing/2014/main" id="{4BDBA74B-B02B-4512-929C-FA2BC5FA6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560" y="3589291"/>
            <a:ext cx="4805881" cy="2663259"/>
          </a:xfrm>
          <a:prstGeom prst="rect">
            <a:avLst/>
          </a:prstGeom>
          <a:ln w="38100">
            <a:solidFill>
              <a:srgbClr val="A5341A"/>
            </a:solidFill>
          </a:ln>
        </p:spPr>
      </p:pic>
      <p:sp>
        <p:nvSpPr>
          <p:cNvPr id="16" name="TextBox 15">
            <a:extLst>
              <a:ext uri="{FF2B5EF4-FFF2-40B4-BE49-F238E27FC236}">
                <a16:creationId xmlns:a16="http://schemas.microsoft.com/office/drawing/2014/main" id="{84814175-B856-BC22-2534-208478970758}"/>
              </a:ext>
            </a:extLst>
          </p:cNvPr>
          <p:cNvSpPr txBox="1"/>
          <p:nvPr/>
        </p:nvSpPr>
        <p:spPr>
          <a:xfrm>
            <a:off x="6450629" y="812333"/>
            <a:ext cx="5746269" cy="2492990"/>
          </a:xfrm>
          <a:prstGeom prst="rect">
            <a:avLst/>
          </a:prstGeom>
          <a:noFill/>
        </p:spPr>
        <p:txBody>
          <a:bodyPr wrap="square">
            <a:spAutoFit/>
          </a:bodyPr>
          <a:lstStyle/>
          <a:p>
            <a:pPr marL="285750" indent="-285750">
              <a:buFontTx/>
              <a:buChar char="-"/>
            </a:pPr>
            <a:r>
              <a:rPr lang="en-GB" sz="4000" dirty="0">
                <a:solidFill>
                  <a:schemeClr val="accent6">
                    <a:lumMod val="50000"/>
                  </a:schemeClr>
                </a:solidFill>
              </a:rPr>
              <a:t>“Is this the new normal?”</a:t>
            </a:r>
          </a:p>
          <a:p>
            <a:pPr marL="285750" indent="-285750">
              <a:buFontTx/>
              <a:buChar char="-"/>
            </a:pPr>
            <a:r>
              <a:rPr lang="en-GB" sz="4000" b="1" i="0" dirty="0">
                <a:solidFill>
                  <a:schemeClr val="accent6">
                    <a:lumMod val="50000"/>
                  </a:schemeClr>
                </a:solidFill>
                <a:effectLst/>
              </a:rPr>
              <a:t>“No</a:t>
            </a:r>
            <a:r>
              <a:rPr lang="en-GB" sz="4000" b="1" dirty="0">
                <a:solidFill>
                  <a:schemeClr val="accent6">
                    <a:lumMod val="50000"/>
                  </a:schemeClr>
                </a:solidFill>
              </a:rPr>
              <a:t>, it is going to get worse.”</a:t>
            </a:r>
          </a:p>
          <a:p>
            <a:endParaRPr lang="en-GB" sz="1200" i="0" dirty="0">
              <a:solidFill>
                <a:srgbClr val="A5341A"/>
              </a:solidFill>
              <a:effectLst/>
            </a:endParaRPr>
          </a:p>
          <a:p>
            <a:r>
              <a:rPr lang="en-GB" sz="1200" i="0" dirty="0">
                <a:solidFill>
                  <a:srgbClr val="A5341A"/>
                </a:solidFill>
                <a:effectLst/>
              </a:rPr>
              <a:t>P. Duffy</a:t>
            </a:r>
            <a:r>
              <a:rPr lang="en-GB" sz="1200" dirty="0">
                <a:solidFill>
                  <a:srgbClr val="A5341A"/>
                </a:solidFill>
              </a:rPr>
              <a:t>,  Applied Physics PhD </a:t>
            </a:r>
            <a:r>
              <a:rPr lang="en-GB" sz="1200" i="0" dirty="0">
                <a:solidFill>
                  <a:srgbClr val="A5341A"/>
                </a:solidFill>
                <a:effectLst/>
              </a:rPr>
              <a:t>and </a:t>
            </a:r>
            <a:r>
              <a:rPr lang="en-GB" sz="1200" dirty="0">
                <a:solidFill>
                  <a:srgbClr val="A5341A"/>
                </a:solidFill>
              </a:rPr>
              <a:t>Climate Science Advisor, White House OSTP, interviewed by T. Fuller and C. </a:t>
            </a:r>
            <a:r>
              <a:rPr lang="en-GB" sz="1200" dirty="0" err="1">
                <a:solidFill>
                  <a:srgbClr val="A5341A"/>
                </a:solidFill>
              </a:rPr>
              <a:t>Flavelle</a:t>
            </a:r>
            <a:r>
              <a:rPr lang="en-GB" sz="1200" dirty="0">
                <a:solidFill>
                  <a:srgbClr val="A5341A"/>
                </a:solidFill>
              </a:rPr>
              <a:t>, </a:t>
            </a:r>
            <a:r>
              <a:rPr lang="en-GB" sz="1200" i="0" dirty="0">
                <a:solidFill>
                  <a:srgbClr val="A5341A"/>
                </a:solidFill>
                <a:effectLst/>
              </a:rPr>
              <a:t>New York Times</a:t>
            </a:r>
            <a:endParaRPr lang="en-GB" sz="1400" dirty="0">
              <a:solidFill>
                <a:srgbClr val="A5341A"/>
              </a:solidFill>
            </a:endParaRPr>
          </a:p>
        </p:txBody>
      </p:sp>
      <p:pic>
        <p:nvPicPr>
          <p:cNvPr id="19" name="Picture 2">
            <a:extLst>
              <a:ext uri="{FF2B5EF4-FFF2-40B4-BE49-F238E27FC236}">
                <a16:creationId xmlns:a16="http://schemas.microsoft.com/office/drawing/2014/main" id="{77392646-DC56-731B-4B5D-40D60942E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48" y="932185"/>
            <a:ext cx="6213446" cy="531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alifornia wildfires rage as rescues and evacuations continue - CNN Video">
            <a:extLst>
              <a:ext uri="{FF2B5EF4-FFF2-40B4-BE49-F238E27FC236}">
                <a16:creationId xmlns:a16="http://schemas.microsoft.com/office/drawing/2014/main" id="{886C848E-9DA2-68F9-0497-33EBF4EFC0AD}"/>
              </a:ext>
            </a:extLst>
          </p:cNvPr>
          <p:cNvPicPr>
            <a:picLocks noGrp="1" noChangeAspect="1" noChangeArrowheads="1"/>
          </p:cNvPicPr>
          <p:nvPr>
            <p:ph idx="1"/>
          </p:nvPr>
        </p:nvPicPr>
        <p:blipFill rotWithShape="1">
          <a:blip r:embed="rId3">
            <a:alphaModFix amt="20000"/>
            <a:extLst>
              <a:ext uri="{28A0092B-C50C-407E-A947-70E740481C1C}">
                <a14:useLocalDpi xmlns:a14="http://schemas.microsoft.com/office/drawing/2010/main" val="0"/>
              </a:ext>
            </a:extLst>
          </a:blip>
          <a:srcRect b="18182"/>
          <a:stretch/>
        </p:blipFill>
        <p:spPr bwMode="auto">
          <a:xfrm>
            <a:off x="-1199" y="0"/>
            <a:ext cx="12193199" cy="6857998"/>
          </a:xfrm>
          <a:prstGeom prst="rect">
            <a:avLst/>
          </a:prstGeom>
          <a:solidFill>
            <a:srgbClr val="FFFFFF"/>
          </a:solidFill>
        </p:spPr>
      </p:pic>
      <p:sp>
        <p:nvSpPr>
          <p:cNvPr id="2" name="Title 1">
            <a:extLst>
              <a:ext uri="{FF2B5EF4-FFF2-40B4-BE49-F238E27FC236}">
                <a16:creationId xmlns:a16="http://schemas.microsoft.com/office/drawing/2014/main" id="{90794386-3E7F-29D3-10CC-E7DA0686E55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chemeClr val="accent6">
                    <a:lumMod val="50000"/>
                  </a:schemeClr>
                </a:solidFill>
              </a:rPr>
              <a:t>Can we b</a:t>
            </a:r>
            <a:r>
              <a:rPr lang="en-US" sz="6000" b="1" dirty="0">
                <a:solidFill>
                  <a:schemeClr val="accent6">
                    <a:lumMod val="50000"/>
                  </a:schemeClr>
                </a:solidFill>
                <a:effectLst/>
              </a:rPr>
              <a:t>lame it </a:t>
            </a:r>
            <a:r>
              <a:rPr lang="en-US" sz="6000" b="1" dirty="0">
                <a:solidFill>
                  <a:schemeClr val="accent6">
                    <a:lumMod val="50000"/>
                  </a:schemeClr>
                </a:solidFill>
              </a:rPr>
              <a:t>a</a:t>
            </a:r>
            <a:r>
              <a:rPr lang="en-US" sz="6000" b="1" dirty="0">
                <a:solidFill>
                  <a:schemeClr val="accent6">
                    <a:lumMod val="50000"/>
                  </a:schemeClr>
                </a:solidFill>
                <a:effectLst/>
              </a:rPr>
              <a:t>ll </a:t>
            </a:r>
            <a:r>
              <a:rPr lang="en-US" sz="6000" b="1" dirty="0">
                <a:solidFill>
                  <a:schemeClr val="accent6">
                    <a:lumMod val="50000"/>
                  </a:schemeClr>
                </a:solidFill>
              </a:rPr>
              <a:t>o</a:t>
            </a:r>
            <a:r>
              <a:rPr lang="en-US" sz="6000" b="1" dirty="0">
                <a:solidFill>
                  <a:schemeClr val="accent6">
                    <a:lumMod val="50000"/>
                  </a:schemeClr>
                </a:solidFill>
                <a:effectLst/>
              </a:rPr>
              <a:t>n </a:t>
            </a:r>
            <a:r>
              <a:rPr lang="en-US" sz="6000" b="1" dirty="0">
                <a:solidFill>
                  <a:schemeClr val="accent6">
                    <a:lumMod val="50000"/>
                  </a:schemeClr>
                </a:solidFill>
              </a:rPr>
              <a:t>c</a:t>
            </a:r>
            <a:r>
              <a:rPr lang="en-US" sz="6000" b="1" dirty="0">
                <a:solidFill>
                  <a:schemeClr val="accent6">
                    <a:lumMod val="50000"/>
                  </a:schemeClr>
                </a:solidFill>
                <a:effectLst/>
              </a:rPr>
              <a:t>limate </a:t>
            </a:r>
            <a:r>
              <a:rPr lang="en-US" sz="6000" b="1" dirty="0">
                <a:solidFill>
                  <a:schemeClr val="accent6">
                    <a:lumMod val="50000"/>
                  </a:schemeClr>
                </a:solidFill>
              </a:rPr>
              <a:t>c</a:t>
            </a:r>
            <a:r>
              <a:rPr lang="en-US" sz="6000" b="1" dirty="0">
                <a:solidFill>
                  <a:schemeClr val="accent6">
                    <a:lumMod val="50000"/>
                  </a:schemeClr>
                </a:solidFill>
                <a:effectLst/>
              </a:rPr>
              <a:t>hange?</a:t>
            </a:r>
            <a:endParaRPr lang="en-US" sz="6000" b="1" dirty="0">
              <a:solidFill>
                <a:schemeClr val="accent6">
                  <a:lumMod val="50000"/>
                </a:schemeClr>
              </a:solidFill>
            </a:endParaRPr>
          </a:p>
        </p:txBody>
      </p:sp>
    </p:spTree>
    <p:extLst>
      <p:ext uri="{BB962C8B-B14F-4D97-AF65-F5344CB8AC3E}">
        <p14:creationId xmlns:p14="http://schemas.microsoft.com/office/powerpoint/2010/main" val="384674875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alifornia wildfires rage as rescues and evacuations continue - CNN Video">
            <a:extLst>
              <a:ext uri="{FF2B5EF4-FFF2-40B4-BE49-F238E27FC236}">
                <a16:creationId xmlns:a16="http://schemas.microsoft.com/office/drawing/2014/main" id="{D5C3B1A8-5168-C502-1883-36F295DE259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sp>
        <p:nvSpPr>
          <p:cNvPr id="4" name="Oval 3">
            <a:extLst>
              <a:ext uri="{FF2B5EF4-FFF2-40B4-BE49-F238E27FC236}">
                <a16:creationId xmlns:a16="http://schemas.microsoft.com/office/drawing/2014/main" id="{21B08E02-BECE-307D-0BC8-4DEA7A74240A}"/>
              </a:ext>
            </a:extLst>
          </p:cNvPr>
          <p:cNvSpPr/>
          <p:nvPr/>
        </p:nvSpPr>
        <p:spPr>
          <a:xfrm>
            <a:off x="538161" y="1782235"/>
            <a:ext cx="4306577" cy="3684943"/>
          </a:xfrm>
          <a:prstGeom prst="ellipse">
            <a:avLst/>
          </a:prstGeom>
          <a:solidFill>
            <a:schemeClr val="bg1"/>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GB" b="1" dirty="0"/>
          </a:p>
        </p:txBody>
      </p:sp>
      <p:sp>
        <p:nvSpPr>
          <p:cNvPr id="2" name="Isosceles Triangle 1">
            <a:extLst>
              <a:ext uri="{FF2B5EF4-FFF2-40B4-BE49-F238E27FC236}">
                <a16:creationId xmlns:a16="http://schemas.microsoft.com/office/drawing/2014/main" id="{41CC685A-C66B-D2F9-7442-90FCC38EB355}"/>
              </a:ext>
            </a:extLst>
          </p:cNvPr>
          <p:cNvSpPr/>
          <p:nvPr/>
        </p:nvSpPr>
        <p:spPr>
          <a:xfrm>
            <a:off x="914402" y="1809751"/>
            <a:ext cx="3495673" cy="2847974"/>
          </a:xfrm>
          <a:prstGeom prst="triangle">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GB" b="1" dirty="0"/>
          </a:p>
        </p:txBody>
      </p:sp>
      <p:sp>
        <p:nvSpPr>
          <p:cNvPr id="3" name="Isosceles Triangle 2">
            <a:extLst>
              <a:ext uri="{FF2B5EF4-FFF2-40B4-BE49-F238E27FC236}">
                <a16:creationId xmlns:a16="http://schemas.microsoft.com/office/drawing/2014/main" id="{D0603F94-2EA9-9341-0B80-FD6DC2179953}"/>
              </a:ext>
            </a:extLst>
          </p:cNvPr>
          <p:cNvSpPr/>
          <p:nvPr/>
        </p:nvSpPr>
        <p:spPr>
          <a:xfrm>
            <a:off x="1895981" y="2924174"/>
            <a:ext cx="1571626" cy="1371599"/>
          </a:xfrm>
          <a:prstGeom prst="triangl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a:p>
        </p:txBody>
      </p:sp>
      <p:pic>
        <p:nvPicPr>
          <p:cNvPr id="1030" name="Picture 6" descr="Fire free icon">
            <a:extLst>
              <a:ext uri="{FF2B5EF4-FFF2-40B4-BE49-F238E27FC236}">
                <a16:creationId xmlns:a16="http://schemas.microsoft.com/office/drawing/2014/main" id="{B844636C-DA62-CC44-59EB-A6DCD1C10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051" y="3505200"/>
            <a:ext cx="525797" cy="5257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9BEB22-35B6-7470-3F67-7FF1F01D7570}"/>
              </a:ext>
            </a:extLst>
          </p:cNvPr>
          <p:cNvSpPr txBox="1"/>
          <p:nvPr/>
        </p:nvSpPr>
        <p:spPr>
          <a:xfrm rot="3461725">
            <a:off x="2974573" y="2931210"/>
            <a:ext cx="1600201" cy="369332"/>
          </a:xfrm>
          <a:prstGeom prst="rect">
            <a:avLst/>
          </a:prstGeom>
          <a:noFill/>
        </p:spPr>
        <p:txBody>
          <a:bodyPr wrap="square" rtlCol="0">
            <a:spAutoFit/>
          </a:bodyPr>
          <a:lstStyle/>
          <a:p>
            <a:r>
              <a:rPr lang="en-GB" dirty="0">
                <a:solidFill>
                  <a:srgbClr val="FFA846"/>
                </a:solidFill>
              </a:rPr>
              <a:t>Topography</a:t>
            </a:r>
          </a:p>
        </p:txBody>
      </p:sp>
      <p:sp>
        <p:nvSpPr>
          <p:cNvPr id="8" name="TextBox 7">
            <a:extLst>
              <a:ext uri="{FF2B5EF4-FFF2-40B4-BE49-F238E27FC236}">
                <a16:creationId xmlns:a16="http://schemas.microsoft.com/office/drawing/2014/main" id="{E58AC821-81A1-819C-8791-F7562CE285B7}"/>
              </a:ext>
            </a:extLst>
          </p:cNvPr>
          <p:cNvSpPr txBox="1"/>
          <p:nvPr/>
        </p:nvSpPr>
        <p:spPr>
          <a:xfrm rot="18165911">
            <a:off x="983401" y="2461272"/>
            <a:ext cx="1600201" cy="369332"/>
          </a:xfrm>
          <a:prstGeom prst="rect">
            <a:avLst/>
          </a:prstGeom>
          <a:noFill/>
        </p:spPr>
        <p:txBody>
          <a:bodyPr wrap="square" rtlCol="0">
            <a:spAutoFit/>
          </a:bodyPr>
          <a:lstStyle/>
          <a:p>
            <a:r>
              <a:rPr lang="en-GB" dirty="0">
                <a:solidFill>
                  <a:srgbClr val="FFA846"/>
                </a:solidFill>
              </a:rPr>
              <a:t>Weather</a:t>
            </a:r>
          </a:p>
        </p:txBody>
      </p:sp>
      <p:sp>
        <p:nvSpPr>
          <p:cNvPr id="11" name="TextBox 10">
            <a:extLst>
              <a:ext uri="{FF2B5EF4-FFF2-40B4-BE49-F238E27FC236}">
                <a16:creationId xmlns:a16="http://schemas.microsoft.com/office/drawing/2014/main" id="{467CCAEA-1E55-B031-F530-2E23B1180EF7}"/>
              </a:ext>
            </a:extLst>
          </p:cNvPr>
          <p:cNvSpPr txBox="1"/>
          <p:nvPr/>
        </p:nvSpPr>
        <p:spPr>
          <a:xfrm>
            <a:off x="2401772" y="4683680"/>
            <a:ext cx="1600201" cy="369332"/>
          </a:xfrm>
          <a:prstGeom prst="rect">
            <a:avLst/>
          </a:prstGeom>
          <a:noFill/>
        </p:spPr>
        <p:txBody>
          <a:bodyPr wrap="square" rtlCol="0">
            <a:spAutoFit/>
          </a:bodyPr>
          <a:lstStyle/>
          <a:p>
            <a:r>
              <a:rPr lang="en-GB" dirty="0">
                <a:solidFill>
                  <a:srgbClr val="FFA846"/>
                </a:solidFill>
              </a:rPr>
              <a:t>Fuel</a:t>
            </a:r>
          </a:p>
        </p:txBody>
      </p:sp>
      <p:sp>
        <p:nvSpPr>
          <p:cNvPr id="12" name="TextBox 11">
            <a:extLst>
              <a:ext uri="{FF2B5EF4-FFF2-40B4-BE49-F238E27FC236}">
                <a16:creationId xmlns:a16="http://schemas.microsoft.com/office/drawing/2014/main" id="{D84B0DAB-669D-B02B-BB10-DE74920F59E5}"/>
              </a:ext>
            </a:extLst>
          </p:cNvPr>
          <p:cNvSpPr txBox="1"/>
          <p:nvPr/>
        </p:nvSpPr>
        <p:spPr>
          <a:xfrm rot="3509712">
            <a:off x="2645368" y="3694396"/>
            <a:ext cx="1600201" cy="369332"/>
          </a:xfrm>
          <a:prstGeom prst="rect">
            <a:avLst/>
          </a:prstGeom>
          <a:noFill/>
        </p:spPr>
        <p:txBody>
          <a:bodyPr wrap="square" rtlCol="0">
            <a:spAutoFit/>
          </a:bodyPr>
          <a:lstStyle/>
          <a:p>
            <a:r>
              <a:rPr lang="en-GB" dirty="0">
                <a:solidFill>
                  <a:schemeClr val="accent6"/>
                </a:solidFill>
              </a:rPr>
              <a:t>Fuel</a:t>
            </a:r>
          </a:p>
        </p:txBody>
      </p:sp>
      <p:sp>
        <p:nvSpPr>
          <p:cNvPr id="13" name="TextBox 12">
            <a:extLst>
              <a:ext uri="{FF2B5EF4-FFF2-40B4-BE49-F238E27FC236}">
                <a16:creationId xmlns:a16="http://schemas.microsoft.com/office/drawing/2014/main" id="{B5039FA6-01B6-8841-291F-D3A4B43F703E}"/>
              </a:ext>
            </a:extLst>
          </p:cNvPr>
          <p:cNvSpPr txBox="1"/>
          <p:nvPr/>
        </p:nvSpPr>
        <p:spPr>
          <a:xfrm rot="18024664">
            <a:off x="1375785" y="3278107"/>
            <a:ext cx="1600201" cy="369332"/>
          </a:xfrm>
          <a:prstGeom prst="rect">
            <a:avLst/>
          </a:prstGeom>
          <a:noFill/>
        </p:spPr>
        <p:txBody>
          <a:bodyPr wrap="square" rtlCol="0">
            <a:spAutoFit/>
          </a:bodyPr>
          <a:lstStyle/>
          <a:p>
            <a:r>
              <a:rPr lang="en-GB" dirty="0">
                <a:solidFill>
                  <a:schemeClr val="accent6"/>
                </a:solidFill>
              </a:rPr>
              <a:t>Temperature</a:t>
            </a:r>
          </a:p>
        </p:txBody>
      </p:sp>
      <p:pic>
        <p:nvPicPr>
          <p:cNvPr id="16" name="Picture 2" descr="Adam Hayek on Twitter | Cognitive bias, Dunning–kruger effect, Knowledge">
            <a:extLst>
              <a:ext uri="{FF2B5EF4-FFF2-40B4-BE49-F238E27FC236}">
                <a16:creationId xmlns:a16="http://schemas.microsoft.com/office/drawing/2014/main" id="{F112A49B-ECFA-242A-7D2D-3BC9AB27F62D}"/>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3964" y="1635910"/>
            <a:ext cx="6123676" cy="43930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8517FD32-0105-A4F9-CDD8-E54244425E4D}"/>
              </a:ext>
            </a:extLst>
          </p:cNvPr>
          <p:cNvSpPr>
            <a:spLocks noGrp="1"/>
          </p:cNvSpPr>
          <p:nvPr>
            <p:ph type="title"/>
          </p:nvPr>
        </p:nvSpPr>
        <p:spPr>
          <a:xfrm>
            <a:off x="95250" y="-6350"/>
            <a:ext cx="10515600" cy="1325563"/>
          </a:xfrm>
        </p:spPr>
        <p:txBody>
          <a:bodyPr/>
          <a:lstStyle/>
          <a:p>
            <a:r>
              <a:rPr lang="en-GB" b="1" dirty="0">
                <a:solidFill>
                  <a:schemeClr val="accent6">
                    <a:lumMod val="50000"/>
                  </a:schemeClr>
                </a:solidFill>
              </a:rPr>
              <a:t>The knowledge about our knowledge</a:t>
            </a:r>
          </a:p>
        </p:txBody>
      </p:sp>
      <p:pic>
        <p:nvPicPr>
          <p:cNvPr id="17" name="Picture 6" descr="Fire free icon">
            <a:extLst>
              <a:ext uri="{FF2B5EF4-FFF2-40B4-BE49-F238E27FC236}">
                <a16:creationId xmlns:a16="http://schemas.microsoft.com/office/drawing/2014/main" id="{EECB798C-AAAC-24B9-2DDD-DF11868F7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0385" y="3768098"/>
            <a:ext cx="1161088" cy="1161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ire free icon">
            <a:extLst>
              <a:ext uri="{FF2B5EF4-FFF2-40B4-BE49-F238E27FC236}">
                <a16:creationId xmlns:a16="http://schemas.microsoft.com/office/drawing/2014/main" id="{B9E74AD9-543D-C65B-DEBF-8B492F071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797" y="4593922"/>
            <a:ext cx="306723" cy="3067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B93C2AC-B1E4-050E-2C33-A426DBBBE6B1}"/>
              </a:ext>
            </a:extLst>
          </p:cNvPr>
          <p:cNvSpPr txBox="1"/>
          <p:nvPr/>
        </p:nvSpPr>
        <p:spPr>
          <a:xfrm>
            <a:off x="2243646" y="4251133"/>
            <a:ext cx="1600201" cy="369332"/>
          </a:xfrm>
          <a:prstGeom prst="rect">
            <a:avLst/>
          </a:prstGeom>
          <a:noFill/>
        </p:spPr>
        <p:txBody>
          <a:bodyPr wrap="square" rtlCol="0">
            <a:spAutoFit/>
          </a:bodyPr>
          <a:lstStyle/>
          <a:p>
            <a:r>
              <a:rPr lang="en-GB" dirty="0">
                <a:solidFill>
                  <a:schemeClr val="accent6"/>
                </a:solidFill>
              </a:rPr>
              <a:t>Oxygen</a:t>
            </a:r>
          </a:p>
        </p:txBody>
      </p:sp>
      <p:sp>
        <p:nvSpPr>
          <p:cNvPr id="21" name="TextBox 20">
            <a:extLst>
              <a:ext uri="{FF2B5EF4-FFF2-40B4-BE49-F238E27FC236}">
                <a16:creationId xmlns:a16="http://schemas.microsoft.com/office/drawing/2014/main" id="{25730DDE-E96F-F3F4-54A3-49FD05D8AB2A}"/>
              </a:ext>
            </a:extLst>
          </p:cNvPr>
          <p:cNvSpPr txBox="1"/>
          <p:nvPr/>
        </p:nvSpPr>
        <p:spPr>
          <a:xfrm>
            <a:off x="2174472" y="5467178"/>
            <a:ext cx="1600201" cy="369332"/>
          </a:xfrm>
          <a:prstGeom prst="rect">
            <a:avLst/>
          </a:prstGeom>
          <a:noFill/>
        </p:spPr>
        <p:txBody>
          <a:bodyPr wrap="square" rtlCol="0">
            <a:spAutoFit/>
          </a:bodyPr>
          <a:lstStyle/>
          <a:p>
            <a:r>
              <a:rPr lang="en-GB" dirty="0">
                <a:solidFill>
                  <a:schemeClr val="accent1">
                    <a:lumMod val="75000"/>
                  </a:schemeClr>
                </a:solidFill>
              </a:rPr>
              <a:t>Climate</a:t>
            </a:r>
          </a:p>
        </p:txBody>
      </p:sp>
      <p:sp>
        <p:nvSpPr>
          <p:cNvPr id="22" name="TextBox 21">
            <a:extLst>
              <a:ext uri="{FF2B5EF4-FFF2-40B4-BE49-F238E27FC236}">
                <a16:creationId xmlns:a16="http://schemas.microsoft.com/office/drawing/2014/main" id="{EC783939-86D5-0D39-9F07-BCF5B2B60641}"/>
              </a:ext>
            </a:extLst>
          </p:cNvPr>
          <p:cNvSpPr txBox="1"/>
          <p:nvPr/>
        </p:nvSpPr>
        <p:spPr>
          <a:xfrm rot="3402674">
            <a:off x="4087393" y="2673632"/>
            <a:ext cx="1600201" cy="369332"/>
          </a:xfrm>
          <a:prstGeom prst="rect">
            <a:avLst/>
          </a:prstGeom>
          <a:noFill/>
        </p:spPr>
        <p:txBody>
          <a:bodyPr wrap="square" rtlCol="0">
            <a:spAutoFit/>
          </a:bodyPr>
          <a:lstStyle/>
          <a:p>
            <a:r>
              <a:rPr lang="en-GB" dirty="0" err="1">
                <a:solidFill>
                  <a:schemeClr val="accent1">
                    <a:lumMod val="75000"/>
                  </a:schemeClr>
                </a:solidFill>
              </a:rPr>
              <a:t>Landuse</a:t>
            </a:r>
            <a:endParaRPr lang="en-GB" dirty="0">
              <a:solidFill>
                <a:schemeClr val="accent1">
                  <a:lumMod val="75000"/>
                </a:schemeClr>
              </a:solidFill>
            </a:endParaRPr>
          </a:p>
        </p:txBody>
      </p:sp>
      <p:sp>
        <p:nvSpPr>
          <p:cNvPr id="23" name="TextBox 22">
            <a:extLst>
              <a:ext uri="{FF2B5EF4-FFF2-40B4-BE49-F238E27FC236}">
                <a16:creationId xmlns:a16="http://schemas.microsoft.com/office/drawing/2014/main" id="{B43ED0D9-A41F-B01B-CF00-BF13244821BF}"/>
              </a:ext>
            </a:extLst>
          </p:cNvPr>
          <p:cNvSpPr txBox="1"/>
          <p:nvPr/>
        </p:nvSpPr>
        <p:spPr>
          <a:xfrm rot="18577182">
            <a:off x="85982" y="2185620"/>
            <a:ext cx="1600201" cy="369332"/>
          </a:xfrm>
          <a:prstGeom prst="rect">
            <a:avLst/>
          </a:prstGeom>
          <a:noFill/>
        </p:spPr>
        <p:txBody>
          <a:bodyPr wrap="square" rtlCol="0">
            <a:spAutoFit/>
          </a:bodyPr>
          <a:lstStyle/>
          <a:p>
            <a:r>
              <a:rPr lang="en-GB" dirty="0">
                <a:solidFill>
                  <a:schemeClr val="accent1">
                    <a:lumMod val="75000"/>
                  </a:schemeClr>
                </a:solidFill>
              </a:rPr>
              <a:t>Vegetation</a:t>
            </a:r>
          </a:p>
        </p:txBody>
      </p:sp>
      <p:sp>
        <p:nvSpPr>
          <p:cNvPr id="25" name="TextBox 24">
            <a:extLst>
              <a:ext uri="{FF2B5EF4-FFF2-40B4-BE49-F238E27FC236}">
                <a16:creationId xmlns:a16="http://schemas.microsoft.com/office/drawing/2014/main" id="{4CE08C52-E1FC-037B-DEF8-6379E5031B7F}"/>
              </a:ext>
            </a:extLst>
          </p:cNvPr>
          <p:cNvSpPr txBox="1"/>
          <p:nvPr/>
        </p:nvSpPr>
        <p:spPr>
          <a:xfrm>
            <a:off x="1026280" y="6144802"/>
            <a:ext cx="3555342" cy="276999"/>
          </a:xfrm>
          <a:prstGeom prst="rect">
            <a:avLst/>
          </a:prstGeom>
          <a:noFill/>
        </p:spPr>
        <p:txBody>
          <a:bodyPr wrap="square">
            <a:spAutoFit/>
          </a:bodyPr>
          <a:lstStyle/>
          <a:p>
            <a:r>
              <a:rPr lang="en-GB" sz="1200" dirty="0">
                <a:solidFill>
                  <a:schemeClr val="accent6">
                    <a:lumMod val="50000"/>
                  </a:schemeClr>
                </a:solidFill>
              </a:rPr>
              <a:t>(Graphical conceptualization of Bowman et al., 2009)</a:t>
            </a:r>
          </a:p>
        </p:txBody>
      </p:sp>
      <p:sp>
        <p:nvSpPr>
          <p:cNvPr id="26" name="TextBox 25">
            <a:extLst>
              <a:ext uri="{FF2B5EF4-FFF2-40B4-BE49-F238E27FC236}">
                <a16:creationId xmlns:a16="http://schemas.microsoft.com/office/drawing/2014/main" id="{FE0C2F06-CDEB-EF57-7380-C7D09880E9BE}"/>
              </a:ext>
            </a:extLst>
          </p:cNvPr>
          <p:cNvSpPr txBox="1"/>
          <p:nvPr/>
        </p:nvSpPr>
        <p:spPr>
          <a:xfrm>
            <a:off x="5958432" y="6114846"/>
            <a:ext cx="6123676" cy="276999"/>
          </a:xfrm>
          <a:prstGeom prst="rect">
            <a:avLst/>
          </a:prstGeom>
          <a:noFill/>
        </p:spPr>
        <p:txBody>
          <a:bodyPr wrap="square">
            <a:spAutoFit/>
          </a:bodyPr>
          <a:lstStyle/>
          <a:p>
            <a:r>
              <a:rPr lang="en-GB" sz="1200" dirty="0">
                <a:solidFill>
                  <a:schemeClr val="accent6">
                    <a:lumMod val="50000"/>
                  </a:schemeClr>
                </a:solidFill>
              </a:rPr>
              <a:t>(Graphical conceptualization of Dunning and Kruger </a:t>
            </a:r>
            <a:r>
              <a:rPr lang="en-GB" sz="1200" b="0" i="0" dirty="0">
                <a:solidFill>
                  <a:schemeClr val="accent6">
                    <a:lumMod val="50000"/>
                  </a:schemeClr>
                </a:solidFill>
                <a:effectLst/>
              </a:rPr>
              <a:t>1999 and </a:t>
            </a:r>
            <a:r>
              <a:rPr lang="fr-FR" sz="1200" b="0" i="0" dirty="0">
                <a:solidFill>
                  <a:schemeClr val="accent6">
                    <a:lumMod val="50000"/>
                  </a:schemeClr>
                </a:solidFill>
                <a:effectLst/>
              </a:rPr>
              <a:t>Sanchez and </a:t>
            </a:r>
            <a:r>
              <a:rPr lang="fr-FR" sz="1200" b="0" i="0" dirty="0" err="1">
                <a:solidFill>
                  <a:schemeClr val="accent6">
                    <a:lumMod val="50000"/>
                  </a:schemeClr>
                </a:solidFill>
                <a:effectLst/>
              </a:rPr>
              <a:t>Dunning</a:t>
            </a:r>
            <a:r>
              <a:rPr lang="fr-FR" sz="1200" b="0" i="0" dirty="0">
                <a:solidFill>
                  <a:schemeClr val="accent6">
                    <a:lumMod val="50000"/>
                  </a:schemeClr>
                </a:solidFill>
                <a:effectLst/>
              </a:rPr>
              <a:t>, D., 2018)</a:t>
            </a:r>
            <a:endParaRPr lang="en-GB" sz="1200" dirty="0">
              <a:solidFill>
                <a:schemeClr val="accent6">
                  <a:lumMod val="50000"/>
                </a:schemeClr>
              </a:solidFill>
            </a:endParaRPr>
          </a:p>
        </p:txBody>
      </p:sp>
      <p:pic>
        <p:nvPicPr>
          <p:cNvPr id="24" name="Picture 2" descr="Smokey Bear - Wikipedia">
            <a:extLst>
              <a:ext uri="{FF2B5EF4-FFF2-40B4-BE49-F238E27FC236}">
                <a16:creationId xmlns:a16="http://schemas.microsoft.com/office/drawing/2014/main" id="{BEA341EC-D353-2923-B6DC-F5BBD8C2F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42" y="1072787"/>
            <a:ext cx="4022205" cy="56839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4061B9C-D5A7-F541-9344-E0E3B0E0639C}"/>
              </a:ext>
            </a:extLst>
          </p:cNvPr>
          <p:cNvPicPr>
            <a:picLocks noChangeAspect="1"/>
          </p:cNvPicPr>
          <p:nvPr/>
        </p:nvPicPr>
        <p:blipFill rotWithShape="1">
          <a:blip r:embed="rId7"/>
          <a:srcRect l="5758" t="11414" r="79635" b="11550"/>
          <a:stretch/>
        </p:blipFill>
        <p:spPr>
          <a:xfrm>
            <a:off x="2620926" y="1153037"/>
            <a:ext cx="4026993" cy="5230122"/>
          </a:xfrm>
          <a:prstGeom prst="rect">
            <a:avLst/>
          </a:prstGeom>
        </p:spPr>
      </p:pic>
      <p:pic>
        <p:nvPicPr>
          <p:cNvPr id="28" name="Picture 4" descr="Smokey The Bear | Know Your Meme">
            <a:extLst>
              <a:ext uri="{FF2B5EF4-FFF2-40B4-BE49-F238E27FC236}">
                <a16:creationId xmlns:a16="http://schemas.microsoft.com/office/drawing/2014/main" id="{6BAB76BB-EED4-3F8E-F598-C3515A9EE5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2057" y="991395"/>
            <a:ext cx="4620585" cy="571322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D3F5EA4-DE3E-E477-DDF8-E6E03817AB6E}"/>
              </a:ext>
            </a:extLst>
          </p:cNvPr>
          <p:cNvCxnSpPr>
            <a:cxnSpLocks/>
          </p:cNvCxnSpPr>
          <p:nvPr/>
        </p:nvCxnSpPr>
        <p:spPr>
          <a:xfrm flipH="1">
            <a:off x="8847444" y="1681221"/>
            <a:ext cx="1418581" cy="2151225"/>
          </a:xfrm>
          <a:prstGeom prst="straightConnector1">
            <a:avLst/>
          </a:prstGeom>
          <a:ln>
            <a:solidFill>
              <a:srgbClr val="A5341A"/>
            </a:solidFill>
            <a:tailEnd type="triangle"/>
          </a:ln>
        </p:spPr>
        <p:style>
          <a:lnRef idx="1">
            <a:schemeClr val="accent2"/>
          </a:lnRef>
          <a:fillRef idx="0">
            <a:schemeClr val="accent2"/>
          </a:fillRef>
          <a:effectRef idx="0">
            <a:schemeClr val="accent2"/>
          </a:effectRef>
          <a:fontRef idx="minor">
            <a:schemeClr val="tx1"/>
          </a:fontRef>
        </p:style>
      </p:cxnSp>
      <p:pic>
        <p:nvPicPr>
          <p:cNvPr id="29" name="Picture 28">
            <a:extLst>
              <a:ext uri="{FF2B5EF4-FFF2-40B4-BE49-F238E27FC236}">
                <a16:creationId xmlns:a16="http://schemas.microsoft.com/office/drawing/2014/main" id="{DBF6D260-23DF-A7DC-C4CA-245D2F5813E5}"/>
              </a:ext>
            </a:extLst>
          </p:cNvPr>
          <p:cNvPicPr>
            <a:picLocks noChangeAspect="1"/>
          </p:cNvPicPr>
          <p:nvPr/>
        </p:nvPicPr>
        <p:blipFill rotWithShape="1">
          <a:blip r:embed="rId7"/>
          <a:srcRect l="22440" t="11414" r="56137" b="11550"/>
          <a:stretch/>
        </p:blipFill>
        <p:spPr>
          <a:xfrm>
            <a:off x="7261466" y="1543100"/>
            <a:ext cx="4690263" cy="47433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Graphic 18" descr="Woman Shrugging outline">
            <a:extLst>
              <a:ext uri="{FF2B5EF4-FFF2-40B4-BE49-F238E27FC236}">
                <a16:creationId xmlns:a16="http://schemas.microsoft.com/office/drawing/2014/main" id="{8B19D0E6-5A1F-9A98-1A05-CCDB87B647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60638" y="963607"/>
            <a:ext cx="914400" cy="914400"/>
          </a:xfrm>
          <a:prstGeom prst="rect">
            <a:avLst/>
          </a:prstGeom>
        </p:spPr>
      </p:pic>
      <p:sp>
        <p:nvSpPr>
          <p:cNvPr id="30" name="Speech Bubble: Oval 29">
            <a:extLst>
              <a:ext uri="{FF2B5EF4-FFF2-40B4-BE49-F238E27FC236}">
                <a16:creationId xmlns:a16="http://schemas.microsoft.com/office/drawing/2014/main" id="{B433A145-858B-2396-A2DE-A967F5A3CD24}"/>
              </a:ext>
            </a:extLst>
          </p:cNvPr>
          <p:cNvSpPr/>
          <p:nvPr/>
        </p:nvSpPr>
        <p:spPr>
          <a:xfrm>
            <a:off x="10153123" y="42857"/>
            <a:ext cx="1199687" cy="914400"/>
          </a:xfrm>
          <a:prstGeom prst="wedgeEllipseCallout">
            <a:avLst/>
          </a:prstGeom>
          <a:solidFill>
            <a:srgbClr val="A5341A"/>
          </a:solidFill>
          <a:ln>
            <a:solidFill>
              <a:srgbClr val="A5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Here I am.</a:t>
            </a:r>
          </a:p>
        </p:txBody>
      </p:sp>
    </p:spTree>
    <p:extLst>
      <p:ext uri="{BB962C8B-B14F-4D97-AF65-F5344CB8AC3E}">
        <p14:creationId xmlns:p14="http://schemas.microsoft.com/office/powerpoint/2010/main" val="10450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7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7500"/>
                            </p:stCondLst>
                            <p:childTnLst>
                              <p:par>
                                <p:cTn id="18" presetID="10" presetClass="entr" presetSubtype="0" fill="hold" nodeType="after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10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nodeType="afterEffect">
                                  <p:stCondLst>
                                    <p:cond delay="1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2" presetClass="entr" presetSubtype="4" fill="hold" nodeType="afterEffect">
                                  <p:stCondLst>
                                    <p:cond delay="100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alifornia wildfires rage as rescues and evacuations continue - CNN Video">
            <a:extLst>
              <a:ext uri="{FF2B5EF4-FFF2-40B4-BE49-F238E27FC236}">
                <a16:creationId xmlns:a16="http://schemas.microsoft.com/office/drawing/2014/main" id="{D5C3B1A8-5168-C502-1883-36F295DE259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sp>
        <p:nvSpPr>
          <p:cNvPr id="6" name="Title 5">
            <a:extLst>
              <a:ext uri="{FF2B5EF4-FFF2-40B4-BE49-F238E27FC236}">
                <a16:creationId xmlns:a16="http://schemas.microsoft.com/office/drawing/2014/main" id="{8517FD32-0105-A4F9-CDD8-E54244425E4D}"/>
              </a:ext>
            </a:extLst>
          </p:cNvPr>
          <p:cNvSpPr>
            <a:spLocks noGrp="1"/>
          </p:cNvSpPr>
          <p:nvPr>
            <p:ph type="title"/>
          </p:nvPr>
        </p:nvSpPr>
        <p:spPr>
          <a:xfrm>
            <a:off x="95250" y="-6350"/>
            <a:ext cx="10515600" cy="1325563"/>
          </a:xfrm>
        </p:spPr>
        <p:txBody>
          <a:bodyPr/>
          <a:lstStyle/>
          <a:p>
            <a:r>
              <a:rPr lang="en-GB" sz="4000" b="1" dirty="0">
                <a:solidFill>
                  <a:srgbClr val="3A5115"/>
                </a:solidFill>
              </a:rPr>
              <a:t>Myth against Reality </a:t>
            </a:r>
          </a:p>
        </p:txBody>
      </p:sp>
      <p:sp>
        <p:nvSpPr>
          <p:cNvPr id="7" name="TextBox 6">
            <a:extLst>
              <a:ext uri="{FF2B5EF4-FFF2-40B4-BE49-F238E27FC236}">
                <a16:creationId xmlns:a16="http://schemas.microsoft.com/office/drawing/2014/main" id="{3B8CF436-497B-62DE-91B9-D020DC36DF90}"/>
              </a:ext>
            </a:extLst>
          </p:cNvPr>
          <p:cNvSpPr txBox="1"/>
          <p:nvPr/>
        </p:nvSpPr>
        <p:spPr>
          <a:xfrm>
            <a:off x="101972" y="1500981"/>
            <a:ext cx="5344354" cy="4154984"/>
          </a:xfrm>
          <a:prstGeom prst="rect">
            <a:avLst/>
          </a:prstGeom>
          <a:noFill/>
        </p:spPr>
        <p:txBody>
          <a:bodyPr wrap="square" rtlCol="0">
            <a:spAutoFit/>
          </a:bodyPr>
          <a:lstStyle/>
          <a:p>
            <a:pPr marL="342900" indent="-342900">
              <a:buFont typeface="Arial" panose="020B0604020202020204" pitchFamily="34" charset="0"/>
              <a:buChar char="•"/>
            </a:pPr>
            <a:r>
              <a:rPr lang="en-GB" sz="2400" i="1" dirty="0">
                <a:solidFill>
                  <a:schemeClr val="accent6">
                    <a:lumMod val="50000"/>
                  </a:schemeClr>
                </a:solidFill>
              </a:rPr>
              <a:t>“Wildfires are always caused by extreme weather”</a:t>
            </a:r>
          </a:p>
          <a:p>
            <a:pPr marL="342900" indent="-342900">
              <a:buFont typeface="Arial" panose="020B0604020202020204" pitchFamily="34" charset="0"/>
              <a:buChar char="•"/>
            </a:pPr>
            <a:endParaRPr lang="en-GB" sz="2400" i="1" dirty="0">
              <a:solidFill>
                <a:schemeClr val="accent6">
                  <a:lumMod val="50000"/>
                </a:schemeClr>
              </a:solidFill>
            </a:endParaRPr>
          </a:p>
          <a:p>
            <a:pPr marL="342900" indent="-342900">
              <a:buFont typeface="Arial" panose="020B0604020202020204" pitchFamily="34" charset="0"/>
              <a:buChar char="•"/>
            </a:pPr>
            <a:r>
              <a:rPr lang="en-GB" sz="2400" i="1" dirty="0">
                <a:solidFill>
                  <a:schemeClr val="accent6">
                    <a:lumMod val="50000"/>
                  </a:schemeClr>
                </a:solidFill>
              </a:rPr>
              <a:t>“All fires need to be prevented or extinguished”</a:t>
            </a:r>
          </a:p>
          <a:p>
            <a:pPr marL="342900" indent="-342900">
              <a:buFont typeface="Arial" panose="020B0604020202020204" pitchFamily="34" charset="0"/>
              <a:buChar char="•"/>
            </a:pPr>
            <a:endParaRPr lang="en-GB" sz="2400" i="1" dirty="0">
              <a:solidFill>
                <a:schemeClr val="accent6">
                  <a:lumMod val="50000"/>
                </a:schemeClr>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i="1" dirty="0">
                <a:solidFill>
                  <a:schemeClr val="accent6">
                    <a:lumMod val="50000"/>
                  </a:schemeClr>
                </a:solidFill>
                <a:effectLst/>
                <a:ea typeface="Times New Roman" panose="02020603050405020304" pitchFamily="18" charset="0"/>
                <a:cs typeface="Times New Roman" panose="02020603050405020304" pitchFamily="18" charset="0"/>
              </a:rPr>
              <a:t>“The extreme fire events seen in the last years are unprecedented”</a:t>
            </a:r>
            <a:endParaRPr lang="en-GB" sz="2400" i="1" dirty="0">
              <a:solidFill>
                <a:schemeClr val="accent6">
                  <a:lumMod val="50000"/>
                </a:schemeClr>
              </a:solidFill>
            </a:endParaRPr>
          </a:p>
          <a:p>
            <a:pPr marL="342900" indent="-342900">
              <a:buFont typeface="Arial" panose="020B0604020202020204" pitchFamily="34" charset="0"/>
              <a:buChar char="•"/>
            </a:pPr>
            <a:endParaRPr lang="en-GB" sz="2400" i="1" dirty="0">
              <a:solidFill>
                <a:schemeClr val="accent6">
                  <a:lumMod val="50000"/>
                </a:schemeClr>
              </a:solidFill>
            </a:endParaRPr>
          </a:p>
          <a:p>
            <a:pPr marL="342900" indent="-342900">
              <a:buFont typeface="Arial" panose="020B0604020202020204" pitchFamily="34" charset="0"/>
              <a:buChar char="•"/>
            </a:pPr>
            <a:r>
              <a:rPr lang="en-GB" sz="2400" i="1" dirty="0">
                <a:solidFill>
                  <a:schemeClr val="accent6">
                    <a:lumMod val="50000"/>
                  </a:schemeClr>
                </a:solidFill>
              </a:rPr>
              <a:t>“Wildfires are periodical events to be better tackled when they occur”</a:t>
            </a:r>
          </a:p>
        </p:txBody>
      </p:sp>
      <p:pic>
        <p:nvPicPr>
          <p:cNvPr id="36" name="Picture 14" descr="Diagram&#10;&#10;Description automatically generated">
            <a:extLst>
              <a:ext uri="{FF2B5EF4-FFF2-40B4-BE49-F238E27FC236}">
                <a16:creationId xmlns:a16="http://schemas.microsoft.com/office/drawing/2014/main" id="{450E53C5-A428-F2A3-2DED-2FD9978AAD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 t="31778" r="31682" b="32021"/>
          <a:stretch/>
        </p:blipFill>
        <p:spPr bwMode="auto">
          <a:xfrm>
            <a:off x="5223071" y="1319213"/>
            <a:ext cx="6873679" cy="437396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6">
            <a:extLst>
              <a:ext uri="{FF2B5EF4-FFF2-40B4-BE49-F238E27FC236}">
                <a16:creationId xmlns:a16="http://schemas.microsoft.com/office/drawing/2014/main" id="{3033DCE4-755E-3846-575A-F8F12D8E2E3B}"/>
              </a:ext>
            </a:extLst>
          </p:cNvPr>
          <p:cNvSpPr>
            <a:spLocks noChangeArrowheads="1"/>
          </p:cNvSpPr>
          <p:nvPr/>
        </p:nvSpPr>
        <p:spPr bwMode="auto">
          <a:xfrm>
            <a:off x="5747753" y="5797684"/>
            <a:ext cx="58743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en-US" sz="1200" i="1" dirty="0">
                <a:solidFill>
                  <a:srgbClr val="3A5115"/>
                </a:solidFill>
              </a:rPr>
              <a:t>Active human-ignited fires in the United States from 1997 to 2018, collected in the FPA FOD </a:t>
            </a:r>
          </a:p>
        </p:txBody>
      </p:sp>
    </p:spTree>
    <p:extLst>
      <p:ext uri="{BB962C8B-B14F-4D97-AF65-F5344CB8AC3E}">
        <p14:creationId xmlns:p14="http://schemas.microsoft.com/office/powerpoint/2010/main" val="219305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alifornia wildfires rage as rescues and evacuations continue - CNN Video">
            <a:extLst>
              <a:ext uri="{FF2B5EF4-FFF2-40B4-BE49-F238E27FC236}">
                <a16:creationId xmlns:a16="http://schemas.microsoft.com/office/drawing/2014/main" id="{D5C3B1A8-5168-C502-1883-36F295DE259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8190"/>
          <a:stretch/>
        </p:blipFill>
        <p:spPr bwMode="auto">
          <a:xfrm>
            <a:off x="-1199" y="0"/>
            <a:ext cx="12193199" cy="6857998"/>
          </a:xfrm>
          <a:prstGeom prst="rect">
            <a:avLst/>
          </a:prstGeom>
          <a:solidFill>
            <a:srgbClr val="FFFFFF"/>
          </a:solidFill>
        </p:spPr>
      </p:pic>
      <p:sp>
        <p:nvSpPr>
          <p:cNvPr id="6" name="Title 5">
            <a:extLst>
              <a:ext uri="{FF2B5EF4-FFF2-40B4-BE49-F238E27FC236}">
                <a16:creationId xmlns:a16="http://schemas.microsoft.com/office/drawing/2014/main" id="{8517FD32-0105-A4F9-CDD8-E54244425E4D}"/>
              </a:ext>
            </a:extLst>
          </p:cNvPr>
          <p:cNvSpPr>
            <a:spLocks noGrp="1"/>
          </p:cNvSpPr>
          <p:nvPr>
            <p:ph type="title"/>
          </p:nvPr>
        </p:nvSpPr>
        <p:spPr>
          <a:xfrm>
            <a:off x="95250" y="-6350"/>
            <a:ext cx="10515600" cy="1325563"/>
          </a:xfrm>
        </p:spPr>
        <p:txBody>
          <a:bodyPr/>
          <a:lstStyle/>
          <a:p>
            <a:r>
              <a:rPr lang="en-GB" sz="4000" b="1" dirty="0">
                <a:solidFill>
                  <a:srgbClr val="3A5115"/>
                </a:solidFill>
              </a:rPr>
              <a:t>Myth against Reality </a:t>
            </a:r>
          </a:p>
        </p:txBody>
      </p:sp>
      <p:sp>
        <p:nvSpPr>
          <p:cNvPr id="13" name="TextBox 12">
            <a:extLst>
              <a:ext uri="{FF2B5EF4-FFF2-40B4-BE49-F238E27FC236}">
                <a16:creationId xmlns:a16="http://schemas.microsoft.com/office/drawing/2014/main" id="{D82E0034-C829-DBD6-84F3-7EAA838D84BC}"/>
              </a:ext>
            </a:extLst>
          </p:cNvPr>
          <p:cNvSpPr txBox="1"/>
          <p:nvPr/>
        </p:nvSpPr>
        <p:spPr>
          <a:xfrm>
            <a:off x="101972" y="1500981"/>
            <a:ext cx="5344354" cy="4154984"/>
          </a:xfrm>
          <a:prstGeom prst="rect">
            <a:avLst/>
          </a:prstGeom>
          <a:noFill/>
        </p:spPr>
        <p:txBody>
          <a:bodyPr wrap="square" rtlCol="0">
            <a:spAutoFit/>
          </a:bodyPr>
          <a:lstStyle/>
          <a:p>
            <a:pPr marL="342900" indent="-342900">
              <a:buFont typeface="Arial" panose="020B0604020202020204" pitchFamily="34" charset="0"/>
              <a:buChar char="•"/>
            </a:pPr>
            <a:r>
              <a:rPr lang="en-GB" sz="2400" i="1" dirty="0">
                <a:solidFill>
                  <a:schemeClr val="accent6">
                    <a:lumMod val="50000"/>
                  </a:schemeClr>
                </a:solidFill>
              </a:rPr>
              <a:t>“Wildfires are always caused by extreme weather”</a:t>
            </a:r>
          </a:p>
          <a:p>
            <a:pPr marL="342900" indent="-342900">
              <a:buFont typeface="Arial" panose="020B0604020202020204" pitchFamily="34" charset="0"/>
              <a:buChar char="•"/>
            </a:pPr>
            <a:endParaRPr lang="en-GB" sz="2400" i="1" dirty="0">
              <a:solidFill>
                <a:schemeClr val="accent6">
                  <a:lumMod val="50000"/>
                </a:schemeClr>
              </a:solidFill>
            </a:endParaRPr>
          </a:p>
          <a:p>
            <a:pPr marL="342900" indent="-342900">
              <a:buFont typeface="Arial" panose="020B0604020202020204" pitchFamily="34" charset="0"/>
              <a:buChar char="•"/>
            </a:pPr>
            <a:r>
              <a:rPr lang="en-GB" sz="2400" i="1" dirty="0">
                <a:solidFill>
                  <a:schemeClr val="accent6">
                    <a:lumMod val="50000"/>
                  </a:schemeClr>
                </a:solidFill>
              </a:rPr>
              <a:t>“All fires need to be prevented or extinguished”</a:t>
            </a:r>
          </a:p>
          <a:p>
            <a:pPr marL="342900" indent="-342900">
              <a:buFont typeface="Arial" panose="020B0604020202020204" pitchFamily="34" charset="0"/>
              <a:buChar char="•"/>
            </a:pPr>
            <a:endParaRPr lang="en-GB" sz="2400" i="1" dirty="0">
              <a:solidFill>
                <a:schemeClr val="accent6">
                  <a:lumMod val="50000"/>
                </a:schemeClr>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i="1" dirty="0">
                <a:solidFill>
                  <a:schemeClr val="accent6">
                    <a:lumMod val="50000"/>
                  </a:schemeClr>
                </a:solidFill>
                <a:effectLst/>
                <a:ea typeface="Times New Roman" panose="02020603050405020304" pitchFamily="18" charset="0"/>
                <a:cs typeface="Times New Roman" panose="02020603050405020304" pitchFamily="18" charset="0"/>
              </a:rPr>
              <a:t>“The extreme fire events seen in the last years are not unprecedented”</a:t>
            </a:r>
            <a:endParaRPr lang="en-GB" sz="2400" i="1" dirty="0">
              <a:solidFill>
                <a:schemeClr val="accent6">
                  <a:lumMod val="50000"/>
                </a:schemeClr>
              </a:solidFill>
            </a:endParaRPr>
          </a:p>
          <a:p>
            <a:pPr marL="342900" indent="-342900">
              <a:buFont typeface="Arial" panose="020B0604020202020204" pitchFamily="34" charset="0"/>
              <a:buChar char="•"/>
            </a:pPr>
            <a:endParaRPr lang="en-GB" sz="2400" i="1" dirty="0">
              <a:solidFill>
                <a:schemeClr val="accent6">
                  <a:lumMod val="50000"/>
                </a:schemeClr>
              </a:solidFill>
            </a:endParaRPr>
          </a:p>
          <a:p>
            <a:pPr marL="342900" indent="-342900">
              <a:buFont typeface="Arial" panose="020B0604020202020204" pitchFamily="34" charset="0"/>
              <a:buChar char="•"/>
            </a:pPr>
            <a:r>
              <a:rPr lang="en-GB" sz="2400" i="1" dirty="0">
                <a:solidFill>
                  <a:schemeClr val="accent6">
                    <a:lumMod val="50000"/>
                  </a:schemeClr>
                </a:solidFill>
              </a:rPr>
              <a:t>“Wildfires are periodically event to be better tackled when they occur”</a:t>
            </a:r>
          </a:p>
        </p:txBody>
      </p:sp>
      <p:sp>
        <p:nvSpPr>
          <p:cNvPr id="10" name="Multiplication Sign 9">
            <a:extLst>
              <a:ext uri="{FF2B5EF4-FFF2-40B4-BE49-F238E27FC236}">
                <a16:creationId xmlns:a16="http://schemas.microsoft.com/office/drawing/2014/main" id="{C006338D-B556-9B02-7739-43E059C360F5}"/>
              </a:ext>
            </a:extLst>
          </p:cNvPr>
          <p:cNvSpPr/>
          <p:nvPr/>
        </p:nvSpPr>
        <p:spPr>
          <a:xfrm>
            <a:off x="-163629" y="1635911"/>
            <a:ext cx="5917593" cy="4574840"/>
          </a:xfrm>
          <a:prstGeom prst="mathMultiply">
            <a:avLst/>
          </a:prstGeom>
          <a:solidFill>
            <a:srgbClr val="FFA846"/>
          </a:solidFill>
          <a:ln w="3175">
            <a:solidFill>
              <a:srgbClr val="FFA846"/>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274" name="Picture 2">
            <a:extLst>
              <a:ext uri="{FF2B5EF4-FFF2-40B4-BE49-F238E27FC236}">
                <a16:creationId xmlns:a16="http://schemas.microsoft.com/office/drawing/2014/main" id="{FBE5AB65-3A49-FA0D-239B-176631AC782A}"/>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1699" y="1636056"/>
            <a:ext cx="3919356" cy="3919356"/>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a:extLst>
              <a:ext uri="{FF2B5EF4-FFF2-40B4-BE49-F238E27FC236}">
                <a16:creationId xmlns:a16="http://schemas.microsoft.com/office/drawing/2014/main" id="{078D1237-ED9E-DA87-1AF5-1AF34254BE81}"/>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0337" y="2034170"/>
            <a:ext cx="3521242" cy="352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82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39FA8A735574E9075D3A592FB6AAD" ma:contentTypeVersion="15" ma:contentTypeDescription="Create a new document." ma:contentTypeScope="" ma:versionID="18cb00547a07e0460423cef1a6dde92e">
  <xsd:schema xmlns:xsd="http://www.w3.org/2001/XMLSchema" xmlns:xs="http://www.w3.org/2001/XMLSchema" xmlns:p="http://schemas.microsoft.com/office/2006/metadata/properties" xmlns:ns2="358b34ed-30db-4eda-8c5d-dc435726729f" xmlns:ns3="ce723d52-c7a9-4a5c-9737-c30359fbc71c" targetNamespace="http://schemas.microsoft.com/office/2006/metadata/properties" ma:root="true" ma:fieldsID="c4a8b6b7128f696d67d8b3f6fba3e098" ns2:_="" ns3:_="">
    <xsd:import namespace="358b34ed-30db-4eda-8c5d-dc435726729f"/>
    <xsd:import namespace="ce723d52-c7a9-4a5c-9737-c30359fbc7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8b34ed-30db-4eda-8c5d-dc43572672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4661dae-d6df-48fc-a54e-a577d2899e9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e723d52-c7a9-4a5c-9737-c30359fbc7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57016b3-8bca-425f-8391-4ed3f61b5e41}" ma:internalName="TaxCatchAll" ma:showField="CatchAllData" ma:web="ce723d52-c7a9-4a5c-9737-c30359fbc7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653EB0-3D59-458D-B9F5-6AFDC137CCA6}"/>
</file>

<file path=customXml/itemProps2.xml><?xml version="1.0" encoding="utf-8"?>
<ds:datastoreItem xmlns:ds="http://schemas.openxmlformats.org/officeDocument/2006/customXml" ds:itemID="{260ABA68-F3B4-4721-864D-2CB4780086CE}"/>
</file>

<file path=docProps/app.xml><?xml version="1.0" encoding="utf-8"?>
<Properties xmlns="http://schemas.openxmlformats.org/officeDocument/2006/extended-properties" xmlns:vt="http://schemas.openxmlformats.org/officeDocument/2006/docPropsVTypes">
  <TotalTime>21048</TotalTime>
  <Words>2016</Words>
  <Application>Microsoft Office PowerPoint</Application>
  <PresentationFormat>Widescreen</PresentationFormat>
  <Paragraphs>148</Paragraphs>
  <Slides>23</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Arial</vt:lpstr>
      <vt:lpstr>Calibri</vt:lpstr>
      <vt:lpstr>Calibri Light</vt:lpstr>
      <vt:lpstr>Cambria Math</vt:lpstr>
      <vt:lpstr>g_d0_f1</vt:lpstr>
      <vt:lpstr>Georgia</vt:lpstr>
      <vt:lpstr>Wingdings</vt:lpstr>
      <vt:lpstr>Wingdings 2</vt:lpstr>
      <vt:lpstr>Office Theme</vt:lpstr>
      <vt:lpstr>Microsoft Word Document</vt:lpstr>
      <vt:lpstr>Is it all about climate change? Understanding the relationships between anthropogenic factors, politicians’ incentives and wildfire outcomes</vt:lpstr>
      <vt:lpstr>PowerPoint Presentation</vt:lpstr>
      <vt:lpstr>PowerPoint Presentation</vt:lpstr>
      <vt:lpstr>PowerPoint Presentation</vt:lpstr>
      <vt:lpstr>PowerPoint Presentation</vt:lpstr>
      <vt:lpstr>Can we blame it all on climate change?</vt:lpstr>
      <vt:lpstr>The knowledge about our knowledge</vt:lpstr>
      <vt:lpstr>Myth against Reality </vt:lpstr>
      <vt:lpstr>Myth against Reality </vt:lpstr>
      <vt:lpstr>PowerPoint Presentation</vt:lpstr>
      <vt:lpstr>PowerPoint Presentation</vt:lpstr>
      <vt:lpstr>Objectives and methods</vt:lpstr>
      <vt:lpstr>PowerPoint Presentation</vt:lpstr>
      <vt:lpstr>PowerPoint Presentation</vt:lpstr>
      <vt:lpstr>Objectives and methods</vt:lpstr>
      <vt:lpstr>Preliminary results in the Western US</vt:lpstr>
      <vt:lpstr>PowerPoint Presentation</vt:lpstr>
      <vt:lpstr>PowerPoint Presentation</vt:lpstr>
      <vt:lpstr>Preliminary results in the Western US</vt:lpstr>
      <vt:lpstr>Preliminary results in the US</vt:lpstr>
      <vt:lpstr>In conclusion…</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and fires-  An econometric analysis of the relationship between political incentives and wildfire outcomes</dc:title>
  <dc:creator>Piroli, Erika</dc:creator>
  <cp:lastModifiedBy>Piroli, Erika</cp:lastModifiedBy>
  <cp:revision>13</cp:revision>
  <dcterms:created xsi:type="dcterms:W3CDTF">2022-06-14T16:42:05Z</dcterms:created>
  <dcterms:modified xsi:type="dcterms:W3CDTF">2022-06-29T18:14:37Z</dcterms:modified>
</cp:coreProperties>
</file>