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76" r:id="rId6"/>
    <p:sldId id="265" r:id="rId7"/>
    <p:sldId id="259" r:id="rId8"/>
    <p:sldId id="257" r:id="rId9"/>
    <p:sldId id="258" r:id="rId10"/>
    <p:sldId id="274" r:id="rId11"/>
    <p:sldId id="275" r:id="rId12"/>
    <p:sldId id="260" r:id="rId13"/>
    <p:sldId id="261" r:id="rId14"/>
    <p:sldId id="262" r:id="rId15"/>
    <p:sldId id="269" r:id="rId16"/>
    <p:sldId id="264" r:id="rId17"/>
    <p:sldId id="266" r:id="rId18"/>
    <p:sldId id="271" r:id="rId19"/>
    <p:sldId id="272" r:id="rId20"/>
    <p:sldId id="270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50C66-DE01-4490-977C-3677C130C303}" v="15" dt="2022-06-30T07:33:37.240"/>
    <p1510:client id="{F2357B3B-CAB2-4BCB-905B-77D8189E8FE6}" v="23" dt="2022-06-29T12:40:51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64"/>
    <p:restoredTop sz="96904"/>
  </p:normalViewPr>
  <p:slideViewPr>
    <p:cSldViewPr snapToGrid="0">
      <p:cViewPr varScale="1">
        <p:scale>
          <a:sx n="107" d="100"/>
          <a:sy n="107" d="100"/>
        </p:scale>
        <p:origin x="10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6ED2A-111C-A746-A349-F63967BE57E6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</dgm:pt>
    <dgm:pt modelId="{8C738FF2-C503-184B-878C-56A1E654F3F8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Environment</a:t>
          </a:r>
        </a:p>
      </dgm:t>
    </dgm:pt>
    <dgm:pt modelId="{CE9FC2CF-68BB-6544-A05D-1E200734F7EA}" type="parTrans" cxnId="{41BB2509-1A97-3546-B5C1-FF0AE0E8321C}">
      <dgm:prSet/>
      <dgm:spPr/>
      <dgm:t>
        <a:bodyPr/>
        <a:lstStyle/>
        <a:p>
          <a:endParaRPr lang="en-GB"/>
        </a:p>
      </dgm:t>
    </dgm:pt>
    <dgm:pt modelId="{63260C30-E255-4C45-87F9-EAD021359D14}" type="sibTrans" cxnId="{41BB2509-1A97-3546-B5C1-FF0AE0E8321C}">
      <dgm:prSet/>
      <dgm:spPr/>
      <dgm:t>
        <a:bodyPr/>
        <a:lstStyle/>
        <a:p>
          <a:endParaRPr lang="en-GB"/>
        </a:p>
      </dgm:t>
    </dgm:pt>
    <dgm:pt modelId="{2F9EB4CA-8D35-384E-948F-D4181D58BEC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Economics</a:t>
          </a:r>
        </a:p>
      </dgm:t>
    </dgm:pt>
    <dgm:pt modelId="{510916C8-69C0-EC46-9AB2-12C4791650AD}" type="parTrans" cxnId="{F8757FB3-8F13-5D4E-B75C-29ECCEB2E8C3}">
      <dgm:prSet/>
      <dgm:spPr/>
      <dgm:t>
        <a:bodyPr/>
        <a:lstStyle/>
        <a:p>
          <a:endParaRPr lang="en-GB"/>
        </a:p>
      </dgm:t>
    </dgm:pt>
    <dgm:pt modelId="{D996DAD6-5EE2-6C45-B91B-A5C6B04B1343}" type="sibTrans" cxnId="{F8757FB3-8F13-5D4E-B75C-29ECCEB2E8C3}">
      <dgm:prSet/>
      <dgm:spPr/>
      <dgm:t>
        <a:bodyPr/>
        <a:lstStyle/>
        <a:p>
          <a:endParaRPr lang="en-GB"/>
        </a:p>
      </dgm:t>
    </dgm:pt>
    <dgm:pt modelId="{80F898BD-B9BE-4646-987B-0628A827F593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Policy</a:t>
          </a:r>
        </a:p>
      </dgm:t>
    </dgm:pt>
    <dgm:pt modelId="{F150D16A-E03F-D041-B43C-9E4B80A5EBA7}" type="parTrans" cxnId="{404F43E2-A4F2-A84F-83DB-61275443AAF2}">
      <dgm:prSet/>
      <dgm:spPr/>
      <dgm:t>
        <a:bodyPr/>
        <a:lstStyle/>
        <a:p>
          <a:endParaRPr lang="en-GB"/>
        </a:p>
      </dgm:t>
    </dgm:pt>
    <dgm:pt modelId="{73B804E5-C2E2-FF41-B544-4C91EAE038A4}" type="sibTrans" cxnId="{404F43E2-A4F2-A84F-83DB-61275443AAF2}">
      <dgm:prSet/>
      <dgm:spPr/>
      <dgm:t>
        <a:bodyPr/>
        <a:lstStyle/>
        <a:p>
          <a:endParaRPr lang="en-GB"/>
        </a:p>
      </dgm:t>
    </dgm:pt>
    <dgm:pt modelId="{5A527E1D-1D35-684A-A85A-EB5BA0032381}">
      <dgm:prSet/>
      <dgm:spPr/>
      <dgm:t>
        <a:bodyPr anchor="ctr"/>
        <a:lstStyle/>
        <a:p>
          <a:pPr algn="ctr">
            <a:buNone/>
          </a:pPr>
          <a:r>
            <a:rPr lang="en-GB" dirty="0"/>
            <a:t>Degradation</a:t>
          </a:r>
        </a:p>
      </dgm:t>
    </dgm:pt>
    <dgm:pt modelId="{424E701A-678E-3446-833B-4A480A924877}" type="parTrans" cxnId="{75347095-04D9-1744-8359-621057A9C7CB}">
      <dgm:prSet/>
      <dgm:spPr/>
      <dgm:t>
        <a:bodyPr/>
        <a:lstStyle/>
        <a:p>
          <a:endParaRPr lang="en-GB"/>
        </a:p>
      </dgm:t>
    </dgm:pt>
    <dgm:pt modelId="{F67BF05B-BA06-2341-BFDD-D755E9F290C3}" type="sibTrans" cxnId="{75347095-04D9-1744-8359-621057A9C7CB}">
      <dgm:prSet/>
      <dgm:spPr/>
      <dgm:t>
        <a:bodyPr/>
        <a:lstStyle/>
        <a:p>
          <a:endParaRPr lang="en-GB"/>
        </a:p>
      </dgm:t>
    </dgm:pt>
    <dgm:pt modelId="{565C4F5F-C13B-1C4B-863F-CEE7383555A6}">
      <dgm:prSet/>
      <dgm:spPr/>
      <dgm:t>
        <a:bodyPr anchor="ctr"/>
        <a:lstStyle/>
        <a:p>
          <a:pPr algn="ctr">
            <a:buFont typeface="Arial" panose="020B0604020202020204" pitchFamily="34" charset="0"/>
            <a:buNone/>
          </a:pPr>
          <a:r>
            <a:rPr lang="en-GB" dirty="0"/>
            <a:t>Externalities</a:t>
          </a:r>
        </a:p>
      </dgm:t>
    </dgm:pt>
    <dgm:pt modelId="{50A14CB6-86BE-5F4A-A6D4-300B9157F847}" type="parTrans" cxnId="{678D78CB-365E-F144-869C-631BDE60C59A}">
      <dgm:prSet/>
      <dgm:spPr/>
      <dgm:t>
        <a:bodyPr/>
        <a:lstStyle/>
        <a:p>
          <a:endParaRPr lang="en-GB"/>
        </a:p>
      </dgm:t>
    </dgm:pt>
    <dgm:pt modelId="{1E81D32D-7C3D-1843-AC6F-AB304C0B218C}" type="sibTrans" cxnId="{678D78CB-365E-F144-869C-631BDE60C59A}">
      <dgm:prSet/>
      <dgm:spPr/>
      <dgm:t>
        <a:bodyPr/>
        <a:lstStyle/>
        <a:p>
          <a:endParaRPr lang="en-GB"/>
        </a:p>
      </dgm:t>
    </dgm:pt>
    <dgm:pt modelId="{A4C9111F-48C1-DC4F-8C89-6354BF25AB7A}">
      <dgm:prSet/>
      <dgm:spPr/>
      <dgm:t>
        <a:bodyPr anchor="ctr"/>
        <a:lstStyle/>
        <a:p>
          <a:pPr algn="ctr">
            <a:buNone/>
          </a:pPr>
          <a:r>
            <a:rPr lang="en-GB" dirty="0"/>
            <a:t>Ecosystem Services</a:t>
          </a:r>
        </a:p>
      </dgm:t>
    </dgm:pt>
    <dgm:pt modelId="{DA80948A-58D7-A04D-B22F-2A0F99111C2A}" type="parTrans" cxnId="{FD50BC1A-2527-504D-8E82-E75E913DD3F6}">
      <dgm:prSet/>
      <dgm:spPr/>
      <dgm:t>
        <a:bodyPr/>
        <a:lstStyle/>
        <a:p>
          <a:endParaRPr lang="en-GB"/>
        </a:p>
      </dgm:t>
    </dgm:pt>
    <dgm:pt modelId="{BA4E9B4A-6C8F-DA46-91AC-5D51F89A962B}" type="sibTrans" cxnId="{FD50BC1A-2527-504D-8E82-E75E913DD3F6}">
      <dgm:prSet/>
      <dgm:spPr/>
      <dgm:t>
        <a:bodyPr/>
        <a:lstStyle/>
        <a:p>
          <a:endParaRPr lang="en-GB"/>
        </a:p>
      </dgm:t>
    </dgm:pt>
    <dgm:pt modelId="{8F31F68C-CDAB-2248-932F-3FA49584D6A7}">
      <dgm:prSet/>
      <dgm:spPr/>
      <dgm:t>
        <a:bodyPr anchor="ctr"/>
        <a:lstStyle/>
        <a:p>
          <a:pPr algn="ctr">
            <a:buNone/>
          </a:pPr>
          <a:r>
            <a:rPr lang="en-GB" dirty="0"/>
            <a:t>Quantify damages</a:t>
          </a:r>
        </a:p>
      </dgm:t>
    </dgm:pt>
    <dgm:pt modelId="{C76BDA74-FBB8-1744-AAF2-302CBED7E8AD}" type="parTrans" cxnId="{AFB3719A-20F1-DB40-AAC8-F10A3A0B7F26}">
      <dgm:prSet/>
      <dgm:spPr/>
      <dgm:t>
        <a:bodyPr/>
        <a:lstStyle/>
        <a:p>
          <a:endParaRPr lang="en-GB"/>
        </a:p>
      </dgm:t>
    </dgm:pt>
    <dgm:pt modelId="{D5DF0C9B-C840-CC41-B5E9-73E8EEA4B9F2}" type="sibTrans" cxnId="{AFB3719A-20F1-DB40-AAC8-F10A3A0B7F26}">
      <dgm:prSet/>
      <dgm:spPr/>
      <dgm:t>
        <a:bodyPr/>
        <a:lstStyle/>
        <a:p>
          <a:endParaRPr lang="en-GB"/>
        </a:p>
      </dgm:t>
    </dgm:pt>
    <dgm:pt modelId="{FE7838B1-C054-3142-92A8-C71F27AA804D}">
      <dgm:prSet/>
      <dgm:spPr/>
      <dgm:t>
        <a:bodyPr anchor="ctr"/>
        <a:lstStyle/>
        <a:p>
          <a:pPr algn="ctr">
            <a:buNone/>
          </a:pPr>
          <a:r>
            <a:rPr lang="en-GB" dirty="0"/>
            <a:t>Communicate + Inform</a:t>
          </a:r>
        </a:p>
      </dgm:t>
    </dgm:pt>
    <dgm:pt modelId="{41A4AA33-2E59-114B-B063-AE4BC718D794}" type="parTrans" cxnId="{4EDA277A-A42F-BC4B-A256-745AAF619FB6}">
      <dgm:prSet/>
      <dgm:spPr/>
      <dgm:t>
        <a:bodyPr/>
        <a:lstStyle/>
        <a:p>
          <a:endParaRPr lang="en-GB"/>
        </a:p>
      </dgm:t>
    </dgm:pt>
    <dgm:pt modelId="{52C5B49C-9DFA-E94F-9941-8610F9E2D54E}" type="sibTrans" cxnId="{4EDA277A-A42F-BC4B-A256-745AAF619FB6}">
      <dgm:prSet/>
      <dgm:spPr/>
      <dgm:t>
        <a:bodyPr/>
        <a:lstStyle/>
        <a:p>
          <a:endParaRPr lang="en-GB"/>
        </a:p>
      </dgm:t>
    </dgm:pt>
    <dgm:pt modelId="{DF29758A-FE38-9445-A2D8-F612451B6331}" type="pres">
      <dgm:prSet presAssocID="{9336ED2A-111C-A746-A349-F63967BE57E6}" presName="Name0" presStyleCnt="0">
        <dgm:presLayoutVars>
          <dgm:dir/>
          <dgm:animLvl val="lvl"/>
          <dgm:resizeHandles val="exact"/>
        </dgm:presLayoutVars>
      </dgm:prSet>
      <dgm:spPr/>
    </dgm:pt>
    <dgm:pt modelId="{50D7804A-D797-5B45-9BD3-D76100971EB6}" type="pres">
      <dgm:prSet presAssocID="{9336ED2A-111C-A746-A349-F63967BE57E6}" presName="tSp" presStyleCnt="0"/>
      <dgm:spPr/>
    </dgm:pt>
    <dgm:pt modelId="{9FEEA7FA-2445-B945-81D5-365E6E756198}" type="pres">
      <dgm:prSet presAssocID="{9336ED2A-111C-A746-A349-F63967BE57E6}" presName="bSp" presStyleCnt="0"/>
      <dgm:spPr/>
    </dgm:pt>
    <dgm:pt modelId="{E5332CAE-DE10-3140-BF92-3CC9EA7192FB}" type="pres">
      <dgm:prSet presAssocID="{9336ED2A-111C-A746-A349-F63967BE57E6}" presName="process" presStyleCnt="0"/>
      <dgm:spPr/>
    </dgm:pt>
    <dgm:pt modelId="{DBB3BB70-F89C-6E42-846B-442568566322}" type="pres">
      <dgm:prSet presAssocID="{8C738FF2-C503-184B-878C-56A1E654F3F8}" presName="composite1" presStyleCnt="0"/>
      <dgm:spPr/>
    </dgm:pt>
    <dgm:pt modelId="{8121247C-FD13-7E49-90C5-BB1B6C64F934}" type="pres">
      <dgm:prSet presAssocID="{8C738FF2-C503-184B-878C-56A1E654F3F8}" presName="dummyNode1" presStyleLbl="node1" presStyleIdx="0" presStyleCnt="3"/>
      <dgm:spPr/>
    </dgm:pt>
    <dgm:pt modelId="{647A3EDD-8E8E-0B48-B718-30D78B96C795}" type="pres">
      <dgm:prSet presAssocID="{8C738FF2-C503-184B-878C-56A1E654F3F8}" presName="childNode1" presStyleLbl="bgAcc1" presStyleIdx="0" presStyleCnt="3">
        <dgm:presLayoutVars>
          <dgm:bulletEnabled val="1"/>
        </dgm:presLayoutVars>
      </dgm:prSet>
      <dgm:spPr/>
    </dgm:pt>
    <dgm:pt modelId="{DDBC38C9-FCDE-3A46-9A9A-3E11FED71524}" type="pres">
      <dgm:prSet presAssocID="{8C738FF2-C503-184B-878C-56A1E654F3F8}" presName="childNode1tx" presStyleLbl="bgAcc1" presStyleIdx="0" presStyleCnt="3">
        <dgm:presLayoutVars>
          <dgm:bulletEnabled val="1"/>
        </dgm:presLayoutVars>
      </dgm:prSet>
      <dgm:spPr/>
    </dgm:pt>
    <dgm:pt modelId="{C0B10AF0-B760-1143-9684-808E2E71731A}" type="pres">
      <dgm:prSet presAssocID="{8C738FF2-C503-184B-878C-56A1E654F3F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579C0473-7D40-8E44-ADAF-774A59B64338}" type="pres">
      <dgm:prSet presAssocID="{8C738FF2-C503-184B-878C-56A1E654F3F8}" presName="connSite1" presStyleCnt="0"/>
      <dgm:spPr/>
    </dgm:pt>
    <dgm:pt modelId="{37473EBF-5CAB-8047-A4F7-936144BFB1FA}" type="pres">
      <dgm:prSet presAssocID="{63260C30-E255-4C45-87F9-EAD021359D14}" presName="Name9" presStyleLbl="sibTrans2D1" presStyleIdx="0" presStyleCnt="2"/>
      <dgm:spPr/>
    </dgm:pt>
    <dgm:pt modelId="{CE52D4C8-116D-0549-93C1-C78B162788E8}" type="pres">
      <dgm:prSet presAssocID="{2F9EB4CA-8D35-384E-948F-D4181D58BECB}" presName="composite2" presStyleCnt="0"/>
      <dgm:spPr/>
    </dgm:pt>
    <dgm:pt modelId="{3B1291DB-E13B-A34F-8A93-ADA9A17B9398}" type="pres">
      <dgm:prSet presAssocID="{2F9EB4CA-8D35-384E-948F-D4181D58BECB}" presName="dummyNode2" presStyleLbl="node1" presStyleIdx="0" presStyleCnt="3"/>
      <dgm:spPr/>
    </dgm:pt>
    <dgm:pt modelId="{0D04F48E-0EA6-F04B-8496-70F70D744600}" type="pres">
      <dgm:prSet presAssocID="{2F9EB4CA-8D35-384E-948F-D4181D58BECB}" presName="childNode2" presStyleLbl="bgAcc1" presStyleIdx="1" presStyleCnt="3">
        <dgm:presLayoutVars>
          <dgm:bulletEnabled val="1"/>
        </dgm:presLayoutVars>
      </dgm:prSet>
      <dgm:spPr/>
    </dgm:pt>
    <dgm:pt modelId="{B730242F-AB7C-D542-AF7A-5A236E893BC2}" type="pres">
      <dgm:prSet presAssocID="{2F9EB4CA-8D35-384E-948F-D4181D58BECB}" presName="childNode2tx" presStyleLbl="bgAcc1" presStyleIdx="1" presStyleCnt="3">
        <dgm:presLayoutVars>
          <dgm:bulletEnabled val="1"/>
        </dgm:presLayoutVars>
      </dgm:prSet>
      <dgm:spPr/>
    </dgm:pt>
    <dgm:pt modelId="{AFD2EAA1-A7C1-B647-89E8-BDCE2E65E289}" type="pres">
      <dgm:prSet presAssocID="{2F9EB4CA-8D35-384E-948F-D4181D58BEC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DC451739-E4A5-7442-AAE9-5E3352379D1F}" type="pres">
      <dgm:prSet presAssocID="{2F9EB4CA-8D35-384E-948F-D4181D58BECB}" presName="connSite2" presStyleCnt="0"/>
      <dgm:spPr/>
    </dgm:pt>
    <dgm:pt modelId="{AC5E610D-00EE-3845-A18A-677D87E18247}" type="pres">
      <dgm:prSet presAssocID="{D996DAD6-5EE2-6C45-B91B-A5C6B04B1343}" presName="Name18" presStyleLbl="sibTrans2D1" presStyleIdx="1" presStyleCnt="2"/>
      <dgm:spPr/>
    </dgm:pt>
    <dgm:pt modelId="{CE2CA203-19CA-DE40-8491-7CF2F93C272D}" type="pres">
      <dgm:prSet presAssocID="{80F898BD-B9BE-4646-987B-0628A827F593}" presName="composite1" presStyleCnt="0"/>
      <dgm:spPr/>
    </dgm:pt>
    <dgm:pt modelId="{0E50A54E-37BD-8445-8A03-9F00C7836E29}" type="pres">
      <dgm:prSet presAssocID="{80F898BD-B9BE-4646-987B-0628A827F593}" presName="dummyNode1" presStyleLbl="node1" presStyleIdx="1" presStyleCnt="3"/>
      <dgm:spPr/>
    </dgm:pt>
    <dgm:pt modelId="{29B7E63F-39B0-6548-9DCB-BEDA57150781}" type="pres">
      <dgm:prSet presAssocID="{80F898BD-B9BE-4646-987B-0628A827F593}" presName="childNode1" presStyleLbl="bgAcc1" presStyleIdx="2" presStyleCnt="3">
        <dgm:presLayoutVars>
          <dgm:bulletEnabled val="1"/>
        </dgm:presLayoutVars>
      </dgm:prSet>
      <dgm:spPr/>
    </dgm:pt>
    <dgm:pt modelId="{BE9282D8-20DD-0F43-9A41-A5E92A38ABDC}" type="pres">
      <dgm:prSet presAssocID="{80F898BD-B9BE-4646-987B-0628A827F593}" presName="childNode1tx" presStyleLbl="bgAcc1" presStyleIdx="2" presStyleCnt="3">
        <dgm:presLayoutVars>
          <dgm:bulletEnabled val="1"/>
        </dgm:presLayoutVars>
      </dgm:prSet>
      <dgm:spPr/>
    </dgm:pt>
    <dgm:pt modelId="{0B1D6C17-58E9-E346-A3C4-1A3126B23421}" type="pres">
      <dgm:prSet presAssocID="{80F898BD-B9BE-4646-987B-0628A827F593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FF4481BC-694F-8149-9D90-07B31EB89775}" type="pres">
      <dgm:prSet presAssocID="{80F898BD-B9BE-4646-987B-0628A827F593}" presName="connSite1" presStyleCnt="0"/>
      <dgm:spPr/>
    </dgm:pt>
  </dgm:ptLst>
  <dgm:cxnLst>
    <dgm:cxn modelId="{1548E602-4487-034B-9265-3FE56BF4F0A4}" type="presOf" srcId="{8F31F68C-CDAB-2248-932F-3FA49584D6A7}" destId="{B730242F-AB7C-D542-AF7A-5A236E893BC2}" srcOrd="1" destOrd="0" presId="urn:microsoft.com/office/officeart/2005/8/layout/hProcess4"/>
    <dgm:cxn modelId="{41BB2509-1A97-3546-B5C1-FF0AE0E8321C}" srcId="{9336ED2A-111C-A746-A349-F63967BE57E6}" destId="{8C738FF2-C503-184B-878C-56A1E654F3F8}" srcOrd="0" destOrd="0" parTransId="{CE9FC2CF-68BB-6544-A05D-1E200734F7EA}" sibTransId="{63260C30-E255-4C45-87F9-EAD021359D14}"/>
    <dgm:cxn modelId="{FD50BC1A-2527-504D-8E82-E75E913DD3F6}" srcId="{8C738FF2-C503-184B-878C-56A1E654F3F8}" destId="{A4C9111F-48C1-DC4F-8C89-6354BF25AB7A}" srcOrd="2" destOrd="0" parTransId="{DA80948A-58D7-A04D-B22F-2A0F99111C2A}" sibTransId="{BA4E9B4A-6C8F-DA46-91AC-5D51F89A962B}"/>
    <dgm:cxn modelId="{88A7BF1D-72F8-F54D-A812-1E1518BF6D29}" type="presOf" srcId="{D996DAD6-5EE2-6C45-B91B-A5C6B04B1343}" destId="{AC5E610D-00EE-3845-A18A-677D87E18247}" srcOrd="0" destOrd="0" presId="urn:microsoft.com/office/officeart/2005/8/layout/hProcess4"/>
    <dgm:cxn modelId="{9988FA33-7030-734D-813C-27E29FC07DAB}" type="presOf" srcId="{8C738FF2-C503-184B-878C-56A1E654F3F8}" destId="{C0B10AF0-B760-1143-9684-808E2E71731A}" srcOrd="0" destOrd="0" presId="urn:microsoft.com/office/officeart/2005/8/layout/hProcess4"/>
    <dgm:cxn modelId="{5B5F5937-185D-CB48-A791-F13990C6FA25}" type="presOf" srcId="{5A527E1D-1D35-684A-A85A-EB5BA0032381}" destId="{647A3EDD-8E8E-0B48-B718-30D78B96C795}" srcOrd="0" destOrd="0" presId="urn:microsoft.com/office/officeart/2005/8/layout/hProcess4"/>
    <dgm:cxn modelId="{4D891C60-B2A7-B845-9ADB-476F58940257}" type="presOf" srcId="{A4C9111F-48C1-DC4F-8C89-6354BF25AB7A}" destId="{647A3EDD-8E8E-0B48-B718-30D78B96C795}" srcOrd="0" destOrd="2" presId="urn:microsoft.com/office/officeart/2005/8/layout/hProcess4"/>
    <dgm:cxn modelId="{A221E368-306C-654D-B478-49DCD5818FD4}" type="presOf" srcId="{565C4F5F-C13B-1C4B-863F-CEE7383555A6}" destId="{647A3EDD-8E8E-0B48-B718-30D78B96C795}" srcOrd="0" destOrd="1" presId="urn:microsoft.com/office/officeart/2005/8/layout/hProcess4"/>
    <dgm:cxn modelId="{4FE0BD53-43FC-684C-B9E5-D4D31E2D5A8D}" type="presOf" srcId="{FE7838B1-C054-3142-92A8-C71F27AA804D}" destId="{BE9282D8-20DD-0F43-9A41-A5E92A38ABDC}" srcOrd="1" destOrd="0" presId="urn:microsoft.com/office/officeart/2005/8/layout/hProcess4"/>
    <dgm:cxn modelId="{4EDA277A-A42F-BC4B-A256-745AAF619FB6}" srcId="{80F898BD-B9BE-4646-987B-0628A827F593}" destId="{FE7838B1-C054-3142-92A8-C71F27AA804D}" srcOrd="0" destOrd="0" parTransId="{41A4AA33-2E59-114B-B063-AE4BC718D794}" sibTransId="{52C5B49C-9DFA-E94F-9941-8610F9E2D54E}"/>
    <dgm:cxn modelId="{85BCC881-AAC4-2D47-8325-F08B47543ACD}" type="presOf" srcId="{63260C30-E255-4C45-87F9-EAD021359D14}" destId="{37473EBF-5CAB-8047-A4F7-936144BFB1FA}" srcOrd="0" destOrd="0" presId="urn:microsoft.com/office/officeart/2005/8/layout/hProcess4"/>
    <dgm:cxn modelId="{12D8DD94-743E-EE41-B69F-449F2E46EB3C}" type="presOf" srcId="{FE7838B1-C054-3142-92A8-C71F27AA804D}" destId="{29B7E63F-39B0-6548-9DCB-BEDA57150781}" srcOrd="0" destOrd="0" presId="urn:microsoft.com/office/officeart/2005/8/layout/hProcess4"/>
    <dgm:cxn modelId="{75347095-04D9-1744-8359-621057A9C7CB}" srcId="{8C738FF2-C503-184B-878C-56A1E654F3F8}" destId="{5A527E1D-1D35-684A-A85A-EB5BA0032381}" srcOrd="0" destOrd="0" parTransId="{424E701A-678E-3446-833B-4A480A924877}" sibTransId="{F67BF05B-BA06-2341-BFDD-D755E9F290C3}"/>
    <dgm:cxn modelId="{AFB3719A-20F1-DB40-AAC8-F10A3A0B7F26}" srcId="{2F9EB4CA-8D35-384E-948F-D4181D58BECB}" destId="{8F31F68C-CDAB-2248-932F-3FA49584D6A7}" srcOrd="0" destOrd="0" parTransId="{C76BDA74-FBB8-1744-AAF2-302CBED7E8AD}" sibTransId="{D5DF0C9B-C840-CC41-B5E9-73E8EEA4B9F2}"/>
    <dgm:cxn modelId="{B52EBCA3-CF7E-1E45-A479-1C125D2F6B30}" type="presOf" srcId="{A4C9111F-48C1-DC4F-8C89-6354BF25AB7A}" destId="{DDBC38C9-FCDE-3A46-9A9A-3E11FED71524}" srcOrd="1" destOrd="2" presId="urn:microsoft.com/office/officeart/2005/8/layout/hProcess4"/>
    <dgm:cxn modelId="{586E58A6-DCF8-CF42-8152-4A6F586061D6}" type="presOf" srcId="{8F31F68C-CDAB-2248-932F-3FA49584D6A7}" destId="{0D04F48E-0EA6-F04B-8496-70F70D744600}" srcOrd="0" destOrd="0" presId="urn:microsoft.com/office/officeart/2005/8/layout/hProcess4"/>
    <dgm:cxn modelId="{F8757FB3-8F13-5D4E-B75C-29ECCEB2E8C3}" srcId="{9336ED2A-111C-A746-A349-F63967BE57E6}" destId="{2F9EB4CA-8D35-384E-948F-D4181D58BECB}" srcOrd="1" destOrd="0" parTransId="{510916C8-69C0-EC46-9AB2-12C4791650AD}" sibTransId="{D996DAD6-5EE2-6C45-B91B-A5C6B04B1343}"/>
    <dgm:cxn modelId="{F6712BB4-B5D4-1844-9677-125C8A1AA718}" type="presOf" srcId="{565C4F5F-C13B-1C4B-863F-CEE7383555A6}" destId="{DDBC38C9-FCDE-3A46-9A9A-3E11FED71524}" srcOrd="1" destOrd="1" presId="urn:microsoft.com/office/officeart/2005/8/layout/hProcess4"/>
    <dgm:cxn modelId="{678A56C4-E647-F04C-B9E2-C8FCF98D8147}" type="presOf" srcId="{9336ED2A-111C-A746-A349-F63967BE57E6}" destId="{DF29758A-FE38-9445-A2D8-F612451B6331}" srcOrd="0" destOrd="0" presId="urn:microsoft.com/office/officeart/2005/8/layout/hProcess4"/>
    <dgm:cxn modelId="{02AAEFC4-40DD-D24A-8723-C8EB8D07EFE9}" type="presOf" srcId="{5A527E1D-1D35-684A-A85A-EB5BA0032381}" destId="{DDBC38C9-FCDE-3A46-9A9A-3E11FED71524}" srcOrd="1" destOrd="0" presId="urn:microsoft.com/office/officeart/2005/8/layout/hProcess4"/>
    <dgm:cxn modelId="{678D78CB-365E-F144-869C-631BDE60C59A}" srcId="{8C738FF2-C503-184B-878C-56A1E654F3F8}" destId="{565C4F5F-C13B-1C4B-863F-CEE7383555A6}" srcOrd="1" destOrd="0" parTransId="{50A14CB6-86BE-5F4A-A6D4-300B9157F847}" sibTransId="{1E81D32D-7C3D-1843-AC6F-AB304C0B218C}"/>
    <dgm:cxn modelId="{404F43E2-A4F2-A84F-83DB-61275443AAF2}" srcId="{9336ED2A-111C-A746-A349-F63967BE57E6}" destId="{80F898BD-B9BE-4646-987B-0628A827F593}" srcOrd="2" destOrd="0" parTransId="{F150D16A-E03F-D041-B43C-9E4B80A5EBA7}" sibTransId="{73B804E5-C2E2-FF41-B544-4C91EAE038A4}"/>
    <dgm:cxn modelId="{A7E6CAF3-6347-8943-91DA-3C0F6D844F24}" type="presOf" srcId="{80F898BD-B9BE-4646-987B-0628A827F593}" destId="{0B1D6C17-58E9-E346-A3C4-1A3126B23421}" srcOrd="0" destOrd="0" presId="urn:microsoft.com/office/officeart/2005/8/layout/hProcess4"/>
    <dgm:cxn modelId="{2008BBF6-C168-FD44-97F6-1B265DACAD50}" type="presOf" srcId="{2F9EB4CA-8D35-384E-948F-D4181D58BECB}" destId="{AFD2EAA1-A7C1-B647-89E8-BDCE2E65E289}" srcOrd="0" destOrd="0" presId="urn:microsoft.com/office/officeart/2005/8/layout/hProcess4"/>
    <dgm:cxn modelId="{07D43688-8BFB-4E40-BD36-CDF41D63B1BA}" type="presParOf" srcId="{DF29758A-FE38-9445-A2D8-F612451B6331}" destId="{50D7804A-D797-5B45-9BD3-D76100971EB6}" srcOrd="0" destOrd="0" presId="urn:microsoft.com/office/officeart/2005/8/layout/hProcess4"/>
    <dgm:cxn modelId="{D6970DF5-FB39-D24C-87B7-014AED8C16E2}" type="presParOf" srcId="{DF29758A-FE38-9445-A2D8-F612451B6331}" destId="{9FEEA7FA-2445-B945-81D5-365E6E756198}" srcOrd="1" destOrd="0" presId="urn:microsoft.com/office/officeart/2005/8/layout/hProcess4"/>
    <dgm:cxn modelId="{B7A937CE-B018-C247-8701-8532C7B2644D}" type="presParOf" srcId="{DF29758A-FE38-9445-A2D8-F612451B6331}" destId="{E5332CAE-DE10-3140-BF92-3CC9EA7192FB}" srcOrd="2" destOrd="0" presId="urn:microsoft.com/office/officeart/2005/8/layout/hProcess4"/>
    <dgm:cxn modelId="{4C2B60DC-BF53-3A49-BE0B-6DEF62AB4A3F}" type="presParOf" srcId="{E5332CAE-DE10-3140-BF92-3CC9EA7192FB}" destId="{DBB3BB70-F89C-6E42-846B-442568566322}" srcOrd="0" destOrd="0" presId="urn:microsoft.com/office/officeart/2005/8/layout/hProcess4"/>
    <dgm:cxn modelId="{BE60EC46-9C97-7A44-9022-74C4E02789A0}" type="presParOf" srcId="{DBB3BB70-F89C-6E42-846B-442568566322}" destId="{8121247C-FD13-7E49-90C5-BB1B6C64F934}" srcOrd="0" destOrd="0" presId="urn:microsoft.com/office/officeart/2005/8/layout/hProcess4"/>
    <dgm:cxn modelId="{70735CA9-E838-AB4D-A8B9-34F0EC64D908}" type="presParOf" srcId="{DBB3BB70-F89C-6E42-846B-442568566322}" destId="{647A3EDD-8E8E-0B48-B718-30D78B96C795}" srcOrd="1" destOrd="0" presId="urn:microsoft.com/office/officeart/2005/8/layout/hProcess4"/>
    <dgm:cxn modelId="{C1444D5E-83EE-7841-9C17-C34359FB1C82}" type="presParOf" srcId="{DBB3BB70-F89C-6E42-846B-442568566322}" destId="{DDBC38C9-FCDE-3A46-9A9A-3E11FED71524}" srcOrd="2" destOrd="0" presId="urn:microsoft.com/office/officeart/2005/8/layout/hProcess4"/>
    <dgm:cxn modelId="{4C7F25A7-64E5-214C-AFFA-F533DFEC9126}" type="presParOf" srcId="{DBB3BB70-F89C-6E42-846B-442568566322}" destId="{C0B10AF0-B760-1143-9684-808E2E71731A}" srcOrd="3" destOrd="0" presId="urn:microsoft.com/office/officeart/2005/8/layout/hProcess4"/>
    <dgm:cxn modelId="{7D306F27-81DC-2E41-87EE-8B794F86091E}" type="presParOf" srcId="{DBB3BB70-F89C-6E42-846B-442568566322}" destId="{579C0473-7D40-8E44-ADAF-774A59B64338}" srcOrd="4" destOrd="0" presId="urn:microsoft.com/office/officeart/2005/8/layout/hProcess4"/>
    <dgm:cxn modelId="{6AC01E77-C43B-CD48-AD55-63A89005CAB7}" type="presParOf" srcId="{E5332CAE-DE10-3140-BF92-3CC9EA7192FB}" destId="{37473EBF-5CAB-8047-A4F7-936144BFB1FA}" srcOrd="1" destOrd="0" presId="urn:microsoft.com/office/officeart/2005/8/layout/hProcess4"/>
    <dgm:cxn modelId="{31C8FC0D-FA20-9B4A-BA88-E47464BEBA26}" type="presParOf" srcId="{E5332CAE-DE10-3140-BF92-3CC9EA7192FB}" destId="{CE52D4C8-116D-0549-93C1-C78B162788E8}" srcOrd="2" destOrd="0" presId="urn:microsoft.com/office/officeart/2005/8/layout/hProcess4"/>
    <dgm:cxn modelId="{81DA11F5-6C59-3F43-B348-6AEBA8F87B1B}" type="presParOf" srcId="{CE52D4C8-116D-0549-93C1-C78B162788E8}" destId="{3B1291DB-E13B-A34F-8A93-ADA9A17B9398}" srcOrd="0" destOrd="0" presId="urn:microsoft.com/office/officeart/2005/8/layout/hProcess4"/>
    <dgm:cxn modelId="{E8A7FFFA-377E-8041-902E-A3373DD412E5}" type="presParOf" srcId="{CE52D4C8-116D-0549-93C1-C78B162788E8}" destId="{0D04F48E-0EA6-F04B-8496-70F70D744600}" srcOrd="1" destOrd="0" presId="urn:microsoft.com/office/officeart/2005/8/layout/hProcess4"/>
    <dgm:cxn modelId="{F6FE082C-FA90-774B-8CCF-6E76B244E73E}" type="presParOf" srcId="{CE52D4C8-116D-0549-93C1-C78B162788E8}" destId="{B730242F-AB7C-D542-AF7A-5A236E893BC2}" srcOrd="2" destOrd="0" presId="urn:microsoft.com/office/officeart/2005/8/layout/hProcess4"/>
    <dgm:cxn modelId="{B9E1C0B5-A465-F941-94AF-19C9C6D3F0EA}" type="presParOf" srcId="{CE52D4C8-116D-0549-93C1-C78B162788E8}" destId="{AFD2EAA1-A7C1-B647-89E8-BDCE2E65E289}" srcOrd="3" destOrd="0" presId="urn:microsoft.com/office/officeart/2005/8/layout/hProcess4"/>
    <dgm:cxn modelId="{05DFC9FE-F84E-3144-8049-C2AAD0A21A70}" type="presParOf" srcId="{CE52D4C8-116D-0549-93C1-C78B162788E8}" destId="{DC451739-E4A5-7442-AAE9-5E3352379D1F}" srcOrd="4" destOrd="0" presId="urn:microsoft.com/office/officeart/2005/8/layout/hProcess4"/>
    <dgm:cxn modelId="{4D6DAC3C-AD99-1A49-B751-EDFBA3CB2B6D}" type="presParOf" srcId="{E5332CAE-DE10-3140-BF92-3CC9EA7192FB}" destId="{AC5E610D-00EE-3845-A18A-677D87E18247}" srcOrd="3" destOrd="0" presId="urn:microsoft.com/office/officeart/2005/8/layout/hProcess4"/>
    <dgm:cxn modelId="{48E51F5F-1BA4-3741-95A8-D3F38F1A8C03}" type="presParOf" srcId="{E5332CAE-DE10-3140-BF92-3CC9EA7192FB}" destId="{CE2CA203-19CA-DE40-8491-7CF2F93C272D}" srcOrd="4" destOrd="0" presId="urn:microsoft.com/office/officeart/2005/8/layout/hProcess4"/>
    <dgm:cxn modelId="{E243B614-2BCC-1847-A6C4-66DFF0F90D93}" type="presParOf" srcId="{CE2CA203-19CA-DE40-8491-7CF2F93C272D}" destId="{0E50A54E-37BD-8445-8A03-9F00C7836E29}" srcOrd="0" destOrd="0" presId="urn:microsoft.com/office/officeart/2005/8/layout/hProcess4"/>
    <dgm:cxn modelId="{C9930B7B-FC01-D24F-BFB3-34C247A387CA}" type="presParOf" srcId="{CE2CA203-19CA-DE40-8491-7CF2F93C272D}" destId="{29B7E63F-39B0-6548-9DCB-BEDA57150781}" srcOrd="1" destOrd="0" presId="urn:microsoft.com/office/officeart/2005/8/layout/hProcess4"/>
    <dgm:cxn modelId="{3182D0E8-AA1E-224D-B244-EE9F666C39A7}" type="presParOf" srcId="{CE2CA203-19CA-DE40-8491-7CF2F93C272D}" destId="{BE9282D8-20DD-0F43-9A41-A5E92A38ABDC}" srcOrd="2" destOrd="0" presId="urn:microsoft.com/office/officeart/2005/8/layout/hProcess4"/>
    <dgm:cxn modelId="{10D1DB43-EFBB-1742-A3C1-C172AADB9218}" type="presParOf" srcId="{CE2CA203-19CA-DE40-8491-7CF2F93C272D}" destId="{0B1D6C17-58E9-E346-A3C4-1A3126B23421}" srcOrd="3" destOrd="0" presId="urn:microsoft.com/office/officeart/2005/8/layout/hProcess4"/>
    <dgm:cxn modelId="{28EB715C-AC73-0540-8095-E23972DD3CB9}" type="presParOf" srcId="{CE2CA203-19CA-DE40-8491-7CF2F93C272D}" destId="{FF4481BC-694F-8149-9D90-07B31EB8977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69EE76-054F-4D89-9D1E-22CE8B8DB19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AABF1A-8480-41B8-8730-66DC4D13080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Hot/dry summer med climate with mild and wet winters = Vegetation growth in winter with high fuel availability during summer fire seasons</a:t>
          </a:r>
          <a:endParaRPr lang="en-US" dirty="0"/>
        </a:p>
      </dgm:t>
    </dgm:pt>
    <dgm:pt modelId="{1A124115-074F-4DD9-A2B0-6EC633F93430}" type="parTrans" cxnId="{E26DBEC0-00E3-49A1-B10A-12ADE3F5B9E1}">
      <dgm:prSet/>
      <dgm:spPr/>
      <dgm:t>
        <a:bodyPr/>
        <a:lstStyle/>
        <a:p>
          <a:endParaRPr lang="en-US"/>
        </a:p>
      </dgm:t>
    </dgm:pt>
    <dgm:pt modelId="{50E4995A-6503-48B0-821F-1F438C5AB3B7}" type="sibTrans" cxnId="{E26DBEC0-00E3-49A1-B10A-12ADE3F5B9E1}">
      <dgm:prSet/>
      <dgm:spPr/>
      <dgm:t>
        <a:bodyPr/>
        <a:lstStyle/>
        <a:p>
          <a:endParaRPr lang="en-US"/>
        </a:p>
      </dgm:t>
    </dgm:pt>
    <dgm:pt modelId="{466235F9-34D7-41B6-91C9-9841AD45AB2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The landscape is naturally heterogeneous but also anthropogenically influenced through millennia's of  agricultural activities and pastoralism </a:t>
          </a:r>
          <a:endParaRPr lang="en-US"/>
        </a:p>
      </dgm:t>
    </dgm:pt>
    <dgm:pt modelId="{A3A09BEB-D034-4A72-9C3B-3A5803E0D2D3}" type="parTrans" cxnId="{9BADFE31-03F8-4406-B21C-86CDD5AD23A9}">
      <dgm:prSet/>
      <dgm:spPr/>
      <dgm:t>
        <a:bodyPr/>
        <a:lstStyle/>
        <a:p>
          <a:endParaRPr lang="en-US"/>
        </a:p>
      </dgm:t>
    </dgm:pt>
    <dgm:pt modelId="{2AF40AAA-BDD5-4982-887A-6486110BEE35}" type="sibTrans" cxnId="{9BADFE31-03F8-4406-B21C-86CDD5AD23A9}">
      <dgm:prSet/>
      <dgm:spPr/>
      <dgm:t>
        <a:bodyPr/>
        <a:lstStyle/>
        <a:p>
          <a:endParaRPr lang="en-US"/>
        </a:p>
      </dgm:t>
    </dgm:pt>
    <dgm:pt modelId="{7DDE2567-59C2-483C-AB01-7112A2F73EB3}" type="pres">
      <dgm:prSet presAssocID="{2A69EE76-054F-4D89-9D1E-22CE8B8DB19D}" presName="root" presStyleCnt="0">
        <dgm:presLayoutVars>
          <dgm:dir/>
          <dgm:resizeHandles val="exact"/>
        </dgm:presLayoutVars>
      </dgm:prSet>
      <dgm:spPr/>
    </dgm:pt>
    <dgm:pt modelId="{CD5105E1-7D24-4784-8D87-658AACAE622E}" type="pres">
      <dgm:prSet presAssocID="{AEAABF1A-8480-41B8-8730-66DC4D13080E}" presName="compNode" presStyleCnt="0"/>
      <dgm:spPr/>
    </dgm:pt>
    <dgm:pt modelId="{D9EDD454-D0E9-47DD-AA9B-EB004F81F578}" type="pres">
      <dgm:prSet presAssocID="{AEAABF1A-8480-41B8-8730-66DC4D13080E}" presName="bgRect" presStyleLbl="bgShp" presStyleIdx="0" presStyleCnt="2"/>
      <dgm:spPr/>
    </dgm:pt>
    <dgm:pt modelId="{81DE062D-F3C4-4FE1-A4BD-86316FD55997}" type="pres">
      <dgm:prSet presAssocID="{AEAABF1A-8480-41B8-8730-66DC4D13080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C1923D3C-173E-4054-AF48-01E01D20D572}" type="pres">
      <dgm:prSet presAssocID="{AEAABF1A-8480-41B8-8730-66DC4D13080E}" presName="spaceRect" presStyleCnt="0"/>
      <dgm:spPr/>
    </dgm:pt>
    <dgm:pt modelId="{DA7E287C-0AA7-4108-9D03-AAF36A510404}" type="pres">
      <dgm:prSet presAssocID="{AEAABF1A-8480-41B8-8730-66DC4D13080E}" presName="parTx" presStyleLbl="revTx" presStyleIdx="0" presStyleCnt="2">
        <dgm:presLayoutVars>
          <dgm:chMax val="0"/>
          <dgm:chPref val="0"/>
        </dgm:presLayoutVars>
      </dgm:prSet>
      <dgm:spPr/>
    </dgm:pt>
    <dgm:pt modelId="{62134A15-1136-40C9-B27B-50A162D63376}" type="pres">
      <dgm:prSet presAssocID="{50E4995A-6503-48B0-821F-1F438C5AB3B7}" presName="sibTrans" presStyleCnt="0"/>
      <dgm:spPr/>
    </dgm:pt>
    <dgm:pt modelId="{3DD108A3-6474-4613-9970-17488DE556B0}" type="pres">
      <dgm:prSet presAssocID="{466235F9-34D7-41B6-91C9-9841AD45AB24}" presName="compNode" presStyleCnt="0"/>
      <dgm:spPr/>
    </dgm:pt>
    <dgm:pt modelId="{613F12B5-6C53-4C63-B239-A241D023E5D9}" type="pres">
      <dgm:prSet presAssocID="{466235F9-34D7-41B6-91C9-9841AD45AB24}" presName="bgRect" presStyleLbl="bgShp" presStyleIdx="1" presStyleCnt="2"/>
      <dgm:spPr/>
    </dgm:pt>
    <dgm:pt modelId="{149D191B-1CAC-41E6-B54D-DE956548E4CD}" type="pres">
      <dgm:prSet presAssocID="{466235F9-34D7-41B6-91C9-9841AD45AB2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E1415217-4B71-41F9-9F79-86707D9746C7}" type="pres">
      <dgm:prSet presAssocID="{466235F9-34D7-41B6-91C9-9841AD45AB24}" presName="spaceRect" presStyleCnt="0"/>
      <dgm:spPr/>
    </dgm:pt>
    <dgm:pt modelId="{E086899A-A6B2-458C-969A-19E1E93F9B31}" type="pres">
      <dgm:prSet presAssocID="{466235F9-34D7-41B6-91C9-9841AD45AB24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F97102B-7C7B-4096-9DF0-1F9E07A6ED43}" type="presOf" srcId="{466235F9-34D7-41B6-91C9-9841AD45AB24}" destId="{E086899A-A6B2-458C-969A-19E1E93F9B31}" srcOrd="0" destOrd="0" presId="urn:microsoft.com/office/officeart/2018/2/layout/IconVerticalSolidList"/>
    <dgm:cxn modelId="{9BADFE31-03F8-4406-B21C-86CDD5AD23A9}" srcId="{2A69EE76-054F-4D89-9D1E-22CE8B8DB19D}" destId="{466235F9-34D7-41B6-91C9-9841AD45AB24}" srcOrd="1" destOrd="0" parTransId="{A3A09BEB-D034-4A72-9C3B-3A5803E0D2D3}" sibTransId="{2AF40AAA-BDD5-4982-887A-6486110BEE35}"/>
    <dgm:cxn modelId="{4C94D76E-CE5E-40BE-BE92-D907262A71C7}" type="presOf" srcId="{2A69EE76-054F-4D89-9D1E-22CE8B8DB19D}" destId="{7DDE2567-59C2-483C-AB01-7112A2F73EB3}" srcOrd="0" destOrd="0" presId="urn:microsoft.com/office/officeart/2018/2/layout/IconVerticalSolidList"/>
    <dgm:cxn modelId="{47EE5254-2C5D-4F35-88EA-A97522A21156}" type="presOf" srcId="{AEAABF1A-8480-41B8-8730-66DC4D13080E}" destId="{DA7E287C-0AA7-4108-9D03-AAF36A510404}" srcOrd="0" destOrd="0" presId="urn:microsoft.com/office/officeart/2018/2/layout/IconVerticalSolidList"/>
    <dgm:cxn modelId="{E26DBEC0-00E3-49A1-B10A-12ADE3F5B9E1}" srcId="{2A69EE76-054F-4D89-9D1E-22CE8B8DB19D}" destId="{AEAABF1A-8480-41B8-8730-66DC4D13080E}" srcOrd="0" destOrd="0" parTransId="{1A124115-074F-4DD9-A2B0-6EC633F93430}" sibTransId="{50E4995A-6503-48B0-821F-1F438C5AB3B7}"/>
    <dgm:cxn modelId="{0317C79B-0B86-48ED-A002-65D99E876E44}" type="presParOf" srcId="{7DDE2567-59C2-483C-AB01-7112A2F73EB3}" destId="{CD5105E1-7D24-4784-8D87-658AACAE622E}" srcOrd="0" destOrd="0" presId="urn:microsoft.com/office/officeart/2018/2/layout/IconVerticalSolidList"/>
    <dgm:cxn modelId="{CA3DC788-7FCB-4274-BBE5-5DE6E2C9D260}" type="presParOf" srcId="{CD5105E1-7D24-4784-8D87-658AACAE622E}" destId="{D9EDD454-D0E9-47DD-AA9B-EB004F81F578}" srcOrd="0" destOrd="0" presId="urn:microsoft.com/office/officeart/2018/2/layout/IconVerticalSolidList"/>
    <dgm:cxn modelId="{57CBF53F-0E28-4DB5-8214-21C50F15E5F8}" type="presParOf" srcId="{CD5105E1-7D24-4784-8D87-658AACAE622E}" destId="{81DE062D-F3C4-4FE1-A4BD-86316FD55997}" srcOrd="1" destOrd="0" presId="urn:microsoft.com/office/officeart/2018/2/layout/IconVerticalSolidList"/>
    <dgm:cxn modelId="{4C34BD8C-05BC-4285-9F1F-BA5A3813CF1B}" type="presParOf" srcId="{CD5105E1-7D24-4784-8D87-658AACAE622E}" destId="{C1923D3C-173E-4054-AF48-01E01D20D572}" srcOrd="2" destOrd="0" presId="urn:microsoft.com/office/officeart/2018/2/layout/IconVerticalSolidList"/>
    <dgm:cxn modelId="{85988EC5-3701-48C9-AB59-CD74E1AB53E5}" type="presParOf" srcId="{CD5105E1-7D24-4784-8D87-658AACAE622E}" destId="{DA7E287C-0AA7-4108-9D03-AAF36A510404}" srcOrd="3" destOrd="0" presId="urn:microsoft.com/office/officeart/2018/2/layout/IconVerticalSolidList"/>
    <dgm:cxn modelId="{ACCD2412-16FD-44C7-9980-7A86AE176E2B}" type="presParOf" srcId="{7DDE2567-59C2-483C-AB01-7112A2F73EB3}" destId="{62134A15-1136-40C9-B27B-50A162D63376}" srcOrd="1" destOrd="0" presId="urn:microsoft.com/office/officeart/2018/2/layout/IconVerticalSolidList"/>
    <dgm:cxn modelId="{B83B7C2E-5FF2-4141-8F03-BC9C04349E04}" type="presParOf" srcId="{7DDE2567-59C2-483C-AB01-7112A2F73EB3}" destId="{3DD108A3-6474-4613-9970-17488DE556B0}" srcOrd="2" destOrd="0" presId="urn:microsoft.com/office/officeart/2018/2/layout/IconVerticalSolidList"/>
    <dgm:cxn modelId="{8C013339-402B-4B13-B029-F505B91F08BD}" type="presParOf" srcId="{3DD108A3-6474-4613-9970-17488DE556B0}" destId="{613F12B5-6C53-4C63-B239-A241D023E5D9}" srcOrd="0" destOrd="0" presId="urn:microsoft.com/office/officeart/2018/2/layout/IconVerticalSolidList"/>
    <dgm:cxn modelId="{677D3A96-2A90-4B95-885C-C5BE43331E33}" type="presParOf" srcId="{3DD108A3-6474-4613-9970-17488DE556B0}" destId="{149D191B-1CAC-41E6-B54D-DE956548E4CD}" srcOrd="1" destOrd="0" presId="urn:microsoft.com/office/officeart/2018/2/layout/IconVerticalSolidList"/>
    <dgm:cxn modelId="{0FD0AB19-81F1-4A96-9382-29045097BBEE}" type="presParOf" srcId="{3DD108A3-6474-4613-9970-17488DE556B0}" destId="{E1415217-4B71-41F9-9F79-86707D9746C7}" srcOrd="2" destOrd="0" presId="urn:microsoft.com/office/officeart/2018/2/layout/IconVerticalSolidList"/>
    <dgm:cxn modelId="{5210F437-9D03-4BAB-B407-20D11205655B}" type="presParOf" srcId="{3DD108A3-6474-4613-9970-17488DE556B0}" destId="{E086899A-A6B2-458C-969A-19E1E93F9B3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A3EDD-8E8E-0B48-B718-30D78B96C795}">
      <dsp:nvSpPr>
        <dsp:cNvPr id="0" name=""/>
        <dsp:cNvSpPr/>
      </dsp:nvSpPr>
      <dsp:spPr>
        <a:xfrm>
          <a:off x="2878695" y="619098"/>
          <a:ext cx="1442354" cy="1189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300" kern="1200" dirty="0"/>
            <a:t>Degradation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300" kern="1200" dirty="0"/>
            <a:t>Externalities</a:t>
          </a:r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300" kern="1200" dirty="0"/>
            <a:t>Ecosystem Services</a:t>
          </a:r>
        </a:p>
      </dsp:txBody>
      <dsp:txXfrm>
        <a:off x="2906072" y="646475"/>
        <a:ext cx="1387600" cy="879963"/>
      </dsp:txXfrm>
    </dsp:sp>
    <dsp:sp modelId="{37473EBF-5CAB-8047-A4F7-936144BFB1FA}">
      <dsp:nvSpPr>
        <dsp:cNvPr id="0" name=""/>
        <dsp:cNvSpPr/>
      </dsp:nvSpPr>
      <dsp:spPr>
        <a:xfrm>
          <a:off x="3583982" y="524318"/>
          <a:ext cx="2149237" cy="2149237"/>
        </a:xfrm>
        <a:prstGeom prst="leftCircularArrow">
          <a:avLst>
            <a:gd name="adj1" fmla="val 5735"/>
            <a:gd name="adj2" fmla="val 751944"/>
            <a:gd name="adj3" fmla="val 2527455"/>
            <a:gd name="adj4" fmla="val 9024489"/>
            <a:gd name="adj5" fmla="val 6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10AF0-B760-1143-9684-808E2E71731A}">
      <dsp:nvSpPr>
        <dsp:cNvPr id="0" name=""/>
        <dsp:cNvSpPr/>
      </dsp:nvSpPr>
      <dsp:spPr>
        <a:xfrm>
          <a:off x="3199219" y="1553816"/>
          <a:ext cx="1282092" cy="50984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Environment</a:t>
          </a:r>
        </a:p>
      </dsp:txBody>
      <dsp:txXfrm>
        <a:off x="3214152" y="1568749"/>
        <a:ext cx="1252226" cy="479979"/>
      </dsp:txXfrm>
    </dsp:sp>
    <dsp:sp modelId="{0D04F48E-0EA6-F04B-8496-70F70D744600}">
      <dsp:nvSpPr>
        <dsp:cNvPr id="0" name=""/>
        <dsp:cNvSpPr/>
      </dsp:nvSpPr>
      <dsp:spPr>
        <a:xfrm>
          <a:off x="5068269" y="619098"/>
          <a:ext cx="1442354" cy="1189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300" kern="1200" dirty="0"/>
            <a:t>Quantify damages</a:t>
          </a:r>
        </a:p>
      </dsp:txBody>
      <dsp:txXfrm>
        <a:off x="5095646" y="901398"/>
        <a:ext cx="1387600" cy="879963"/>
      </dsp:txXfrm>
    </dsp:sp>
    <dsp:sp modelId="{AC5E610D-00EE-3845-A18A-677D87E18247}">
      <dsp:nvSpPr>
        <dsp:cNvPr id="0" name=""/>
        <dsp:cNvSpPr/>
      </dsp:nvSpPr>
      <dsp:spPr>
        <a:xfrm>
          <a:off x="5761536" y="-292362"/>
          <a:ext cx="2333538" cy="2333538"/>
        </a:xfrm>
        <a:prstGeom prst="circularArrow">
          <a:avLst>
            <a:gd name="adj1" fmla="val 5282"/>
            <a:gd name="adj2" fmla="val 684648"/>
            <a:gd name="adj3" fmla="val 19139842"/>
            <a:gd name="adj4" fmla="val 12575511"/>
            <a:gd name="adj5" fmla="val 61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2EAA1-A7C1-B647-89E8-BDCE2E65E289}">
      <dsp:nvSpPr>
        <dsp:cNvPr id="0" name=""/>
        <dsp:cNvSpPr/>
      </dsp:nvSpPr>
      <dsp:spPr>
        <a:xfrm>
          <a:off x="5388792" y="364175"/>
          <a:ext cx="1282092" cy="50984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Economics</a:t>
          </a:r>
        </a:p>
      </dsp:txBody>
      <dsp:txXfrm>
        <a:off x="5403725" y="379108"/>
        <a:ext cx="1252226" cy="479979"/>
      </dsp:txXfrm>
    </dsp:sp>
    <dsp:sp modelId="{29B7E63F-39B0-6548-9DCB-BEDA57150781}">
      <dsp:nvSpPr>
        <dsp:cNvPr id="0" name=""/>
        <dsp:cNvSpPr/>
      </dsp:nvSpPr>
      <dsp:spPr>
        <a:xfrm>
          <a:off x="7257843" y="619098"/>
          <a:ext cx="1442354" cy="1189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300" kern="1200" dirty="0"/>
            <a:t>Communicate + Inform</a:t>
          </a:r>
        </a:p>
      </dsp:txBody>
      <dsp:txXfrm>
        <a:off x="7285220" y="646475"/>
        <a:ext cx="1387600" cy="879963"/>
      </dsp:txXfrm>
    </dsp:sp>
    <dsp:sp modelId="{0B1D6C17-58E9-E346-A3C4-1A3126B23421}">
      <dsp:nvSpPr>
        <dsp:cNvPr id="0" name=""/>
        <dsp:cNvSpPr/>
      </dsp:nvSpPr>
      <dsp:spPr>
        <a:xfrm>
          <a:off x="7578366" y="1553816"/>
          <a:ext cx="1282092" cy="509845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Policy</a:t>
          </a:r>
        </a:p>
      </dsp:txBody>
      <dsp:txXfrm>
        <a:off x="7593299" y="1568749"/>
        <a:ext cx="1252226" cy="479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DD454-D0E9-47DD-AA9B-EB004F81F578}">
      <dsp:nvSpPr>
        <dsp:cNvPr id="0" name=""/>
        <dsp:cNvSpPr/>
      </dsp:nvSpPr>
      <dsp:spPr>
        <a:xfrm>
          <a:off x="0" y="378233"/>
          <a:ext cx="11375922" cy="6982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E062D-F3C4-4FE1-A4BD-86316FD55997}">
      <dsp:nvSpPr>
        <dsp:cNvPr id="0" name=""/>
        <dsp:cNvSpPr/>
      </dsp:nvSpPr>
      <dsp:spPr>
        <a:xfrm>
          <a:off x="211228" y="535346"/>
          <a:ext cx="384052" cy="3840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7E287C-0AA7-4108-9D03-AAF36A510404}">
      <dsp:nvSpPr>
        <dsp:cNvPr id="0" name=""/>
        <dsp:cNvSpPr/>
      </dsp:nvSpPr>
      <dsp:spPr>
        <a:xfrm>
          <a:off x="806510" y="378233"/>
          <a:ext cx="10569411" cy="698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01" tIns="73901" rIns="73901" bIns="7390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Hot/dry summer med climate with mild and wet winters = Vegetation growth in winter with high fuel availability during summer fire seasons</a:t>
          </a:r>
          <a:endParaRPr lang="en-US" sz="1700" kern="1200" dirty="0"/>
        </a:p>
      </dsp:txBody>
      <dsp:txXfrm>
        <a:off x="806510" y="378233"/>
        <a:ext cx="10569411" cy="698277"/>
      </dsp:txXfrm>
    </dsp:sp>
    <dsp:sp modelId="{613F12B5-6C53-4C63-B239-A241D023E5D9}">
      <dsp:nvSpPr>
        <dsp:cNvPr id="0" name=""/>
        <dsp:cNvSpPr/>
      </dsp:nvSpPr>
      <dsp:spPr>
        <a:xfrm>
          <a:off x="0" y="1251080"/>
          <a:ext cx="11375922" cy="6982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D191B-1CAC-41E6-B54D-DE956548E4CD}">
      <dsp:nvSpPr>
        <dsp:cNvPr id="0" name=""/>
        <dsp:cNvSpPr/>
      </dsp:nvSpPr>
      <dsp:spPr>
        <a:xfrm>
          <a:off x="211228" y="1408193"/>
          <a:ext cx="384052" cy="3840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6899A-A6B2-458C-969A-19E1E93F9B31}">
      <dsp:nvSpPr>
        <dsp:cNvPr id="0" name=""/>
        <dsp:cNvSpPr/>
      </dsp:nvSpPr>
      <dsp:spPr>
        <a:xfrm>
          <a:off x="806510" y="1251080"/>
          <a:ext cx="10569411" cy="698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01" tIns="73901" rIns="73901" bIns="7390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The landscape is naturally heterogeneous but also anthropogenically influenced through millennia's of  agricultural activities and pastoralism </a:t>
          </a:r>
          <a:endParaRPr lang="en-US" sz="1700" kern="1200"/>
        </a:p>
      </dsp:txBody>
      <dsp:txXfrm>
        <a:off x="806510" y="1251080"/>
        <a:ext cx="10569411" cy="698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16F5F-7EFE-4EE1-A75C-18502FF3D18C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67983-5ADD-4478-B317-7A77E50F80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47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88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28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WTP to avoid more fire frequency</a:t>
            </a:r>
          </a:p>
          <a:p>
            <a:endParaRPr lang="en-GB" dirty="0"/>
          </a:p>
          <a:p>
            <a:r>
              <a:rPr lang="en-GB" dirty="0"/>
              <a:t>Remove – signs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55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Pecuniary effects of wildfires seem to be more important as people care about livelihood, landscape quality comes later but </a:t>
            </a:r>
            <a:r>
              <a:rPr lang="en-GB" err="1"/>
              <a:t>relatvive</a:t>
            </a:r>
            <a:r>
              <a:rPr lang="en-GB"/>
              <a:t> to attributes that </a:t>
            </a:r>
            <a:r>
              <a:rPr lang="en-GB" err="1"/>
              <a:t>realte</a:t>
            </a:r>
            <a:r>
              <a:rPr lang="en-GB"/>
              <a:t> directly to financial contributes matter more as they come first.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55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Preferences of general public and then now were expanding to look at the opinions of the experts and stakeholders.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1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43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9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5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>
                <a:latin typeface="Calibri Light"/>
                <a:ea typeface="Calibri Light" panose="020F0302020204030204" pitchFamily="34" charset="0"/>
                <a:cs typeface="Calibri Light"/>
              </a:rPr>
              <a:t>(</a:t>
            </a:r>
            <a:r>
              <a:rPr lang="en-GB" sz="1200" err="1">
                <a:latin typeface="Calibri Light"/>
                <a:ea typeface="Calibri Light" panose="020F0302020204030204" pitchFamily="34" charset="0"/>
                <a:cs typeface="Calibri Light"/>
              </a:rPr>
              <a:t>Ursino</a:t>
            </a:r>
            <a:r>
              <a:rPr lang="en-GB" sz="1200">
                <a:latin typeface="Calibri Light"/>
                <a:ea typeface="Calibri Light" panose="020F0302020204030204" pitchFamily="34" charset="0"/>
                <a:cs typeface="Calibri Light"/>
              </a:rPr>
              <a:t> and Romano, 2014). 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0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Greek Forest Service was responsible for all three aspects of wildfire management (i.e. prevention, abatement and ecosystem restoration) until the year 1997.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181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8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67983-5ADD-4478-B317-7A77E50F803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2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98DEE-052C-4C05-8B7B-CE2909B71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454E2-47F8-4CBD-B33C-D426B6C7E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4DD42-1173-4662-9EDA-CA29F593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1845B-8EC7-45E4-B0F0-E295F6A5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0AA50-5F2D-42F9-A5F5-408DFD54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AAC1E-DFF3-4906-A212-645BC2F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4E771-7356-4506-A3DA-3BC71CB40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A14B4-FEB8-477A-972E-EF74F2A1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C481A-4641-45BB-85E2-E9117FAC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D0950-FE94-411F-9644-BD3BD65B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0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E4E4F-C547-4E6F-B868-568FC88E4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29347-715D-4760-8AF4-7F6A1660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6A713-9976-464F-9417-2EFB6778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056D4-11FB-4A1D-817C-BCB4F528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65B71-BA5E-4E25-8F12-9DB80AAE0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85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12BB-361A-4727-8B77-A6CCF7AA2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9D084-B483-4BE8-A4A3-939CE1543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13094-4396-40FD-800A-26A19D62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0F3D5-3903-4D3F-B61A-B2D7B7A8A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49599-3AED-40FF-8AD2-6638B524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44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D913-AD16-4863-9FF4-5B029449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179F2-5B58-4100-BA8B-28747C242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3181-33BC-49EA-ABF7-B9B5AFF7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0B7D5-D118-479A-A916-1120CCBE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F94DA-A027-4F6B-B737-B87720C7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8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C399-962A-43D4-BCD4-0826E9A0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F21DF-06B1-47EB-9A86-81B06DCE7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107F5-D38D-4A09-AD7F-601342B20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D1431-A701-4D5C-B954-F33F11FF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44444-57AD-4EB9-8E5B-7233EAED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75FBE-AABE-481E-BA67-42DF4BD0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7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15F5-8676-483C-AD26-1AAB0C3A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3389C-843E-4EAE-9FE7-684AC71DF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B65C4-B188-4E2D-980D-22EDE535A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505926-B5DA-4D88-92FC-8922B3C40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9C02D-9418-494C-A9F4-1646FBB46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66F8D2-84FF-4736-A695-20047432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01495-2ADF-4492-BE15-F4CAF837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4823AA-A70C-4053-9556-0E989022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11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F0D9-FBE0-4FFE-8B64-CE5CFDF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D5FEC5-F332-40C3-9E00-FD35041F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CFFE9-B7F2-42DC-9A2A-B7C6A301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029F0-AC89-46BC-86C7-768A61A7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37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B360E7-0B7D-435D-B424-14DDBB92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29FA3-5568-4326-84CE-58F48D84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7DE2-42D6-4850-AB68-380E7408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19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99CD8-3818-4A9E-AFA5-F59282D1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D58A3-81E9-45F5-8C7C-3CD3F0C7F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665E8-9CBF-4AA4-A324-0E3C792FB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57EE7-BC02-4377-9A15-8C4648BB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22C0-054A-4FBB-989A-FECF88988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08F39-607E-4E9A-8025-FEEC007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5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42CA-1003-4EAA-AFF4-30DA87B0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5F47B0-9534-4F66-9FC2-49027EF20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38FA8-457A-4AA0-A9F8-B3C9FC549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0AA24-BD72-4B26-A34A-52BD0B219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80BAE-9D31-41FD-B690-BB7B086F8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9EF1B-9C89-4258-8782-DDC6A7CB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2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ED903C-92B0-4ED0-9AA5-425C32BA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983EC-BD0D-4704-8BD0-068EEF150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2430F-5984-4248-B835-54A799CED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A7FEE-22D8-46A9-A7A8-FB197C229798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98429-5B1F-4A24-B30F-E6FD79C4F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E088A-566B-4590-A4DD-97ACF7836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50BE0-66AA-4CA4-B837-342CE8EEF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55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ffis.jrc.ec.europa.eu/apps/effis_current_situation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svg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0.tiff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microsoft.com/office/2007/relationships/diagramDrawing" Target="../diagrams/drawing2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30C8-12DF-4836-9D82-04EEF4826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4360"/>
            <a:ext cx="9333053" cy="210369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/>
              <a:t>Assessing preferences for wildfire mitigation in Crete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F5F12-C1B6-4E2C-A18D-93218BBD93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Haleema Misal, Ioannis Kountouris, Apostolos Voulgarakis </a:t>
            </a:r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1A462E8E-398D-4B43-8F35-D998A83E695E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A750C0B0-CE4A-4F90-9BC9-A09C12B6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056C6B1E-AA39-46E4-B778-CD093EA1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6" name="Picture 2" descr="Conspiracy Theories Rise From the Ashes of Greece's Fires – Foreign Policy">
            <a:extLst>
              <a:ext uri="{FF2B5EF4-FFF2-40B4-BE49-F238E27FC236}">
                <a16:creationId xmlns:a16="http://schemas.microsoft.com/office/drawing/2014/main" id="{42076B7D-DC8E-446F-B95B-52E7EE7C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1962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2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"/>
    </mc:Choice>
    <mc:Fallback xmlns="">
      <p:transition spd="slow" advTm="35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5A263-CA7C-4EBD-A50D-77D6DB4F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Survey design + Data Collection</a:t>
            </a:r>
          </a:p>
        </p:txBody>
      </p:sp>
      <p:pic>
        <p:nvPicPr>
          <p:cNvPr id="4" name="Content Placeholder 3" descr="Calendar&#10;&#10;Description automatically generated">
            <a:extLst>
              <a:ext uri="{FF2B5EF4-FFF2-40B4-BE49-F238E27FC236}">
                <a16:creationId xmlns:a16="http://schemas.microsoft.com/office/drawing/2014/main" id="{1DC139D9-54FE-442D-845F-EF4B225FE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03" y="2353469"/>
            <a:ext cx="7625727" cy="40262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709F1B-0278-4AD0-B3DD-9C4BFC83563C}"/>
              </a:ext>
            </a:extLst>
          </p:cNvPr>
          <p:cNvSpPr txBox="1">
            <a:spLocks/>
          </p:cNvSpPr>
          <p:nvPr/>
        </p:nvSpPr>
        <p:spPr>
          <a:xfrm>
            <a:off x="444934" y="1535009"/>
            <a:ext cx="102802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  <a:p>
            <a:r>
              <a:rPr lang="en-GB"/>
              <a:t> </a:t>
            </a:r>
          </a:p>
        </p:txBody>
      </p:sp>
      <p:grpSp>
        <p:nvGrpSpPr>
          <p:cNvPr id="8" name="Group 365">
            <a:extLst>
              <a:ext uri="{FF2B5EF4-FFF2-40B4-BE49-F238E27FC236}">
                <a16:creationId xmlns:a16="http://schemas.microsoft.com/office/drawing/2014/main" id="{8FD0802F-C6ED-4BBD-AC51-94D6C6A67D73}"/>
              </a:ext>
            </a:extLst>
          </p:cNvPr>
          <p:cNvGrpSpPr/>
          <p:nvPr/>
        </p:nvGrpSpPr>
        <p:grpSpPr>
          <a:xfrm>
            <a:off x="8038166" y="335756"/>
            <a:ext cx="4083050" cy="692150"/>
            <a:chOff x="0" y="0"/>
            <a:chExt cx="8166100" cy="1384300"/>
          </a:xfrm>
        </p:grpSpPr>
        <p:pic>
          <p:nvPicPr>
            <p:cNvPr id="9" name="image.png">
              <a:extLst>
                <a:ext uri="{FF2B5EF4-FFF2-40B4-BE49-F238E27FC236}">
                  <a16:creationId xmlns:a16="http://schemas.microsoft.com/office/drawing/2014/main" id="{874DDB63-577E-44AA-8B19-234AC650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.png">
              <a:extLst>
                <a:ext uri="{FF2B5EF4-FFF2-40B4-BE49-F238E27FC236}">
                  <a16:creationId xmlns:a16="http://schemas.microsoft.com/office/drawing/2014/main" id="{F20AF9EE-847A-4D72-9926-B152BC3E2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55920-F7AE-4DF6-9364-019AD20F5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34" y="2704893"/>
            <a:ext cx="3668151" cy="3098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BC2A88-5BF2-4337-B891-DCABD64B05AA}"/>
              </a:ext>
            </a:extLst>
          </p:cNvPr>
          <p:cNvSpPr txBox="1"/>
          <p:nvPr/>
        </p:nvSpPr>
        <p:spPr>
          <a:xfrm>
            <a:off x="444934" y="5865395"/>
            <a:ext cx="29420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Figure 6. </a:t>
            </a:r>
            <a:r>
              <a:rPr lang="en-GB" sz="1100" dirty="0" err="1"/>
              <a:t>Tasos</a:t>
            </a:r>
            <a:r>
              <a:rPr lang="en-GB" sz="1100" dirty="0"/>
              <a:t> deploying the first survey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43BF7-8FF2-475D-9C0E-57E16DD134C3}"/>
              </a:ext>
            </a:extLst>
          </p:cNvPr>
          <p:cNvSpPr txBox="1"/>
          <p:nvPr/>
        </p:nvSpPr>
        <p:spPr>
          <a:xfrm>
            <a:off x="5490978" y="636207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Figure 7.  An example of a choice set</a:t>
            </a:r>
          </a:p>
        </p:txBody>
      </p:sp>
    </p:spTree>
    <p:extLst>
      <p:ext uri="{BB962C8B-B14F-4D97-AF65-F5344CB8AC3E}">
        <p14:creationId xmlns:p14="http://schemas.microsoft.com/office/powerpoint/2010/main" val="38037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2D81E-E77F-4566-A983-671546EE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17" y="237811"/>
            <a:ext cx="10734675" cy="1325563"/>
          </a:xfrm>
        </p:spPr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Results: Estimated coefficients</a:t>
            </a:r>
          </a:p>
        </p:txBody>
      </p:sp>
      <p:grpSp>
        <p:nvGrpSpPr>
          <p:cNvPr id="5" name="Group 365">
            <a:extLst>
              <a:ext uri="{FF2B5EF4-FFF2-40B4-BE49-F238E27FC236}">
                <a16:creationId xmlns:a16="http://schemas.microsoft.com/office/drawing/2014/main" id="{B646F9E1-EA69-4E68-AE92-80F5568AFFE2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7554D43D-DEAC-457C-90A1-E9B8B21FC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.png">
              <a:extLst>
                <a:ext uri="{FF2B5EF4-FFF2-40B4-BE49-F238E27FC236}">
                  <a16:creationId xmlns:a16="http://schemas.microsoft.com/office/drawing/2014/main" id="{F51DA924-F243-43E1-90D5-D8C34607E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43715075-6C11-2044-A3EC-11D7FEB639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5022549"/>
              </p:ext>
            </p:extLst>
          </p:nvPr>
        </p:nvGraphicFramePr>
        <p:xfrm>
          <a:off x="342711" y="1283489"/>
          <a:ext cx="10803081" cy="404788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31900">
                  <a:extLst>
                    <a:ext uri="{9D8B030D-6E8A-4147-A177-3AD203B41FA5}">
                      <a16:colId xmlns:a16="http://schemas.microsoft.com/office/drawing/2014/main" val="1918412746"/>
                    </a:ext>
                  </a:extLst>
                </a:gridCol>
                <a:gridCol w="679210">
                  <a:extLst>
                    <a:ext uri="{9D8B030D-6E8A-4147-A177-3AD203B41FA5}">
                      <a16:colId xmlns:a16="http://schemas.microsoft.com/office/drawing/2014/main" val="2909584818"/>
                    </a:ext>
                  </a:extLst>
                </a:gridCol>
                <a:gridCol w="351830">
                  <a:extLst>
                    <a:ext uri="{9D8B030D-6E8A-4147-A177-3AD203B41FA5}">
                      <a16:colId xmlns:a16="http://schemas.microsoft.com/office/drawing/2014/main" val="1007047076"/>
                    </a:ext>
                  </a:extLst>
                </a:gridCol>
                <a:gridCol w="1094664">
                  <a:extLst>
                    <a:ext uri="{9D8B030D-6E8A-4147-A177-3AD203B41FA5}">
                      <a16:colId xmlns:a16="http://schemas.microsoft.com/office/drawing/2014/main" val="342067600"/>
                    </a:ext>
                  </a:extLst>
                </a:gridCol>
                <a:gridCol w="452711">
                  <a:extLst>
                    <a:ext uri="{9D8B030D-6E8A-4147-A177-3AD203B41FA5}">
                      <a16:colId xmlns:a16="http://schemas.microsoft.com/office/drawing/2014/main" val="1049479297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088188022"/>
                    </a:ext>
                  </a:extLst>
                </a:gridCol>
                <a:gridCol w="392351">
                  <a:extLst>
                    <a:ext uri="{9D8B030D-6E8A-4147-A177-3AD203B41FA5}">
                      <a16:colId xmlns:a16="http://schemas.microsoft.com/office/drawing/2014/main" val="1346756190"/>
                    </a:ext>
                  </a:extLst>
                </a:gridCol>
                <a:gridCol w="777359">
                  <a:extLst>
                    <a:ext uri="{9D8B030D-6E8A-4147-A177-3AD203B41FA5}">
                      <a16:colId xmlns:a16="http://schemas.microsoft.com/office/drawing/2014/main" val="1078030740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4193832242"/>
                    </a:ext>
                  </a:extLst>
                </a:gridCol>
                <a:gridCol w="413558">
                  <a:extLst>
                    <a:ext uri="{9D8B030D-6E8A-4147-A177-3AD203B41FA5}">
                      <a16:colId xmlns:a16="http://schemas.microsoft.com/office/drawing/2014/main" val="3274908144"/>
                    </a:ext>
                  </a:extLst>
                </a:gridCol>
                <a:gridCol w="792043">
                  <a:extLst>
                    <a:ext uri="{9D8B030D-6E8A-4147-A177-3AD203B41FA5}">
                      <a16:colId xmlns:a16="http://schemas.microsoft.com/office/drawing/2014/main" val="1846940280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3404282712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278908898"/>
                    </a:ext>
                  </a:extLst>
                </a:gridCol>
                <a:gridCol w="763491">
                  <a:extLst>
                    <a:ext uri="{9D8B030D-6E8A-4147-A177-3AD203B41FA5}">
                      <a16:colId xmlns:a16="http://schemas.microsoft.com/office/drawing/2014/main" val="1071934513"/>
                    </a:ext>
                  </a:extLst>
                </a:gridCol>
              </a:tblGrid>
              <a:tr h="19932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Conditional Logit Model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Latent Class Analysis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917328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  <a:latin typeface="Calibri"/>
                          <a:ea typeface="Calibri" panose="020F0502020204030204" pitchFamily="34" charset="0"/>
                          <a:cs typeface="Times New Roman"/>
                        </a:rPr>
                        <a:t>Estimates</a:t>
                      </a: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Standard Error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</a:rPr>
                        <a:t>Class 1</a:t>
                      </a:r>
                      <a:endParaRPr lang="en-GB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std. error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</a:rPr>
                        <a:t>Class 2</a:t>
                      </a:r>
                      <a:endParaRPr lang="en-GB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std. error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b="1">
                          <a:effectLst/>
                        </a:rPr>
                        <a:t>Class 3</a:t>
                      </a:r>
                      <a:endParaRPr lang="en-GB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std. error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86984027"/>
                  </a:ext>
                </a:extLst>
              </a:tr>
              <a:tr h="241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Status Quo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0.72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0.23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2.26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1.07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1.84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0.34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1.57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20.07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702341"/>
                  </a:ext>
                </a:extLst>
              </a:tr>
              <a:tr h="215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Fire Frequency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0.11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0.04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0.21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0.12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4.51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7.71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61445788"/>
                  </a:ext>
                </a:extLst>
              </a:tr>
              <a:tr h="241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Agricultural land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0.23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2.43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0.86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0.2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0.32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3.58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074678"/>
                  </a:ext>
                </a:extLst>
              </a:tr>
              <a:tr h="2172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Landscape quality: Full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0.26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0.26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0.85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0.41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0.13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8.76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14.15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6926525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Landscape quality: Medium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0.17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0.11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5.66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2.55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0.57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0.18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-0.8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74.31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8226937"/>
                  </a:ext>
                </a:extLst>
              </a:tr>
              <a:tr h="241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Protection Post-Fire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0.59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5.11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2.54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0.62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0.12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13.15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23.12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84076795"/>
                  </a:ext>
                </a:extLst>
              </a:tr>
              <a:tr h="2414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Tax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-0.01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-0.19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dirty="0">
                          <a:effectLst/>
                        </a:rPr>
                        <a:t>-0.01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**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0.04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-0.41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>
                          <a:effectLst/>
                        </a:rPr>
                        <a:t>0.75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81749200"/>
                  </a:ext>
                </a:extLst>
              </a:tr>
              <a:tr h="133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524668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Gender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6"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rowSpan="6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6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-1.21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0.95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0.10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8609356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Education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0.69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0.13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-0.46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0.40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</a:t>
                      </a: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31471161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Children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-1.13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0.39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1.01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72362367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Farming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-0.21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0.13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-0.20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0.20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1554163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Tourism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-0.12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0.15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0.31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0.13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-0.74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0.18</a:t>
                      </a: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0525097"/>
                  </a:ext>
                </a:extLst>
              </a:tr>
              <a:tr h="219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Working Age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0.51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r>
                        <a:rPr lang="en-GB" sz="9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-0.26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***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</a:t>
                      </a:r>
                    </a:p>
                  </a:txBody>
                  <a:tcPr marL="50976" marR="5097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89927996"/>
                  </a:ext>
                </a:extLst>
              </a:tr>
              <a:tr h="147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99966025"/>
                  </a:ext>
                </a:extLst>
              </a:tr>
              <a:tr h="1471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Class share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16%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                76%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8%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29440545"/>
                  </a:ext>
                </a:extLst>
              </a:tr>
              <a:tr h="133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Num of Observation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942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942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12811721"/>
                  </a:ext>
                </a:extLst>
              </a:tr>
              <a:tr h="133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Log Likelihood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-714.61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76" marR="50976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430179"/>
                  </a:ext>
                </a:extLst>
              </a:tr>
            </a:tbl>
          </a:graphicData>
        </a:graphic>
      </p:graphicFrame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947096C3-BB8D-5448-8357-54FD7D0EC7C8}"/>
              </a:ext>
            </a:extLst>
          </p:cNvPr>
          <p:cNvSpPr/>
          <p:nvPr/>
        </p:nvSpPr>
        <p:spPr>
          <a:xfrm>
            <a:off x="7159244" y="1733230"/>
            <a:ext cx="851247" cy="3273908"/>
          </a:xfrm>
          <a:prstGeom prst="bracketPair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9C8A3377-91D2-D543-B53F-69FAACF5EB8F}"/>
              </a:ext>
            </a:extLst>
          </p:cNvPr>
          <p:cNvSpPr/>
          <p:nvPr/>
        </p:nvSpPr>
        <p:spPr>
          <a:xfrm>
            <a:off x="6716786" y="5374220"/>
            <a:ext cx="1833843" cy="396282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Women- Approaching retirement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19D8526E-EFCC-2743-8719-033D448DA193}"/>
              </a:ext>
            </a:extLst>
          </p:cNvPr>
          <p:cNvSpPr/>
          <p:nvPr/>
        </p:nvSpPr>
        <p:spPr>
          <a:xfrm>
            <a:off x="6716786" y="5842157"/>
            <a:ext cx="1833842" cy="246251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Children</a:t>
            </a:r>
          </a:p>
        </p:txBody>
      </p:sp>
      <p:sp>
        <p:nvSpPr>
          <p:cNvPr id="23" name="Rounded Rectangle 24">
            <a:extLst>
              <a:ext uri="{FF2B5EF4-FFF2-40B4-BE49-F238E27FC236}">
                <a16:creationId xmlns:a16="http://schemas.microsoft.com/office/drawing/2014/main" id="{068ACF6A-94C7-4B40-9B2F-58C28F3F11F4}"/>
              </a:ext>
            </a:extLst>
          </p:cNvPr>
          <p:cNvSpPr/>
          <p:nvPr/>
        </p:nvSpPr>
        <p:spPr>
          <a:xfrm>
            <a:off x="6716786" y="6181239"/>
            <a:ext cx="1833842" cy="246251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Engaged in Tourism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1A9EECA-1D59-FB4C-8191-3430E89A1FAE}"/>
              </a:ext>
            </a:extLst>
          </p:cNvPr>
          <p:cNvSpPr/>
          <p:nvPr/>
        </p:nvSpPr>
        <p:spPr>
          <a:xfrm>
            <a:off x="4668756" y="5387394"/>
            <a:ext cx="1833842" cy="246251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Men- Working age</a:t>
            </a: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05758B07-D2D1-4149-A577-6E40DBE31A55}"/>
              </a:ext>
            </a:extLst>
          </p:cNvPr>
          <p:cNvSpPr/>
          <p:nvPr/>
        </p:nvSpPr>
        <p:spPr>
          <a:xfrm>
            <a:off x="4672085" y="5712595"/>
            <a:ext cx="1833842" cy="246251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No children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66310DC6-A411-C04D-A6E1-DA2E5DB49F37}"/>
              </a:ext>
            </a:extLst>
          </p:cNvPr>
          <p:cNvSpPr/>
          <p:nvPr/>
        </p:nvSpPr>
        <p:spPr>
          <a:xfrm>
            <a:off x="4668756" y="6022149"/>
            <a:ext cx="1833842" cy="370235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University level educated</a:t>
            </a:r>
          </a:p>
        </p:txBody>
      </p:sp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D164511E-3172-2944-AEEA-7ECDE35A03DB}"/>
              </a:ext>
            </a:extLst>
          </p:cNvPr>
          <p:cNvSpPr/>
          <p:nvPr/>
        </p:nvSpPr>
        <p:spPr>
          <a:xfrm>
            <a:off x="6716786" y="6484135"/>
            <a:ext cx="1833842" cy="373865"/>
          </a:xfrm>
          <a:prstGeom prst="roundRect">
            <a:avLst>
              <a:gd name="adj" fmla="val 205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rgbClr val="1A0000"/>
                </a:solidFill>
                <a:latin typeface="Arial" pitchFamily="34" charset="0"/>
                <a:cs typeface="Arial" pitchFamily="34" charset="0"/>
              </a:rPr>
              <a:t>Not educated to university level</a:t>
            </a:r>
          </a:p>
        </p:txBody>
      </p:sp>
      <p:sp>
        <p:nvSpPr>
          <p:cNvPr id="31" name="Double Bracket 30">
            <a:extLst>
              <a:ext uri="{FF2B5EF4-FFF2-40B4-BE49-F238E27FC236}">
                <a16:creationId xmlns:a16="http://schemas.microsoft.com/office/drawing/2014/main" id="{5D567EF3-198C-D04D-989B-A82A422CE4FF}"/>
              </a:ext>
            </a:extLst>
          </p:cNvPr>
          <p:cNvSpPr/>
          <p:nvPr/>
        </p:nvSpPr>
        <p:spPr>
          <a:xfrm>
            <a:off x="5160053" y="1750462"/>
            <a:ext cx="851247" cy="3273908"/>
          </a:xfrm>
          <a:prstGeom prst="bracketPair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7C8A319-094C-46AE-ADB5-D6E23F0F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4675" cy="1325563"/>
          </a:xfrm>
        </p:spPr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Results: WTP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5319AB-378F-4613-9F70-4D71DFCCD2FD}"/>
                  </a:ext>
                </a:extLst>
              </p:cNvPr>
              <p:cNvSpPr txBox="1"/>
              <p:nvPr/>
            </p:nvSpPr>
            <p:spPr>
              <a:xfrm>
                <a:off x="546346" y="5446773"/>
                <a:ext cx="40730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/>
                  <a:t>Equation 2: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</a:rPr>
                      <m:t>𝑊𝑇𝑃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1−4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800"/>
                  <a:t> </a:t>
                </a:r>
                <a:endParaRPr lang="en-US" sz="1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5319AB-378F-4613-9F70-4D71DFCCD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46" y="5446773"/>
                <a:ext cx="4073097" cy="369332"/>
              </a:xfrm>
              <a:prstGeom prst="rect">
                <a:avLst/>
              </a:prstGeom>
              <a:blipFill>
                <a:blip r:embed="rId3"/>
                <a:stretch>
                  <a:fillRect t="-114754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2E29CA-CBA3-E547-8449-3866392DBA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821711"/>
              </p:ext>
            </p:extLst>
          </p:nvPr>
        </p:nvGraphicFramePr>
        <p:xfrm>
          <a:off x="1485900" y="1690688"/>
          <a:ext cx="9220200" cy="30035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82362">
                  <a:extLst>
                    <a:ext uri="{9D8B030D-6E8A-4147-A177-3AD203B41FA5}">
                      <a16:colId xmlns:a16="http://schemas.microsoft.com/office/drawing/2014/main" val="408260638"/>
                    </a:ext>
                  </a:extLst>
                </a:gridCol>
                <a:gridCol w="674417">
                  <a:extLst>
                    <a:ext uri="{9D8B030D-6E8A-4147-A177-3AD203B41FA5}">
                      <a16:colId xmlns:a16="http://schemas.microsoft.com/office/drawing/2014/main" val="3930950645"/>
                    </a:ext>
                  </a:extLst>
                </a:gridCol>
                <a:gridCol w="522436">
                  <a:extLst>
                    <a:ext uri="{9D8B030D-6E8A-4147-A177-3AD203B41FA5}">
                      <a16:colId xmlns:a16="http://schemas.microsoft.com/office/drawing/2014/main" val="797482253"/>
                    </a:ext>
                  </a:extLst>
                </a:gridCol>
                <a:gridCol w="696581">
                  <a:extLst>
                    <a:ext uri="{9D8B030D-6E8A-4147-A177-3AD203B41FA5}">
                      <a16:colId xmlns:a16="http://schemas.microsoft.com/office/drawing/2014/main" val="3880875221"/>
                    </a:ext>
                  </a:extLst>
                </a:gridCol>
                <a:gridCol w="674417">
                  <a:extLst>
                    <a:ext uri="{9D8B030D-6E8A-4147-A177-3AD203B41FA5}">
                      <a16:colId xmlns:a16="http://schemas.microsoft.com/office/drawing/2014/main" val="2274532826"/>
                    </a:ext>
                  </a:extLst>
                </a:gridCol>
                <a:gridCol w="341958">
                  <a:extLst>
                    <a:ext uri="{9D8B030D-6E8A-4147-A177-3AD203B41FA5}">
                      <a16:colId xmlns:a16="http://schemas.microsoft.com/office/drawing/2014/main" val="58266016"/>
                    </a:ext>
                  </a:extLst>
                </a:gridCol>
                <a:gridCol w="607925">
                  <a:extLst>
                    <a:ext uri="{9D8B030D-6E8A-4147-A177-3AD203B41FA5}">
                      <a16:colId xmlns:a16="http://schemas.microsoft.com/office/drawing/2014/main" val="2218068848"/>
                    </a:ext>
                  </a:extLst>
                </a:gridCol>
                <a:gridCol w="674417">
                  <a:extLst>
                    <a:ext uri="{9D8B030D-6E8A-4147-A177-3AD203B41FA5}">
                      <a16:colId xmlns:a16="http://schemas.microsoft.com/office/drawing/2014/main" val="4122804858"/>
                    </a:ext>
                  </a:extLst>
                </a:gridCol>
                <a:gridCol w="446445">
                  <a:extLst>
                    <a:ext uri="{9D8B030D-6E8A-4147-A177-3AD203B41FA5}">
                      <a16:colId xmlns:a16="http://schemas.microsoft.com/office/drawing/2014/main" val="1709189423"/>
                    </a:ext>
                  </a:extLst>
                </a:gridCol>
                <a:gridCol w="636422">
                  <a:extLst>
                    <a:ext uri="{9D8B030D-6E8A-4147-A177-3AD203B41FA5}">
                      <a16:colId xmlns:a16="http://schemas.microsoft.com/office/drawing/2014/main" val="3273297753"/>
                    </a:ext>
                  </a:extLst>
                </a:gridCol>
                <a:gridCol w="788403">
                  <a:extLst>
                    <a:ext uri="{9D8B030D-6E8A-4147-A177-3AD203B41FA5}">
                      <a16:colId xmlns:a16="http://schemas.microsoft.com/office/drawing/2014/main" val="3687616783"/>
                    </a:ext>
                  </a:extLst>
                </a:gridCol>
                <a:gridCol w="674417">
                  <a:extLst>
                    <a:ext uri="{9D8B030D-6E8A-4147-A177-3AD203B41FA5}">
                      <a16:colId xmlns:a16="http://schemas.microsoft.com/office/drawing/2014/main" val="1627746974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Conditional logit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std. error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Class 1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std. error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Class 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std. error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Class 3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std. error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2674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534812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Status quo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41.97 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***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14.16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11.47 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4.61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135.56 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48.57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3.77 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53.38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8941712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Fire frequency (€ per 100 fires)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6.41 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2.97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2.28 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1.04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9.53 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5.32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10.79 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13.39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45979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Agricultural land (€/10ha)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13.87 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4.39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12.37 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1.99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15.15 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7.25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0.77 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8.21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2792561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Landscape intervention: Full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15.58 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7.07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1.37 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4.02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30.30 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13.7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20.92 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13.76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202821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Landscape intervention: Medium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9.95 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6.91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28.75 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6.53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42.42 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21.25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-1.92 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178.12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71617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Protection post-wildfire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34.56 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8.67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25.92 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5.16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46.03 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***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16.15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>
                          <a:effectLst/>
                        </a:rPr>
                        <a:t>31.39 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59.58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1933881"/>
                  </a:ext>
                </a:extLst>
              </a:tr>
              <a:tr h="20320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53685110"/>
                  </a:ext>
                </a:extLst>
              </a:tr>
              <a:tr h="20002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22192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Class share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16%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76%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8%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773317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Total number of observations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942 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942 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580203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Final Log-likelihood 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-885.57 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-714.61 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118663"/>
                  </a:ext>
                </a:extLst>
              </a:tr>
            </a:tbl>
          </a:graphicData>
        </a:graphic>
      </p:graphicFrame>
      <p:grpSp>
        <p:nvGrpSpPr>
          <p:cNvPr id="5" name="Group 365">
            <a:extLst>
              <a:ext uri="{FF2B5EF4-FFF2-40B4-BE49-F238E27FC236}">
                <a16:creationId xmlns:a16="http://schemas.microsoft.com/office/drawing/2014/main" id="{437D2576-B005-B343-B3B8-A70E4562AD63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4E8FE7A1-4E4F-2547-BA19-84149141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.png">
              <a:extLst>
                <a:ext uri="{FF2B5EF4-FFF2-40B4-BE49-F238E27FC236}">
                  <a16:creationId xmlns:a16="http://schemas.microsoft.com/office/drawing/2014/main" id="{0BD57103-514F-C345-9E8B-4CB5DEF1A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9883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10A27-ED08-4005-9009-91D3489C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Discussion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C1D9A-6AC8-4D8F-A8C5-10C714C5C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Overall strong preference for wildfire management</a:t>
            </a:r>
          </a:p>
          <a:p>
            <a:r>
              <a:rPr lang="en-GB"/>
              <a:t>LCA reveals that certain socio-demographic characteristics </a:t>
            </a:r>
            <a:r>
              <a:rPr lang="en-GB" err="1"/>
              <a:t>e.g</a:t>
            </a:r>
            <a:r>
              <a:rPr lang="en-GB"/>
              <a:t> women  are more likely to want to want to mitigate the damages from wildfires</a:t>
            </a:r>
          </a:p>
          <a:p>
            <a:r>
              <a:rPr lang="en-GB"/>
              <a:t>Protecting agricultural land was the highest valued attribute, then fire frequency, protection against post wildfire damages with Landscape quality coming in at the end</a:t>
            </a:r>
          </a:p>
          <a:p>
            <a:pPr marL="0" indent="0">
              <a:buNone/>
            </a:pPr>
            <a:endParaRPr lang="en-GB"/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8342F390-436C-4BFF-9CA3-7A42B3C78646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F573B084-81D3-447C-90B1-687715B2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8FC3D1C4-A06A-41C6-874B-98096C5D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29952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017F-6F8A-49A6-A9E7-E3B81FE0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DF60-9F0E-4CA4-BF99-E808CBDE9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/>
              <a:t>Understand causes and drivers of wildfires (Q- Method)</a:t>
            </a:r>
          </a:p>
          <a:p>
            <a:pPr marL="0" indent="0" algn="ctr">
              <a:buNone/>
            </a:pPr>
            <a:endParaRPr lang="en-GB" b="1"/>
          </a:p>
          <a:p>
            <a:r>
              <a:rPr lang="en-GB"/>
              <a:t>'Q' is a semi-quantitative methodology that seeks to systematically quantify an individuals self-perception by categorising beliefs, opinions and attitudes. The aim is to identify these preferences and reveal </a:t>
            </a:r>
            <a:r>
              <a:rPr lang="en-GB" b="1"/>
              <a:t>consensus</a:t>
            </a:r>
            <a:r>
              <a:rPr lang="en-GB"/>
              <a:t> and </a:t>
            </a:r>
            <a:r>
              <a:rPr lang="en-GB" b="1"/>
              <a:t>disagreements</a:t>
            </a:r>
            <a:r>
              <a:rPr lang="en-GB"/>
              <a:t> amongst participants</a:t>
            </a:r>
          </a:p>
          <a:p>
            <a:pPr marL="0" indent="0">
              <a:buNone/>
            </a:pPr>
            <a:endParaRPr lang="en-GB"/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5B82CF48-BD35-4275-8DA3-1E0FC1BA9BB5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41D14B7A-4FF0-4DEE-ABC9-DA49B6B9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9BE25DB9-C13A-479E-AB19-7563FE64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90205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1D55-D1C1-2347-9660-AC44C11A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E35A0C-EB4A-8545-84E9-030E1EBFB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9" y="254397"/>
            <a:ext cx="12059161" cy="1774099"/>
          </a:xfr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B24B1E-84C2-BE49-A5A3-931A7162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065"/>
            <a:ext cx="12192000" cy="439612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7A9E7D-AD66-0549-950E-D176E1D6BD11}"/>
              </a:ext>
            </a:extLst>
          </p:cNvPr>
          <p:cNvSpPr/>
          <p:nvPr/>
        </p:nvSpPr>
        <p:spPr>
          <a:xfrm>
            <a:off x="1072055" y="1027906"/>
            <a:ext cx="1030014" cy="1000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5ABC3D-73F1-0640-B4DE-9A912B0FA7FA}"/>
              </a:ext>
            </a:extLst>
          </p:cNvPr>
          <p:cNvCxnSpPr>
            <a:cxnSpLocks/>
          </p:cNvCxnSpPr>
          <p:nvPr/>
        </p:nvCxnSpPr>
        <p:spPr>
          <a:xfrm flipH="1">
            <a:off x="2228852" y="1464469"/>
            <a:ext cx="792954" cy="923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5D5E3AB-D107-9546-B948-879B9DC47868}"/>
              </a:ext>
            </a:extLst>
          </p:cNvPr>
          <p:cNvSpPr/>
          <p:nvPr/>
        </p:nvSpPr>
        <p:spPr>
          <a:xfrm>
            <a:off x="2557464" y="4850606"/>
            <a:ext cx="388224" cy="423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6FDAB2-C501-9849-BE73-654A9C4D7FFD}"/>
              </a:ext>
            </a:extLst>
          </p:cNvPr>
          <p:cNvSpPr/>
          <p:nvPr/>
        </p:nvSpPr>
        <p:spPr>
          <a:xfrm>
            <a:off x="4381502" y="6209391"/>
            <a:ext cx="388224" cy="423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981025-D788-4348-9D01-6A4D1C2C384F}"/>
              </a:ext>
            </a:extLst>
          </p:cNvPr>
          <p:cNvSpPr/>
          <p:nvPr/>
        </p:nvSpPr>
        <p:spPr>
          <a:xfrm>
            <a:off x="9216140" y="4850606"/>
            <a:ext cx="388224" cy="423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F5D9B5-F0CC-034C-9891-0F3027DE1AFD}"/>
              </a:ext>
            </a:extLst>
          </p:cNvPr>
          <p:cNvCxnSpPr/>
          <p:nvPr/>
        </p:nvCxnSpPr>
        <p:spPr>
          <a:xfrm>
            <a:off x="50006" y="2264569"/>
            <a:ext cx="1205865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8886B-C132-2E4F-9D47-5BA8E61C6ED5}"/>
              </a:ext>
            </a:extLst>
          </p:cNvPr>
          <p:cNvCxnSpPr>
            <a:cxnSpLocks/>
          </p:cNvCxnSpPr>
          <p:nvPr/>
        </p:nvCxnSpPr>
        <p:spPr>
          <a:xfrm flipH="1">
            <a:off x="2836179" y="4576884"/>
            <a:ext cx="371253" cy="2612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7766E4-3E35-E947-BD50-632A2D9792BE}"/>
              </a:ext>
            </a:extLst>
          </p:cNvPr>
          <p:cNvCxnSpPr>
            <a:cxnSpLocks/>
          </p:cNvCxnSpPr>
          <p:nvPr/>
        </p:nvCxnSpPr>
        <p:spPr>
          <a:xfrm flipH="1">
            <a:off x="4853238" y="6316009"/>
            <a:ext cx="462832" cy="717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08C1A0-CDE8-1644-9D0A-625541061F42}"/>
              </a:ext>
            </a:extLst>
          </p:cNvPr>
          <p:cNvCxnSpPr>
            <a:cxnSpLocks/>
          </p:cNvCxnSpPr>
          <p:nvPr/>
        </p:nvCxnSpPr>
        <p:spPr>
          <a:xfrm flipH="1">
            <a:off x="9634536" y="4975154"/>
            <a:ext cx="462832" cy="717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19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435C-19F3-BD4A-89A7-BBEFABDC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41721FC7-7172-5F43-98C2-F63F15E52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03" y="689769"/>
            <a:ext cx="9658916" cy="4803424"/>
          </a:xfrm>
        </p:spPr>
      </p:pic>
    </p:spTree>
    <p:extLst>
      <p:ext uri="{BB962C8B-B14F-4D97-AF65-F5344CB8AC3E}">
        <p14:creationId xmlns:p14="http://schemas.microsoft.com/office/powerpoint/2010/main" val="240362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8A8D-AAA8-1641-8A52-D0B0B372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54B1-5E49-684D-84A7-9C2AFCFB2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3D7176-08BA-5C42-8FBE-A4EFA46A4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907"/>
            <a:ext cx="12192000" cy="53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4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E3D3-15C8-5544-8C7E-D524B817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F9852E3-50B3-234E-AF57-D757C6713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8" r="11720" b="13558"/>
          <a:stretch/>
        </p:blipFill>
        <p:spPr>
          <a:xfrm rot="10800000">
            <a:off x="7530045" y="884126"/>
            <a:ext cx="4505072" cy="4301997"/>
          </a:xfr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77003828-4386-E04F-8EED-3CA43AEE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18119" r="10898" b="5326"/>
          <a:stretch/>
        </p:blipFill>
        <p:spPr>
          <a:xfrm>
            <a:off x="156883" y="884125"/>
            <a:ext cx="6423421" cy="43065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40F3F1-3758-4A46-BE62-96083CF2ADA6}"/>
              </a:ext>
            </a:extLst>
          </p:cNvPr>
          <p:cNvCxnSpPr/>
          <p:nvPr/>
        </p:nvCxnSpPr>
        <p:spPr>
          <a:xfrm>
            <a:off x="6373906" y="3164541"/>
            <a:ext cx="1219200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47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wearing helmets&#10;&#10;Description automatically generated with low confidence">
            <a:extLst>
              <a:ext uri="{FF2B5EF4-FFF2-40B4-BE49-F238E27FC236}">
                <a16:creationId xmlns:a16="http://schemas.microsoft.com/office/drawing/2014/main" id="{93672789-3DEA-5540-A952-EB4C4CF27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78" y="443117"/>
            <a:ext cx="5022194" cy="282137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1CB84-5AE1-A740-847C-F9554598070C}"/>
              </a:ext>
            </a:extLst>
          </p:cNvPr>
          <p:cNvSpPr/>
          <p:nvPr/>
        </p:nvSpPr>
        <p:spPr>
          <a:xfrm>
            <a:off x="9583063" y="6218871"/>
            <a:ext cx="242599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Fire danger forecast</a:t>
            </a:r>
            <a:endParaRPr lang="en-GB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A picture containing outdoor, tree, ground, plant&#10;&#10;Description automatically generated">
            <a:extLst>
              <a:ext uri="{FF2B5EF4-FFF2-40B4-BE49-F238E27FC236}">
                <a16:creationId xmlns:a16="http://schemas.microsoft.com/office/drawing/2014/main" id="{31BACD87-D4AC-A545-9B33-576BD22F2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77" y="3428999"/>
            <a:ext cx="4043341" cy="3032505"/>
          </a:xfrm>
          <a:prstGeom prst="rect">
            <a:avLst/>
          </a:prstGeom>
        </p:spPr>
      </p:pic>
      <p:pic>
        <p:nvPicPr>
          <p:cNvPr id="10" name="Picture 9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1B01FAA4-3AF7-6F4C-BE7C-00F5A45C8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0" y="443117"/>
            <a:ext cx="3397081" cy="6049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200C45-061B-FD48-899B-A2993A51AB8A}"/>
              </a:ext>
            </a:extLst>
          </p:cNvPr>
          <p:cNvSpPr txBox="1"/>
          <p:nvPr/>
        </p:nvSpPr>
        <p:spPr>
          <a:xfrm>
            <a:off x="182947" y="6529122"/>
            <a:ext cx="6979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Figure 1: Burnt forest in Chania Source: Chief of Fire Service Chania, June 2022</a:t>
            </a: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0658C1-0667-844D-8318-D89EEAC2B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34" y="1538242"/>
            <a:ext cx="3859793" cy="46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9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E2B6-63FF-4EF7-8174-D59549A5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This paper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CADB8-7A83-41F2-BC28-6B748AF3C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7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GB" dirty="0"/>
              <a:t>Employs non-market valuation to assess Cretan public preferences for a wildfire mitigation programme</a:t>
            </a:r>
          </a:p>
          <a:p>
            <a:pPr marL="514350" indent="-514350">
              <a:buAutoNum type="arabicPeriod"/>
            </a:pPr>
            <a:r>
              <a:rPr lang="en-GB" dirty="0"/>
              <a:t>Estimate their willingness to pay (WTP) for a wildfire management programme attributes</a:t>
            </a:r>
            <a:endParaRPr lang="en-GB" dirty="0">
              <a:cs typeface="Calibri"/>
            </a:endParaRPr>
          </a:p>
          <a:p>
            <a:pPr marL="514350" indent="-514350">
              <a:buAutoNum type="arabicPeriod"/>
            </a:pPr>
            <a:r>
              <a:rPr lang="en-GB" dirty="0"/>
              <a:t>Examine the heterogeneity of preferences across consumers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76E05F5B-282D-4E8C-91EB-8D193E154A33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8C55C530-E2DE-4115-85E3-5A24761E6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B2C64801-535C-47FF-A1EF-2AD20B837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C267B55-1B7C-284D-A1B1-6159410E6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988496"/>
              </p:ext>
            </p:extLst>
          </p:nvPr>
        </p:nvGraphicFramePr>
        <p:xfrm>
          <a:off x="-840625" y="4188822"/>
          <a:ext cx="11739155" cy="2427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37704C6-95D9-020C-7072-C939F9752C9B}"/>
              </a:ext>
            </a:extLst>
          </p:cNvPr>
          <p:cNvSpPr txBox="1"/>
          <p:nvPr/>
        </p:nvSpPr>
        <p:spPr>
          <a:xfrm>
            <a:off x="253993" y="648585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Figure 2. Interdisciplinary link</a:t>
            </a: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B521A773-FF6E-C7C0-2CF7-E3C3E1FBDA41}"/>
              </a:ext>
            </a:extLst>
          </p:cNvPr>
          <p:cNvSpPr/>
          <p:nvPr/>
        </p:nvSpPr>
        <p:spPr>
          <a:xfrm>
            <a:off x="8184777" y="4954161"/>
            <a:ext cx="1577788" cy="84037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Graphic 10" descr="Dance with solid fill">
            <a:extLst>
              <a:ext uri="{FF2B5EF4-FFF2-40B4-BE49-F238E27FC236}">
                <a16:creationId xmlns:a16="http://schemas.microsoft.com/office/drawing/2014/main" id="{4D1595A6-88BF-2878-89AA-89171BB0F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36642" y="4675566"/>
            <a:ext cx="1278747" cy="12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BAA39-61FB-4999-A791-79EE5BDAB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F0980-6946-43E1-A775-6AD1BC5C3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86" y="1381557"/>
            <a:ext cx="11578364" cy="24668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1. ES are integral to human wellbeing  wildfires damages threaten these </a:t>
            </a: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2. Methods such as choice experiments can be utilised for this- they are also a good indicator of public preferences for wildfire management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3. Communicate the damages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  <a:p>
            <a:endParaRPr lang="en-GB" dirty="0"/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298656EE-7512-4644-BF1C-290C7B31CC5A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02C0A539-1A79-482C-9C3D-F274558FA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A3535475-24CA-4407-8EFD-B93F4C8E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E87FE9-27B5-460C-BEED-DBE852D62563}"/>
              </a:ext>
            </a:extLst>
          </p:cNvPr>
          <p:cNvGrpSpPr/>
          <p:nvPr/>
        </p:nvGrpSpPr>
        <p:grpSpPr>
          <a:xfrm>
            <a:off x="971037" y="3517269"/>
            <a:ext cx="9911062" cy="2695225"/>
            <a:chOff x="752960" y="3968948"/>
            <a:chExt cx="9911062" cy="2695225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C433826E-F4A3-D807-C176-B0785B6A0241}"/>
                </a:ext>
              </a:extLst>
            </p:cNvPr>
            <p:cNvSpPr/>
            <p:nvPr/>
          </p:nvSpPr>
          <p:spPr>
            <a:xfrm>
              <a:off x="752960" y="3968948"/>
              <a:ext cx="4378271" cy="865321"/>
            </a:xfrm>
            <a:prstGeom prst="flowChartAlternateProcess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ea typeface="+mn-lt"/>
                  <a:cs typeface="+mn-lt"/>
                </a:rPr>
                <a:t>Ecosystem services provide human wellbeing</a:t>
              </a:r>
              <a:endParaRPr lang="en-US" dirty="0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90BC2CB0-64FA-4066-95B7-AFB384368819}"/>
                </a:ext>
              </a:extLst>
            </p:cNvPr>
            <p:cNvSpPr/>
            <p:nvPr/>
          </p:nvSpPr>
          <p:spPr>
            <a:xfrm>
              <a:off x="5559524" y="3968948"/>
              <a:ext cx="4559099" cy="865321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Human wellbeing is compromised during a wildfire event</a:t>
              </a:r>
            </a:p>
          </p:txBody>
        </p:sp>
        <p:sp>
          <p:nvSpPr>
            <p:cNvPr id="12" name="Flowchart: Alternate Process 11">
              <a:extLst>
                <a:ext uri="{FF2B5EF4-FFF2-40B4-BE49-F238E27FC236}">
                  <a16:creationId xmlns:a16="http://schemas.microsoft.com/office/drawing/2014/main" id="{9A68FBAF-705E-462B-B30B-5B27230777BC}"/>
                </a:ext>
              </a:extLst>
            </p:cNvPr>
            <p:cNvSpPr/>
            <p:nvPr/>
          </p:nvSpPr>
          <p:spPr>
            <a:xfrm>
              <a:off x="2366178" y="4954767"/>
              <a:ext cx="5713794" cy="569733"/>
            </a:xfrm>
            <a:prstGeom prst="flowChartAlternateProcess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Quantification of ES through valuation : information of wildfire damages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A5491BA4-60F9-4E7A-8494-2CE59AAB709D}"/>
                </a:ext>
              </a:extLst>
            </p:cNvPr>
            <p:cNvSpPr/>
            <p:nvPr/>
          </p:nvSpPr>
          <p:spPr>
            <a:xfrm>
              <a:off x="5004661" y="4244553"/>
              <a:ext cx="748439" cy="274646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8DF5ABBF-1798-43AD-8247-B3DCF2464D34}"/>
                </a:ext>
              </a:extLst>
            </p:cNvPr>
            <p:cNvSpPr/>
            <p:nvPr/>
          </p:nvSpPr>
          <p:spPr>
            <a:xfrm>
              <a:off x="1671577" y="5635473"/>
              <a:ext cx="7962900" cy="1028700"/>
            </a:xfrm>
            <a:prstGeom prst="flowChartProcess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Management policies to mitigate wildfire damages</a:t>
              </a:r>
            </a:p>
          </p:txBody>
        </p:sp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A8E39404-F2A6-4EA8-BFE3-423F4CE90AC3}"/>
                </a:ext>
              </a:extLst>
            </p:cNvPr>
            <p:cNvSpPr/>
            <p:nvPr/>
          </p:nvSpPr>
          <p:spPr>
            <a:xfrm rot="16200000">
              <a:off x="967723" y="4900612"/>
              <a:ext cx="1161634" cy="1247775"/>
            </a:xfrm>
            <a:prstGeom prst="bentArrow">
              <a:avLst>
                <a:gd name="adj1" fmla="val 11061"/>
                <a:gd name="adj2" fmla="val 14271"/>
                <a:gd name="adj3" fmla="val 23772"/>
                <a:gd name="adj4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Callout: Line with Accent Bar 16">
              <a:extLst>
                <a:ext uri="{FF2B5EF4-FFF2-40B4-BE49-F238E27FC236}">
                  <a16:creationId xmlns:a16="http://schemas.microsoft.com/office/drawing/2014/main" id="{AA1F490D-69F9-4216-B81E-611B9C4BB649}"/>
                </a:ext>
              </a:extLst>
            </p:cNvPr>
            <p:cNvSpPr/>
            <p:nvPr/>
          </p:nvSpPr>
          <p:spPr>
            <a:xfrm>
              <a:off x="8987622" y="5078116"/>
              <a:ext cx="1676400" cy="313510"/>
            </a:xfrm>
            <a:prstGeom prst="accentCallout1">
              <a:avLst>
                <a:gd name="adj1" fmla="val 43056"/>
                <a:gd name="adj2" fmla="val -3788"/>
                <a:gd name="adj3" fmla="val 39584"/>
                <a:gd name="adj4" fmla="val -51401"/>
              </a:avLst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50"/>
                <a:t>Choice experiment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94D6CD3-2BE7-497B-BC4D-897E5EFAC87B}"/>
              </a:ext>
            </a:extLst>
          </p:cNvPr>
          <p:cNvSpPr txBox="1"/>
          <p:nvPr/>
        </p:nvSpPr>
        <p:spPr>
          <a:xfrm>
            <a:off x="2548957" y="6323467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Figure 3. Conceptual framework</a:t>
            </a:r>
          </a:p>
        </p:txBody>
      </p:sp>
    </p:spTree>
    <p:extLst>
      <p:ext uri="{BB962C8B-B14F-4D97-AF65-F5344CB8AC3E}">
        <p14:creationId xmlns:p14="http://schemas.microsoft.com/office/powerpoint/2010/main" val="315375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0343-AAFE-4611-B299-250914D4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Background</a:t>
            </a:r>
            <a:endParaRPr lang="en-GB" dirty="0">
              <a:solidFill>
                <a:schemeClr val="accent2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4" name="Content Placeholder 3" descr="Map&#10;&#10;Description automatically generated with medium confidence">
            <a:extLst>
              <a:ext uri="{FF2B5EF4-FFF2-40B4-BE49-F238E27FC236}">
                <a16:creationId xmlns:a16="http://schemas.microsoft.com/office/drawing/2014/main" id="{B24CC3D9-CE74-4B07-A6DF-2392AA738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" y="1566957"/>
            <a:ext cx="6662849" cy="2523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365">
            <a:extLst>
              <a:ext uri="{FF2B5EF4-FFF2-40B4-BE49-F238E27FC236}">
                <a16:creationId xmlns:a16="http://schemas.microsoft.com/office/drawing/2014/main" id="{59E044D7-6A09-4484-8312-8A3B95D6C817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7" name="image.png">
              <a:extLst>
                <a:ext uri="{FF2B5EF4-FFF2-40B4-BE49-F238E27FC236}">
                  <a16:creationId xmlns:a16="http://schemas.microsoft.com/office/drawing/2014/main" id="{7B3E2A06-4C26-47B8-B6C0-561095393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.png">
              <a:extLst>
                <a:ext uri="{FF2B5EF4-FFF2-40B4-BE49-F238E27FC236}">
                  <a16:creationId xmlns:a16="http://schemas.microsoft.com/office/drawing/2014/main" id="{2ABF6E11-499A-4B99-B1C3-6C7A97B58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970957-87D2-4C43-9FFC-F1D7C942BB49}"/>
              </a:ext>
            </a:extLst>
          </p:cNvPr>
          <p:cNvSpPr txBox="1"/>
          <p:nvPr/>
        </p:nvSpPr>
        <p:spPr>
          <a:xfrm>
            <a:off x="838200" y="4090252"/>
            <a:ext cx="547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Figure 4. Elevation map of Crete Data Source: Copernicus, (2018) </a:t>
            </a:r>
          </a:p>
        </p:txBody>
      </p:sp>
      <p:pic>
        <p:nvPicPr>
          <p:cNvPr id="9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A38CB6E9-4B05-F242-B921-6C18D671EB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0"/>
          <a:stretch/>
        </p:blipFill>
        <p:spPr>
          <a:xfrm>
            <a:off x="7363422" y="1551004"/>
            <a:ext cx="3432636" cy="2596441"/>
          </a:xfrm>
          <a:prstGeom prst="rect">
            <a:avLst/>
          </a:prstGeom>
        </p:spPr>
      </p:pic>
      <p:graphicFrame>
        <p:nvGraphicFramePr>
          <p:cNvPr id="15" name="Title 1">
            <a:extLst>
              <a:ext uri="{FF2B5EF4-FFF2-40B4-BE49-F238E27FC236}">
                <a16:creationId xmlns:a16="http://schemas.microsoft.com/office/drawing/2014/main" id="{E9EBBB26-7990-020F-FB28-9CCD5AEA1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707138"/>
              </p:ext>
            </p:extLst>
          </p:nvPr>
        </p:nvGraphicFramePr>
        <p:xfrm>
          <a:off x="303907" y="4340629"/>
          <a:ext cx="11375922" cy="2327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210F8D9-062C-AF4F-86A2-E27B56EC09AE}"/>
              </a:ext>
            </a:extLst>
          </p:cNvPr>
          <p:cNvSpPr txBox="1"/>
          <p:nvPr/>
        </p:nvSpPr>
        <p:spPr>
          <a:xfrm>
            <a:off x="7363422" y="4145988"/>
            <a:ext cx="547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Figure 5. Mediterranean wildfires 2021</a:t>
            </a:r>
          </a:p>
        </p:txBody>
      </p:sp>
    </p:spTree>
    <p:extLst>
      <p:ext uri="{BB962C8B-B14F-4D97-AF65-F5344CB8AC3E}">
        <p14:creationId xmlns:p14="http://schemas.microsoft.com/office/powerpoint/2010/main" val="3390670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095E-3597-449E-86CE-B1BFF2022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Issues of wildfire in Crete	</a:t>
            </a:r>
            <a:endParaRPr lang="en-GB" dirty="0">
              <a:solidFill>
                <a:schemeClr val="accent2">
                  <a:lumMod val="75000"/>
                </a:schemeClr>
              </a:solidFill>
              <a:cs typeface="Calibri Light"/>
            </a:endParaRPr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86D3450E-99CC-4692-959B-FEDAAAF9B43F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09831682-B2D8-4527-B6FB-E7326B41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E1A919C8-D5C1-4CBC-BF19-D56DD623E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456606-0DB4-C4CA-C0ED-906F1DD89B9E}"/>
              </a:ext>
            </a:extLst>
          </p:cNvPr>
          <p:cNvSpPr txBox="1">
            <a:spLocks/>
          </p:cNvSpPr>
          <p:nvPr/>
        </p:nvSpPr>
        <p:spPr>
          <a:xfrm>
            <a:off x="970597" y="1409786"/>
            <a:ext cx="9123662" cy="5448213"/>
          </a:xfrm>
          <a:prstGeom prst="rect">
            <a:avLst/>
          </a:prstGeom>
        </p:spPr>
        <p:txBody>
          <a:bodyPr vert="horz" lIns="45720" tIns="22860" rIns="45720" bIns="22860" rtlCol="0" anchor="t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sz="2200" b="1" dirty="0"/>
              <a:t>Climate</a:t>
            </a:r>
          </a:p>
          <a:p>
            <a:pPr defTabSz="457200"/>
            <a:r>
              <a:rPr lang="en-US" sz="1750" dirty="0"/>
              <a:t>Higher temperatures and drought</a:t>
            </a:r>
            <a:r>
              <a:rPr lang="en-GB" sz="1750" dirty="0"/>
              <a:t>: </a:t>
            </a:r>
            <a:r>
              <a:rPr lang="en-US" sz="1750" dirty="0"/>
              <a:t>increase the potential for wildfire </a:t>
            </a:r>
            <a:r>
              <a:rPr lang="en-GB" sz="1750" dirty="0"/>
              <a:t>by </a:t>
            </a:r>
            <a:r>
              <a:rPr lang="en-US" sz="1750" dirty="0"/>
              <a:t>creating perfect fire conditions / longer fire seasons</a:t>
            </a:r>
          </a:p>
          <a:p>
            <a:pPr defTabSz="457200"/>
            <a:endParaRPr lang="en-US" sz="2200" b="1" dirty="0"/>
          </a:p>
          <a:p>
            <a:pPr algn="ctr" defTabSz="457200"/>
            <a:r>
              <a:rPr lang="en-US" sz="2200" b="1" dirty="0"/>
              <a:t>Humans</a:t>
            </a:r>
          </a:p>
          <a:p>
            <a:pPr defTabSz="457200"/>
            <a:r>
              <a:rPr lang="en-US" sz="1750" dirty="0"/>
              <a:t>Human ignited wildfires: cigarettes, equipment failure, fireworks, arson, unattended campfires</a:t>
            </a:r>
            <a:r>
              <a:rPr lang="en-GB" sz="1750" dirty="0"/>
              <a:t> (over 95% of the fires in Europe are human-induced (EFFIS, 2012)</a:t>
            </a:r>
            <a:endParaRPr lang="en-US" sz="2200" b="1" dirty="0">
              <a:cs typeface="Calibri Light"/>
            </a:endParaRPr>
          </a:p>
          <a:p>
            <a:pPr marL="0" indent="0" defTabSz="457200">
              <a:buNone/>
            </a:pPr>
            <a:endParaRPr lang="en-GB" sz="1750" dirty="0"/>
          </a:p>
          <a:p>
            <a:pPr marL="0" indent="0" defTabSz="457200">
              <a:buNone/>
            </a:pPr>
            <a:endParaRPr lang="en-GB" sz="2200" b="1" dirty="0"/>
          </a:p>
          <a:p>
            <a:pPr marL="0" indent="0" defTabSz="457200">
              <a:buNone/>
            </a:pPr>
            <a:endParaRPr lang="en-GB" sz="2200" b="1" dirty="0"/>
          </a:p>
          <a:p>
            <a:pPr marL="0" indent="0" algn="ctr" defTabSz="457200">
              <a:buNone/>
            </a:pPr>
            <a:r>
              <a:rPr lang="en-GB" sz="2200" b="1" dirty="0"/>
              <a:t>Unregulated urban expansion</a:t>
            </a:r>
            <a:endParaRPr lang="en-US" sz="2200" b="1" dirty="0">
              <a:cs typeface="Calibri Light"/>
            </a:endParaRPr>
          </a:p>
          <a:p>
            <a:pPr marL="0" indent="0" defTabSz="457200">
              <a:buNone/>
            </a:pPr>
            <a:r>
              <a:rPr lang="en-GB" sz="1750" dirty="0"/>
              <a:t>Fire regimes change as human populations expand into wildlands. People provide a new source of ignition that can increase the occurrence of fires.</a:t>
            </a:r>
          </a:p>
          <a:p>
            <a:pPr defTabSz="457200"/>
            <a:endParaRPr lang="en-GB" sz="2200" b="1" dirty="0"/>
          </a:p>
          <a:p>
            <a:pPr marL="0" indent="0" algn="ctr" defTabSz="457200">
              <a:buNone/>
            </a:pPr>
            <a:r>
              <a:rPr lang="en-GB" sz="2200" b="1" dirty="0"/>
              <a:t>Land abandonment</a:t>
            </a:r>
            <a:endParaRPr lang="en-GB" sz="2200" b="1" dirty="0">
              <a:cs typeface="Calibri Light"/>
            </a:endParaRPr>
          </a:p>
          <a:p>
            <a:pPr defTabSz="457200"/>
            <a:r>
              <a:rPr lang="en-GB" sz="1750" dirty="0">
                <a:ea typeface="Calibri Light" panose="020F0302020204030204" pitchFamily="34" charset="0"/>
                <a:cs typeface="Calibri Light"/>
              </a:rPr>
              <a:t>-Rural depopulation has led to altered fire dynamics within ecosystems that are sensitive to perturbations and therefore vulnerable to extreme wildfires. </a:t>
            </a:r>
          </a:p>
          <a:p>
            <a:pPr defTabSz="457200"/>
            <a:r>
              <a:rPr lang="en-GB" sz="1750" dirty="0">
                <a:ea typeface="Calibri Light" panose="020F0302020204030204" pitchFamily="34" charset="0"/>
                <a:cs typeface="Calibri Light"/>
              </a:rPr>
              <a:t>-Increased levels of fuel due to abandonment of </a:t>
            </a:r>
            <a:r>
              <a:rPr lang="en-GB" sz="1750" dirty="0" err="1">
                <a:ea typeface="Calibri Light" panose="020F0302020204030204" pitchFamily="34" charset="0"/>
                <a:cs typeface="Calibri Light"/>
              </a:rPr>
              <a:t>agro</a:t>
            </a:r>
            <a:r>
              <a:rPr lang="en-GB" sz="1750" dirty="0">
                <a:ea typeface="Calibri Light" panose="020F0302020204030204" pitchFamily="34" charset="0"/>
                <a:cs typeface="Calibri Light"/>
              </a:rPr>
              <a:t>-pastoral activities.</a:t>
            </a:r>
          </a:p>
          <a:p>
            <a:pPr defTabSz="457200"/>
            <a:r>
              <a:rPr lang="en-GB" sz="1750" dirty="0">
                <a:ea typeface="Calibri Light" panose="020F0302020204030204" pitchFamily="34" charset="0"/>
                <a:cs typeface="Calibri Light"/>
              </a:rPr>
              <a:t>-CAP: Intensification of olive cultivation, traditionally managed terrace olive groves at higher altitudes abandoned </a:t>
            </a:r>
          </a:p>
          <a:p>
            <a:pPr defTabSz="457200"/>
            <a:endParaRPr lang="en-GB" sz="2200" dirty="0"/>
          </a:p>
          <a:p>
            <a:pPr defTabSz="457200"/>
            <a:endParaRPr lang="en-GB" sz="2200" b="1" dirty="0">
              <a:cs typeface="Calibri Light"/>
            </a:endParaRPr>
          </a:p>
          <a:p>
            <a:pPr marL="0" indent="0" algn="ctr" defTabSz="457200">
              <a:buNone/>
            </a:pPr>
            <a:r>
              <a:rPr lang="en-GB" sz="2200" b="1" dirty="0">
                <a:cs typeface="Calibri Light"/>
              </a:rPr>
              <a:t>Fire Management Practices:</a:t>
            </a:r>
            <a:endParaRPr lang="en-GB" dirty="0"/>
          </a:p>
          <a:p>
            <a:pPr marL="0" indent="0" defTabSz="457200">
              <a:buNone/>
            </a:pPr>
            <a:r>
              <a:rPr lang="en-GB" sz="1750" dirty="0">
                <a:ea typeface="Calibri Light" panose="020F0302020204030204" pitchFamily="34" charset="0"/>
              </a:rPr>
              <a:t>Fire suppression is a direct anthropogenic activity that alters fire regimes. </a:t>
            </a:r>
            <a:r>
              <a:rPr lang="en-GB" sz="1750" dirty="0">
                <a:ea typeface="Calibri" panose="020F0502020204030204" pitchFamily="34" charset="0"/>
              </a:rPr>
              <a:t>Focusing on fighting fires diverts attention away from preventing fires in the first place and often fails to reflect the diversity of fire regimes and ecology of the region</a:t>
            </a:r>
            <a:endParaRPr lang="en-GB" sz="4400" dirty="0"/>
          </a:p>
          <a:p>
            <a:pPr marL="0" indent="0" defTabSz="457200">
              <a:buNone/>
            </a:pPr>
            <a:endParaRPr lang="en-US" sz="3550" b="1" dirty="0">
              <a:latin typeface="+mj-lt"/>
            </a:endParaRPr>
          </a:p>
          <a:p>
            <a:pPr marL="0" indent="0" defTabSz="457200">
              <a:buNone/>
            </a:pPr>
            <a:endParaRPr lang="en-US" sz="2600" dirty="0">
              <a:latin typeface="+mj-lt"/>
            </a:endParaRPr>
          </a:p>
          <a:p>
            <a:pPr indent="-114300" defTabSz="457200"/>
            <a:endParaRPr lang="en-US" sz="12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B6F395-55B5-0A45-2829-1A92960D7BD6}"/>
              </a:ext>
            </a:extLst>
          </p:cNvPr>
          <p:cNvGrpSpPr/>
          <p:nvPr/>
        </p:nvGrpSpPr>
        <p:grpSpPr>
          <a:xfrm>
            <a:off x="5075" y="3226963"/>
            <a:ext cx="969152" cy="1104011"/>
            <a:chOff x="277755" y="1639237"/>
            <a:chExt cx="1938304" cy="2208021"/>
          </a:xfrm>
        </p:grpSpPr>
        <p:pic>
          <p:nvPicPr>
            <p:cNvPr id="21" name="Graphic 2" descr="Forest scene outline">
              <a:extLst>
                <a:ext uri="{FF2B5EF4-FFF2-40B4-BE49-F238E27FC236}">
                  <a16:creationId xmlns:a16="http://schemas.microsoft.com/office/drawing/2014/main" id="{81A00089-B206-BF7A-4D7F-2418F8476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7755" y="1639237"/>
              <a:ext cx="1650452" cy="1650452"/>
            </a:xfrm>
            <a:prstGeom prst="rect">
              <a:avLst/>
            </a:prstGeom>
          </p:spPr>
        </p:pic>
        <p:pic>
          <p:nvPicPr>
            <p:cNvPr id="22" name="Graphic 3" descr="City outline">
              <a:extLst>
                <a:ext uri="{FF2B5EF4-FFF2-40B4-BE49-F238E27FC236}">
                  <a16:creationId xmlns:a16="http://schemas.microsoft.com/office/drawing/2014/main" id="{DC9F6EF9-496F-56D7-8200-A60C9C7A1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3264" y="2464463"/>
              <a:ext cx="1382795" cy="138279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861C80-D4EA-1988-FF9D-9789ED567C18}"/>
              </a:ext>
            </a:extLst>
          </p:cNvPr>
          <p:cNvGrpSpPr/>
          <p:nvPr/>
        </p:nvGrpSpPr>
        <p:grpSpPr>
          <a:xfrm>
            <a:off x="0" y="4526474"/>
            <a:ext cx="921387" cy="728162"/>
            <a:chOff x="271203" y="3165949"/>
            <a:chExt cx="1842774" cy="1456324"/>
          </a:xfrm>
        </p:grpSpPr>
        <p:pic>
          <p:nvPicPr>
            <p:cNvPr id="19" name="Graphic 5" descr="Farmer male outline">
              <a:extLst>
                <a:ext uri="{FF2B5EF4-FFF2-40B4-BE49-F238E27FC236}">
                  <a16:creationId xmlns:a16="http://schemas.microsoft.com/office/drawing/2014/main" id="{9106E2C3-FB0D-72C0-A4AF-D77791C18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1203" y="3165949"/>
              <a:ext cx="1456324" cy="1456324"/>
            </a:xfrm>
            <a:prstGeom prst="rect">
              <a:avLst/>
            </a:prstGeom>
          </p:spPr>
        </p:pic>
        <p:pic>
          <p:nvPicPr>
            <p:cNvPr id="20" name="Graphic 6" descr="Tractor outline">
              <a:extLst>
                <a:ext uri="{FF2B5EF4-FFF2-40B4-BE49-F238E27FC236}">
                  <a16:creationId xmlns:a16="http://schemas.microsoft.com/office/drawing/2014/main" id="{887B6B58-9BE4-791A-36F2-B26F11D5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56900" y="3165949"/>
              <a:ext cx="1057077" cy="105707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6AC490-1AB7-1BAB-ECC1-7D828C96C6FF}"/>
              </a:ext>
            </a:extLst>
          </p:cNvPr>
          <p:cNvGrpSpPr/>
          <p:nvPr/>
        </p:nvGrpSpPr>
        <p:grpSpPr>
          <a:xfrm>
            <a:off x="91270" y="5735916"/>
            <a:ext cx="896666" cy="790630"/>
            <a:chOff x="295925" y="4937835"/>
            <a:chExt cx="1793330" cy="1581258"/>
          </a:xfrm>
        </p:grpSpPr>
        <p:pic>
          <p:nvPicPr>
            <p:cNvPr id="17" name="Graphic 8" descr="Fire Extinguisher outline">
              <a:extLst>
                <a:ext uri="{FF2B5EF4-FFF2-40B4-BE49-F238E27FC236}">
                  <a16:creationId xmlns:a16="http://schemas.microsoft.com/office/drawing/2014/main" id="{84AA0E5F-5DAC-7986-C05D-EE9EE8426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33192" y="4937835"/>
              <a:ext cx="1356063" cy="1356063"/>
            </a:xfrm>
            <a:prstGeom prst="rect">
              <a:avLst/>
            </a:prstGeom>
          </p:spPr>
        </p:pic>
        <p:pic>
          <p:nvPicPr>
            <p:cNvPr id="18" name="Graphic 9" descr="Firefighter male outline">
              <a:extLst>
                <a:ext uri="{FF2B5EF4-FFF2-40B4-BE49-F238E27FC236}">
                  <a16:creationId xmlns:a16="http://schemas.microsoft.com/office/drawing/2014/main" id="{6F24FC5F-A574-B1B3-BEC3-FECF66CC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95925" y="5163030"/>
              <a:ext cx="1356063" cy="1356063"/>
            </a:xfrm>
            <a:prstGeom prst="rect">
              <a:avLst/>
            </a:prstGeom>
          </p:spPr>
        </p:pic>
      </p:grpSp>
      <p:pic>
        <p:nvPicPr>
          <p:cNvPr id="16" name="Graphic 10" descr="Group outline">
            <a:extLst>
              <a:ext uri="{FF2B5EF4-FFF2-40B4-BE49-F238E27FC236}">
                <a16:creationId xmlns:a16="http://schemas.microsoft.com/office/drawing/2014/main" id="{D76C6BB1-54F5-1709-FC77-486F2C57A8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6162" y="2252035"/>
            <a:ext cx="825226" cy="825226"/>
          </a:xfrm>
          <a:prstGeom prst="rect">
            <a:avLst/>
          </a:prstGeom>
        </p:spPr>
      </p:pic>
      <p:pic>
        <p:nvPicPr>
          <p:cNvPr id="34" name="Graphic 1" descr="Fire outline">
            <a:extLst>
              <a:ext uri="{FF2B5EF4-FFF2-40B4-BE49-F238E27FC236}">
                <a16:creationId xmlns:a16="http://schemas.microsoft.com/office/drawing/2014/main" id="{7B4FC2BB-096F-A432-2303-EC51B9C768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35747" y="1571132"/>
            <a:ext cx="457200" cy="45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A59137-2D2E-5115-EB23-F8B3AC67B760}"/>
              </a:ext>
            </a:extLst>
          </p:cNvPr>
          <p:cNvSpPr/>
          <p:nvPr/>
        </p:nvSpPr>
        <p:spPr>
          <a:xfrm>
            <a:off x="-286871" y="1286879"/>
            <a:ext cx="12765741" cy="190605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29A216-42BE-1113-B41B-FF422E732F8E}"/>
              </a:ext>
            </a:extLst>
          </p:cNvPr>
          <p:cNvSpPr/>
          <p:nvPr/>
        </p:nvSpPr>
        <p:spPr>
          <a:xfrm>
            <a:off x="-286871" y="3360704"/>
            <a:ext cx="12765741" cy="338861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85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99708-D5BF-9144-85C6-FC6696E3F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Management of wildfires</a:t>
            </a:r>
            <a:endParaRPr lang="en-GB" dirty="0">
              <a:solidFill>
                <a:schemeClr val="accent2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6FF4B-02BF-C348-950C-DF089C20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Challenging due to the non-market nature of many of wildfire impacts</a:t>
            </a:r>
          </a:p>
          <a:p>
            <a:r>
              <a:rPr lang="en-GB" dirty="0"/>
              <a:t>There are myriad of competing incentives across institutions and government (Forest service vs Fire service)</a:t>
            </a:r>
          </a:p>
          <a:p>
            <a:r>
              <a:rPr lang="en-GB" dirty="0"/>
              <a:t>Legal/institutional framework is lacking e.g. no forest cadastre</a:t>
            </a: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  <a:p>
            <a:r>
              <a:rPr lang="en-GB" dirty="0"/>
              <a:t>Designing effective wildfire policy needs to account for public preferences – Lack of public participation in policy making</a:t>
            </a:r>
            <a:endParaRPr lang="en-GB" dirty="0">
              <a:cs typeface="Calibri"/>
            </a:endParaRPr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08BB621C-CFDE-F546-9C02-40CD3C8F217D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0EEA8A0C-7EF1-BE49-91C7-2FDA33D2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05193B67-99F5-EB49-B4F6-E18B97B5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622DA42-B135-1F33-753B-808070C4BD69}"/>
              </a:ext>
            </a:extLst>
          </p:cNvPr>
          <p:cNvSpPr/>
          <p:nvPr/>
        </p:nvSpPr>
        <p:spPr>
          <a:xfrm>
            <a:off x="743308" y="4740215"/>
            <a:ext cx="9471085" cy="9920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34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3B39-7526-24F4-3EAD-F3A29579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Overview of the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BB13C-A38C-DCBB-247A-D208F0157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34" y="15436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Similar studies on public preferences-specific to the Mediterranean include:</a:t>
            </a:r>
          </a:p>
          <a:p>
            <a:pPr>
              <a:buFontTx/>
              <a:buChar char="-"/>
            </a:pPr>
            <a:r>
              <a:rPr lang="en-GB" dirty="0"/>
              <a:t>(</a:t>
            </a:r>
            <a:r>
              <a:rPr lang="en-GB" dirty="0" err="1"/>
              <a:t>Alló</a:t>
            </a:r>
            <a:r>
              <a:rPr lang="en-GB" dirty="0"/>
              <a:t> and Loureiro, 2020) to understand citizen preferences for fire prevention in Spain with a focus on perceived risk of megafires </a:t>
            </a:r>
          </a:p>
          <a:p>
            <a:pPr>
              <a:buFontTx/>
              <a:buChar char="-"/>
            </a:pPr>
            <a:r>
              <a:rPr lang="en-GB" dirty="0"/>
              <a:t>(Varela et al., 2014a) look at preferences for fuel break programmes that differ with respect to cleaning techniques</a:t>
            </a:r>
          </a:p>
          <a:p>
            <a:pPr>
              <a:buFontTx/>
              <a:buChar char="-"/>
            </a:pPr>
            <a:r>
              <a:rPr lang="en-GB" dirty="0"/>
              <a:t>(</a:t>
            </a:r>
            <a:r>
              <a:rPr lang="en-GB" dirty="0" err="1"/>
              <a:t>Soliño</a:t>
            </a:r>
            <a:r>
              <a:rPr lang="en-GB" dirty="0"/>
              <a:t> et al., 2010) design a forest-energy policy to reduce forest fires in Galicia, Spain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14" name="Group 365">
            <a:extLst>
              <a:ext uri="{FF2B5EF4-FFF2-40B4-BE49-F238E27FC236}">
                <a16:creationId xmlns:a16="http://schemas.microsoft.com/office/drawing/2014/main" id="{E5F731E2-A470-F14D-8114-B886473353DC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15" name="image.png">
              <a:extLst>
                <a:ext uri="{FF2B5EF4-FFF2-40B4-BE49-F238E27FC236}">
                  <a16:creationId xmlns:a16="http://schemas.microsoft.com/office/drawing/2014/main" id="{E2DB9E38-4554-0745-A613-FF4664931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image.png">
              <a:extLst>
                <a:ext uri="{FF2B5EF4-FFF2-40B4-BE49-F238E27FC236}">
                  <a16:creationId xmlns:a16="http://schemas.microsoft.com/office/drawing/2014/main" id="{A384FA1C-4968-1041-B1B2-FCF4137F1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7368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9C39-D114-4A76-8FD3-8BF39B87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Theory of DCE</a:t>
            </a:r>
          </a:p>
        </p:txBody>
      </p:sp>
      <p:grpSp>
        <p:nvGrpSpPr>
          <p:cNvPr id="4" name="Group 365">
            <a:extLst>
              <a:ext uri="{FF2B5EF4-FFF2-40B4-BE49-F238E27FC236}">
                <a16:creationId xmlns:a16="http://schemas.microsoft.com/office/drawing/2014/main" id="{93F0EE54-FCAC-47BA-88E0-F120A32DFE16}"/>
              </a:ext>
            </a:extLst>
          </p:cNvPr>
          <p:cNvGrpSpPr/>
          <p:nvPr/>
        </p:nvGrpSpPr>
        <p:grpSpPr>
          <a:xfrm>
            <a:off x="7767980" y="478232"/>
            <a:ext cx="4083050" cy="692150"/>
            <a:chOff x="0" y="0"/>
            <a:chExt cx="8166100" cy="1384300"/>
          </a:xfrm>
        </p:grpSpPr>
        <p:pic>
          <p:nvPicPr>
            <p:cNvPr id="5" name="image.png">
              <a:extLst>
                <a:ext uri="{FF2B5EF4-FFF2-40B4-BE49-F238E27FC236}">
                  <a16:creationId xmlns:a16="http://schemas.microsoft.com/office/drawing/2014/main" id="{8EE39934-522B-42FB-AA81-A5B19307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608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.png">
              <a:extLst>
                <a:ext uri="{FF2B5EF4-FFF2-40B4-BE49-F238E27FC236}">
                  <a16:creationId xmlns:a16="http://schemas.microsoft.com/office/drawing/2014/main" id="{FA77BCCE-2C06-451C-AD2C-85D129C1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100" y="0"/>
              <a:ext cx="3810000" cy="1384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CB143F-2A63-4BAF-93CD-146451460359}"/>
              </a:ext>
            </a:extLst>
          </p:cNvPr>
          <p:cNvSpPr txBox="1"/>
          <p:nvPr/>
        </p:nvSpPr>
        <p:spPr>
          <a:xfrm>
            <a:off x="2065157" y="2782669"/>
            <a:ext cx="8317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Lancaster's theory: “all </a:t>
            </a:r>
            <a:r>
              <a:rPr lang="en-GB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goods</a:t>
            </a:r>
            <a:r>
              <a:rPr lang="en-GB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possess characteristics or attributes that are demanded by the consumers, not the </a:t>
            </a:r>
            <a:r>
              <a:rPr lang="en-GB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goods</a:t>
            </a:r>
            <a:r>
              <a:rPr lang="en-GB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themselves” (Lancaster,1966)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E4AD44C-2F90-43CB-AECB-7D513E0301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0246" y="5406345"/>
                <a:ext cx="10643554" cy="1315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6400" dirty="0"/>
                  <a:t>Equation 1: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6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1  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∙ 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𝐹𝑟𝑒𝑞𝐹𝑖𝑟𝑒𝑠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2  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∙ 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𝐴𝑔𝑟𝑖𝐵𝑢𝑟𝑛𝑡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3 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∙ 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𝐼𝑛𝑡𝑒𝑟𝑣𝑒𝑛𝑡𝑖𝑜𝑛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4 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∙ 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𝑃𝑟𝑜𝑡𝑒𝑐𝑡𝑖𝑜𝑛𝑃𝑜𝑠𝑡𝐹𝑖𝑟𝑒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5 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∙ 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𝑇𝑎𝑥</m:t>
                      </m:r>
                      <m:r>
                        <a:rPr lang="en-GB" sz="6400" i="1">
                          <a:latin typeface="Cambria Math" panose="02040503050406030204" pitchFamily="18" charset="0"/>
                        </a:rPr>
                        <m:t> + </m:t>
                      </m:r>
                      <m:sSub>
                        <m:sSubPr>
                          <m:ctrlPr>
                            <a:rPr lang="en-GB" sz="6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6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6400" i="1">
                              <a:latin typeface="Cambria Math" panose="02040503050406030204" pitchFamily="18" charset="0"/>
                            </a:rPr>
                            <m:t>  </m:t>
                          </m:r>
                        </m:sub>
                      </m:sSub>
                      <m:r>
                        <a:rPr lang="en-GB" sz="6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6400" dirty="0"/>
                  <a:t>Equation 2: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6400" i="1">
                        <a:latin typeface="Cambria Math" panose="02040503050406030204" pitchFamily="18" charset="0"/>
                      </a:rPr>
                      <m:t>𝑊𝑇𝑃</m:t>
                    </m:r>
                    <m:r>
                      <a:rPr lang="en-GB" sz="6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type m:val="lin"/>
                        <m:ctrlPr>
                          <a:rPr lang="en-GB" sz="6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sz="6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6400" i="1">
                                <a:latin typeface="Cambria Math" panose="02040503050406030204" pitchFamily="18" charset="0"/>
                              </a:rPr>
                              <m:t>1−4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6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6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6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6400" dirty="0"/>
                  <a:t> </a:t>
                </a:r>
                <a:endParaRPr lang="en-US" sz="6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E4AD44C-2F90-43CB-AECB-7D513E030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46" y="5406345"/>
                <a:ext cx="10643554" cy="1315915"/>
              </a:xfrm>
              <a:prstGeom prst="rect">
                <a:avLst/>
              </a:prstGeom>
              <a:blipFill>
                <a:blip r:embed="rId5"/>
                <a:stretch>
                  <a:fillRect l="-344" t="-6019" b="-268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74E3AF6-F866-4372-917A-38EB1E77A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537" y="3774028"/>
            <a:ext cx="9732972" cy="1497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FDBAD-FEC4-F04F-BE57-AF6A9B3624AA}"/>
              </a:ext>
            </a:extLst>
          </p:cNvPr>
          <p:cNvSpPr txBox="1"/>
          <p:nvPr/>
        </p:nvSpPr>
        <p:spPr>
          <a:xfrm>
            <a:off x="710246" y="1729755"/>
            <a:ext cx="10515600" cy="70788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b="1" dirty="0"/>
              <a:t>Choice experiments can be used to measure the strength and direction of preferences by asking respondents to trade‐off between alternatives on the basis of different attributes and levels </a:t>
            </a:r>
            <a:endParaRPr lang="en-GB" sz="2000" b="1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8DD401-7B3F-8F4A-8DD1-6817834B84FC}"/>
              </a:ext>
            </a:extLst>
          </p:cNvPr>
          <p:cNvSpPr/>
          <p:nvPr/>
        </p:nvSpPr>
        <p:spPr>
          <a:xfrm>
            <a:off x="8614610" y="2074073"/>
            <a:ext cx="2293524" cy="44774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-turn Arrow 17">
            <a:extLst>
              <a:ext uri="{FF2B5EF4-FFF2-40B4-BE49-F238E27FC236}">
                <a16:creationId xmlns:a16="http://schemas.microsoft.com/office/drawing/2014/main" id="{B0AD1447-9C54-134A-96BB-B3BB074C3C25}"/>
              </a:ext>
            </a:extLst>
          </p:cNvPr>
          <p:cNvSpPr/>
          <p:nvPr/>
        </p:nvSpPr>
        <p:spPr>
          <a:xfrm rot="5400000">
            <a:off x="10333221" y="2828483"/>
            <a:ext cx="2297065" cy="1093718"/>
          </a:xfrm>
          <a:prstGeom prst="uturnArrow">
            <a:avLst>
              <a:gd name="adj1" fmla="val 6519"/>
              <a:gd name="adj2" fmla="val 9599"/>
              <a:gd name="adj3" fmla="val 25000"/>
              <a:gd name="adj4" fmla="val 43750"/>
              <a:gd name="adj5" fmla="val 89961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75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8b34ed-30db-4eda-8c5d-dc435726729f">
      <Terms xmlns="http://schemas.microsoft.com/office/infopath/2007/PartnerControls"/>
    </lcf76f155ced4ddcb4097134ff3c332f>
    <TaxCatchAll xmlns="ce723d52-c7a9-4a5c-9737-c30359fbc7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739FA8A735574E9075D3A592FB6AAD" ma:contentTypeVersion="15" ma:contentTypeDescription="Create a new document." ma:contentTypeScope="" ma:versionID="18cb00547a07e0460423cef1a6dde92e">
  <xsd:schema xmlns:xsd="http://www.w3.org/2001/XMLSchema" xmlns:xs="http://www.w3.org/2001/XMLSchema" xmlns:p="http://schemas.microsoft.com/office/2006/metadata/properties" xmlns:ns2="358b34ed-30db-4eda-8c5d-dc435726729f" xmlns:ns3="ce723d52-c7a9-4a5c-9737-c30359fbc71c" targetNamespace="http://schemas.microsoft.com/office/2006/metadata/properties" ma:root="true" ma:fieldsID="c4a8b6b7128f696d67d8b3f6fba3e098" ns2:_="" ns3:_="">
    <xsd:import namespace="358b34ed-30db-4eda-8c5d-dc435726729f"/>
    <xsd:import namespace="ce723d52-c7a9-4a5c-9737-c30359fbc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b34ed-30db-4eda-8c5d-dc4357267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23d52-c7a9-4a5c-9737-c30359fbc7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57016b3-8bca-425f-8391-4ed3f61b5e41}" ma:internalName="TaxCatchAll" ma:showField="CatchAllData" ma:web="ce723d52-c7a9-4a5c-9737-c30359fbc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E785C8-9421-4EA8-958D-9F3F3CA03306}">
  <ds:schemaRefs>
    <ds:schemaRef ds:uri="http://schemas.microsoft.com/office/2006/documentManagement/types"/>
    <ds:schemaRef ds:uri="http://purl.org/dc/terms/"/>
    <ds:schemaRef ds:uri="ce723d52-c7a9-4a5c-9737-c30359fbc71c"/>
    <ds:schemaRef ds:uri="http://schemas.microsoft.com/office/2006/metadata/properties"/>
    <ds:schemaRef ds:uri="http://purl.org/dc/dcmitype/"/>
    <ds:schemaRef ds:uri="http://schemas.microsoft.com/office/infopath/2007/PartnerControls"/>
    <ds:schemaRef ds:uri="358b34ed-30db-4eda-8c5d-dc435726729f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1F0820C-33AF-4CAD-AA7A-3190732FD4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675A1E-1DD7-473D-A102-39CC1DC17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8b34ed-30db-4eda-8c5d-dc435726729f"/>
    <ds:schemaRef ds:uri="ce723d52-c7a9-4a5c-9737-c30359fbc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1291</Words>
  <Application>Microsoft Office PowerPoint</Application>
  <PresentationFormat>Widescreen</PresentationFormat>
  <Paragraphs>376</Paragraphs>
  <Slides>18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Assessing preferences for wildfire mitigation in Crete</vt:lpstr>
      <vt:lpstr>PowerPoint Presentation</vt:lpstr>
      <vt:lpstr>This paper </vt:lpstr>
      <vt:lpstr>Rationale</vt:lpstr>
      <vt:lpstr>Background</vt:lpstr>
      <vt:lpstr>Issues of wildfire in Crete </vt:lpstr>
      <vt:lpstr>Management of wildfires</vt:lpstr>
      <vt:lpstr>Overview of the literature</vt:lpstr>
      <vt:lpstr>Theory of DCE</vt:lpstr>
      <vt:lpstr>Survey design + Data Collection</vt:lpstr>
      <vt:lpstr>Results: Estimated coefficients</vt:lpstr>
      <vt:lpstr>Results: WTP</vt:lpstr>
      <vt:lpstr>Discussion </vt:lpstr>
      <vt:lpstr>Next Steps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preference for wildfire mitigation in Crete</dc:title>
  <dc:creator>Misal, Haleema</dc:creator>
  <cp:lastModifiedBy>Misal, Haleema</cp:lastModifiedBy>
  <cp:revision>14</cp:revision>
  <dcterms:created xsi:type="dcterms:W3CDTF">2022-04-08T10:14:49Z</dcterms:created>
  <dcterms:modified xsi:type="dcterms:W3CDTF">2023-02-23T10:58:47Z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0x01010015739FA8A735574E9075D3A592FB6AAD</vt:lpwstr>
  </property>
  <property fmtid="{D5CDD505-2E9C-101B-9397-08002B2CF9AE}" pid="3" name="MediaServiceImageTags">
    <vt:lpwstr/>
  </property>
</Properties>
</file>