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7" r:id="rId2"/>
  </p:sldIdLst>
  <p:sldSz cx="30275213" cy="21383625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  <p:embeddedFont>
      <p:font typeface="Gill Sans MT" panose="020B0502020104020203" pitchFamily="34" charset="0"/>
      <p:regular r:id="rId9"/>
      <p:bold r:id="rId10"/>
      <p:italic r:id="rId11"/>
      <p:boldItalic r:id="rId12"/>
    </p:embeddedFont>
    <p:embeddedFont>
      <p:font typeface="Gill Sans Nova" panose="020B0602020104020203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DE339"/>
    <a:srgbClr val="C6F6C0"/>
    <a:srgbClr val="BD28E0"/>
    <a:srgbClr val="ECFCEA"/>
    <a:srgbClr val="E9C5F7"/>
    <a:srgbClr val="CBF7C5"/>
    <a:srgbClr val="A4F09A"/>
    <a:srgbClr val="0ADAF0"/>
    <a:srgbClr val="B6F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7576" autoAdjust="0"/>
    <p:restoredTop sz="94660"/>
  </p:normalViewPr>
  <p:slideViewPr>
    <p:cSldViewPr snapToGrid="0">
      <p:cViewPr varScale="1">
        <p:scale>
          <a:sx n="26" d="100"/>
          <a:sy n="26" d="100"/>
        </p:scale>
        <p:origin x="12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font" Target="fonts/font11.fntdata"/><Relationship Id="rId18" Type="http://schemas.openxmlformats.org/officeDocument/2006/relationships/viewProps" Target="viewProps.xml"/><Relationship Id="rId3" Type="http://schemas.openxmlformats.org/officeDocument/2006/relationships/font" Target="fonts/font1.fntdata"/><Relationship Id="rId21" Type="http://schemas.microsoft.com/office/2016/11/relationships/changesInfo" Target="changesInfos/changesInfo1.xml"/><Relationship Id="rId7" Type="http://schemas.openxmlformats.org/officeDocument/2006/relationships/font" Target="fonts/font5.fntdata"/><Relationship Id="rId12" Type="http://schemas.openxmlformats.org/officeDocument/2006/relationships/font" Target="fonts/font10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24" Type="http://schemas.openxmlformats.org/officeDocument/2006/relationships/customXml" Target="../customXml/item3.xml"/><Relationship Id="rId5" Type="http://schemas.openxmlformats.org/officeDocument/2006/relationships/font" Target="fonts/font3.fntdata"/><Relationship Id="rId15" Type="http://schemas.openxmlformats.org/officeDocument/2006/relationships/font" Target="fonts/font13.fntdata"/><Relationship Id="rId23" Type="http://schemas.openxmlformats.org/officeDocument/2006/relationships/customXml" Target="../customXml/item2.xml"/><Relationship Id="rId10" Type="http://schemas.openxmlformats.org/officeDocument/2006/relationships/font" Target="fonts/font8.fntdata"/><Relationship Id="rId19" Type="http://schemas.openxmlformats.org/officeDocument/2006/relationships/theme" Target="theme/theme1.xml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font" Target="fonts/font12.fntdata"/><Relationship Id="rId22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ub, Henry" userId="525502b0-bcf0-4bf6-aefb-66388c26f040" providerId="ADAL" clId="{A08B0EC8-7DD1-4499-A901-AC36939F1FC8}"/>
    <pc:docChg chg="modSld">
      <pc:chgData name="Grub, Henry" userId="525502b0-bcf0-4bf6-aefb-66388c26f040" providerId="ADAL" clId="{A08B0EC8-7DD1-4499-A901-AC36939F1FC8}" dt="2022-06-29T21:57:18.538" v="2" actId="20577"/>
      <pc:docMkLst>
        <pc:docMk/>
      </pc:docMkLst>
      <pc:sldChg chg="modSp mod">
        <pc:chgData name="Grub, Henry" userId="525502b0-bcf0-4bf6-aefb-66388c26f040" providerId="ADAL" clId="{A08B0EC8-7DD1-4499-A901-AC36939F1FC8}" dt="2022-06-29T21:57:18.538" v="2" actId="20577"/>
        <pc:sldMkLst>
          <pc:docMk/>
          <pc:sldMk cId="242801702" sldId="257"/>
        </pc:sldMkLst>
        <pc:spChg chg="mod">
          <ac:chgData name="Grub, Henry" userId="525502b0-bcf0-4bf6-aefb-66388c26f040" providerId="ADAL" clId="{A08B0EC8-7DD1-4499-A901-AC36939F1FC8}" dt="2022-06-29T17:21:34.199" v="1" actId="20577"/>
          <ac:spMkLst>
            <pc:docMk/>
            <pc:sldMk cId="242801702" sldId="257"/>
            <ac:spMk id="2" creationId="{77C4A18A-4D40-5CA6-1C87-B1BC191CA1EB}"/>
          </ac:spMkLst>
        </pc:spChg>
        <pc:spChg chg="mod">
          <ac:chgData name="Grub, Henry" userId="525502b0-bcf0-4bf6-aefb-66388c26f040" providerId="ADAL" clId="{A08B0EC8-7DD1-4499-A901-AC36939F1FC8}" dt="2022-06-29T21:57:18.538" v="2" actId="20577"/>
          <ac:spMkLst>
            <pc:docMk/>
            <pc:sldMk cId="242801702" sldId="257"/>
            <ac:spMk id="57" creationId="{E633A309-979F-0361-8768-76CED8BC06B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3499590"/>
            <a:ext cx="25733931" cy="7444669"/>
          </a:xfrm>
        </p:spPr>
        <p:txBody>
          <a:bodyPr anchor="b"/>
          <a:lstStyle>
            <a:lvl1pPr algn="ctr">
              <a:defRPr sz="1870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11231355"/>
            <a:ext cx="22706410" cy="5162758"/>
          </a:xfrm>
        </p:spPr>
        <p:txBody>
          <a:bodyPr/>
          <a:lstStyle>
            <a:lvl1pPr marL="0" indent="0" algn="ctr">
              <a:buNone/>
              <a:defRPr sz="7483"/>
            </a:lvl1pPr>
            <a:lvl2pPr marL="1425595" indent="0" algn="ctr">
              <a:buNone/>
              <a:defRPr sz="6236"/>
            </a:lvl2pPr>
            <a:lvl3pPr marL="2851191" indent="0" algn="ctr">
              <a:buNone/>
              <a:defRPr sz="5613"/>
            </a:lvl3pPr>
            <a:lvl4pPr marL="4276786" indent="0" algn="ctr">
              <a:buNone/>
              <a:defRPr sz="4989"/>
            </a:lvl4pPr>
            <a:lvl5pPr marL="5702381" indent="0" algn="ctr">
              <a:buNone/>
              <a:defRPr sz="4989"/>
            </a:lvl5pPr>
            <a:lvl6pPr marL="7127977" indent="0" algn="ctr">
              <a:buNone/>
              <a:defRPr sz="4989"/>
            </a:lvl6pPr>
            <a:lvl7pPr marL="8553572" indent="0" algn="ctr">
              <a:buNone/>
              <a:defRPr sz="4989"/>
            </a:lvl7pPr>
            <a:lvl8pPr marL="9979167" indent="0" algn="ctr">
              <a:buNone/>
              <a:defRPr sz="4989"/>
            </a:lvl8pPr>
            <a:lvl9pPr marL="11404763" indent="0" algn="ctr">
              <a:buNone/>
              <a:defRPr sz="498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9006-AC90-4788-A19C-380E3B3B2196}" type="datetimeFigureOut">
              <a:rPr lang="en-GB" smtClean="0"/>
              <a:t>29/06/2022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54D6-F282-40D6-B86A-754BA15FF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78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9006-AC90-4788-A19C-380E3B3B2196}" type="datetimeFigureOut">
              <a:rPr lang="en-GB" smtClean="0"/>
              <a:t>29/06/2022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54D6-F282-40D6-B86A-754BA15FF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780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1138480"/>
            <a:ext cx="6528093" cy="181216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1138480"/>
            <a:ext cx="19205838" cy="181216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9006-AC90-4788-A19C-380E3B3B2196}" type="datetimeFigureOut">
              <a:rPr lang="en-GB" smtClean="0"/>
              <a:t>29/06/2022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54D6-F282-40D6-B86A-754BA15FF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56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9006-AC90-4788-A19C-380E3B3B2196}" type="datetimeFigureOut">
              <a:rPr lang="en-GB" smtClean="0"/>
              <a:t>29/06/2022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54D6-F282-40D6-B86A-754BA15FF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387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5331063"/>
            <a:ext cx="26112371" cy="8894992"/>
          </a:xfrm>
        </p:spPr>
        <p:txBody>
          <a:bodyPr anchor="b"/>
          <a:lstStyle>
            <a:lvl1pPr>
              <a:defRPr sz="1870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14310205"/>
            <a:ext cx="26112371" cy="4677666"/>
          </a:xfrm>
        </p:spPr>
        <p:txBody>
          <a:bodyPr/>
          <a:lstStyle>
            <a:lvl1pPr marL="0" indent="0">
              <a:buNone/>
              <a:defRPr sz="7483">
                <a:solidFill>
                  <a:schemeClr val="tx1"/>
                </a:solidFill>
              </a:defRPr>
            </a:lvl1pPr>
            <a:lvl2pPr marL="1425595" indent="0">
              <a:buNone/>
              <a:defRPr sz="6236">
                <a:solidFill>
                  <a:schemeClr val="tx1">
                    <a:tint val="75000"/>
                  </a:schemeClr>
                </a:solidFill>
              </a:defRPr>
            </a:lvl2pPr>
            <a:lvl3pPr marL="2851191" indent="0">
              <a:buNone/>
              <a:defRPr sz="5613">
                <a:solidFill>
                  <a:schemeClr val="tx1">
                    <a:tint val="75000"/>
                  </a:schemeClr>
                </a:solidFill>
              </a:defRPr>
            </a:lvl3pPr>
            <a:lvl4pPr marL="4276786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4pPr>
            <a:lvl5pPr marL="5702381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5pPr>
            <a:lvl6pPr marL="7127977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6pPr>
            <a:lvl7pPr marL="8553572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7pPr>
            <a:lvl8pPr marL="9979167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8pPr>
            <a:lvl9pPr marL="11404763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9006-AC90-4788-A19C-380E3B3B2196}" type="datetimeFigureOut">
              <a:rPr lang="en-GB" smtClean="0"/>
              <a:t>29/06/2022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54D6-F282-40D6-B86A-754BA15FF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165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5692400"/>
            <a:ext cx="12866966" cy="13567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5692400"/>
            <a:ext cx="12866966" cy="13567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9006-AC90-4788-A19C-380E3B3B2196}" type="datetimeFigureOut">
              <a:rPr lang="en-GB" smtClean="0"/>
              <a:t>29/06/2022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54D6-F282-40D6-B86A-754BA15FF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405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1138485"/>
            <a:ext cx="26112371" cy="4133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5241960"/>
            <a:ext cx="12807832" cy="2569003"/>
          </a:xfrm>
        </p:spPr>
        <p:txBody>
          <a:bodyPr anchor="b"/>
          <a:lstStyle>
            <a:lvl1pPr marL="0" indent="0">
              <a:buNone/>
              <a:defRPr sz="7483" b="1"/>
            </a:lvl1pPr>
            <a:lvl2pPr marL="1425595" indent="0">
              <a:buNone/>
              <a:defRPr sz="6236" b="1"/>
            </a:lvl2pPr>
            <a:lvl3pPr marL="2851191" indent="0">
              <a:buNone/>
              <a:defRPr sz="5613" b="1"/>
            </a:lvl3pPr>
            <a:lvl4pPr marL="4276786" indent="0">
              <a:buNone/>
              <a:defRPr sz="4989" b="1"/>
            </a:lvl4pPr>
            <a:lvl5pPr marL="5702381" indent="0">
              <a:buNone/>
              <a:defRPr sz="4989" b="1"/>
            </a:lvl5pPr>
            <a:lvl6pPr marL="7127977" indent="0">
              <a:buNone/>
              <a:defRPr sz="4989" b="1"/>
            </a:lvl6pPr>
            <a:lvl7pPr marL="8553572" indent="0">
              <a:buNone/>
              <a:defRPr sz="4989" b="1"/>
            </a:lvl7pPr>
            <a:lvl8pPr marL="9979167" indent="0">
              <a:buNone/>
              <a:defRPr sz="4989" b="1"/>
            </a:lvl8pPr>
            <a:lvl9pPr marL="11404763" indent="0">
              <a:buNone/>
              <a:defRPr sz="49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7810963"/>
            <a:ext cx="12807832" cy="11488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5241960"/>
            <a:ext cx="12870909" cy="2569003"/>
          </a:xfrm>
        </p:spPr>
        <p:txBody>
          <a:bodyPr anchor="b"/>
          <a:lstStyle>
            <a:lvl1pPr marL="0" indent="0">
              <a:buNone/>
              <a:defRPr sz="7483" b="1"/>
            </a:lvl1pPr>
            <a:lvl2pPr marL="1425595" indent="0">
              <a:buNone/>
              <a:defRPr sz="6236" b="1"/>
            </a:lvl2pPr>
            <a:lvl3pPr marL="2851191" indent="0">
              <a:buNone/>
              <a:defRPr sz="5613" b="1"/>
            </a:lvl3pPr>
            <a:lvl4pPr marL="4276786" indent="0">
              <a:buNone/>
              <a:defRPr sz="4989" b="1"/>
            </a:lvl4pPr>
            <a:lvl5pPr marL="5702381" indent="0">
              <a:buNone/>
              <a:defRPr sz="4989" b="1"/>
            </a:lvl5pPr>
            <a:lvl6pPr marL="7127977" indent="0">
              <a:buNone/>
              <a:defRPr sz="4989" b="1"/>
            </a:lvl6pPr>
            <a:lvl7pPr marL="8553572" indent="0">
              <a:buNone/>
              <a:defRPr sz="4989" b="1"/>
            </a:lvl7pPr>
            <a:lvl8pPr marL="9979167" indent="0">
              <a:buNone/>
              <a:defRPr sz="4989" b="1"/>
            </a:lvl8pPr>
            <a:lvl9pPr marL="11404763" indent="0">
              <a:buNone/>
              <a:defRPr sz="49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7810963"/>
            <a:ext cx="12870909" cy="11488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9006-AC90-4788-A19C-380E3B3B2196}" type="datetimeFigureOut">
              <a:rPr lang="en-GB" smtClean="0"/>
              <a:t>29/06/2022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54D6-F282-40D6-B86A-754BA15FF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47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9006-AC90-4788-A19C-380E3B3B2196}" type="datetimeFigureOut">
              <a:rPr lang="en-GB" smtClean="0"/>
              <a:t>29/06/2022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54D6-F282-40D6-B86A-754BA15FF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5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9006-AC90-4788-A19C-380E3B3B2196}" type="datetimeFigureOut">
              <a:rPr lang="en-GB" smtClean="0"/>
              <a:t>29/06/2022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54D6-F282-40D6-B86A-754BA15FF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128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1425575"/>
            <a:ext cx="9764544" cy="4989513"/>
          </a:xfrm>
        </p:spPr>
        <p:txBody>
          <a:bodyPr anchor="b"/>
          <a:lstStyle>
            <a:lvl1pPr>
              <a:defRPr sz="99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3078850"/>
            <a:ext cx="15326827" cy="15196234"/>
          </a:xfrm>
        </p:spPr>
        <p:txBody>
          <a:bodyPr/>
          <a:lstStyle>
            <a:lvl1pPr>
              <a:defRPr sz="9978"/>
            </a:lvl1pPr>
            <a:lvl2pPr>
              <a:defRPr sz="8731"/>
            </a:lvl2pPr>
            <a:lvl3pPr>
              <a:defRPr sz="7483"/>
            </a:lvl3pPr>
            <a:lvl4pPr>
              <a:defRPr sz="6236"/>
            </a:lvl4pPr>
            <a:lvl5pPr>
              <a:defRPr sz="6236"/>
            </a:lvl5pPr>
            <a:lvl6pPr>
              <a:defRPr sz="6236"/>
            </a:lvl6pPr>
            <a:lvl7pPr>
              <a:defRPr sz="6236"/>
            </a:lvl7pPr>
            <a:lvl8pPr>
              <a:defRPr sz="6236"/>
            </a:lvl8pPr>
            <a:lvl9pPr>
              <a:defRPr sz="62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6415088"/>
            <a:ext cx="9764544" cy="11884743"/>
          </a:xfrm>
        </p:spPr>
        <p:txBody>
          <a:bodyPr/>
          <a:lstStyle>
            <a:lvl1pPr marL="0" indent="0">
              <a:buNone/>
              <a:defRPr sz="4989"/>
            </a:lvl1pPr>
            <a:lvl2pPr marL="1425595" indent="0">
              <a:buNone/>
              <a:defRPr sz="4365"/>
            </a:lvl2pPr>
            <a:lvl3pPr marL="2851191" indent="0">
              <a:buNone/>
              <a:defRPr sz="3742"/>
            </a:lvl3pPr>
            <a:lvl4pPr marL="4276786" indent="0">
              <a:buNone/>
              <a:defRPr sz="3118"/>
            </a:lvl4pPr>
            <a:lvl5pPr marL="5702381" indent="0">
              <a:buNone/>
              <a:defRPr sz="3118"/>
            </a:lvl5pPr>
            <a:lvl6pPr marL="7127977" indent="0">
              <a:buNone/>
              <a:defRPr sz="3118"/>
            </a:lvl6pPr>
            <a:lvl7pPr marL="8553572" indent="0">
              <a:buNone/>
              <a:defRPr sz="3118"/>
            </a:lvl7pPr>
            <a:lvl8pPr marL="9979167" indent="0">
              <a:buNone/>
              <a:defRPr sz="3118"/>
            </a:lvl8pPr>
            <a:lvl9pPr marL="11404763" indent="0">
              <a:buNone/>
              <a:defRPr sz="311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9006-AC90-4788-A19C-380E3B3B2196}" type="datetimeFigureOut">
              <a:rPr lang="en-GB" smtClean="0"/>
              <a:t>29/06/2022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54D6-F282-40D6-B86A-754BA15FF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785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1425575"/>
            <a:ext cx="9764544" cy="4989513"/>
          </a:xfrm>
        </p:spPr>
        <p:txBody>
          <a:bodyPr anchor="b"/>
          <a:lstStyle>
            <a:lvl1pPr>
              <a:defRPr sz="99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3078850"/>
            <a:ext cx="15326827" cy="15196234"/>
          </a:xfrm>
        </p:spPr>
        <p:txBody>
          <a:bodyPr anchor="t"/>
          <a:lstStyle>
            <a:lvl1pPr marL="0" indent="0">
              <a:buNone/>
              <a:defRPr sz="9978"/>
            </a:lvl1pPr>
            <a:lvl2pPr marL="1425595" indent="0">
              <a:buNone/>
              <a:defRPr sz="8731"/>
            </a:lvl2pPr>
            <a:lvl3pPr marL="2851191" indent="0">
              <a:buNone/>
              <a:defRPr sz="7483"/>
            </a:lvl3pPr>
            <a:lvl4pPr marL="4276786" indent="0">
              <a:buNone/>
              <a:defRPr sz="6236"/>
            </a:lvl4pPr>
            <a:lvl5pPr marL="5702381" indent="0">
              <a:buNone/>
              <a:defRPr sz="6236"/>
            </a:lvl5pPr>
            <a:lvl6pPr marL="7127977" indent="0">
              <a:buNone/>
              <a:defRPr sz="6236"/>
            </a:lvl6pPr>
            <a:lvl7pPr marL="8553572" indent="0">
              <a:buNone/>
              <a:defRPr sz="6236"/>
            </a:lvl7pPr>
            <a:lvl8pPr marL="9979167" indent="0">
              <a:buNone/>
              <a:defRPr sz="6236"/>
            </a:lvl8pPr>
            <a:lvl9pPr marL="11404763" indent="0">
              <a:buNone/>
              <a:defRPr sz="623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6415088"/>
            <a:ext cx="9764544" cy="11884743"/>
          </a:xfrm>
        </p:spPr>
        <p:txBody>
          <a:bodyPr/>
          <a:lstStyle>
            <a:lvl1pPr marL="0" indent="0">
              <a:buNone/>
              <a:defRPr sz="4989"/>
            </a:lvl1pPr>
            <a:lvl2pPr marL="1425595" indent="0">
              <a:buNone/>
              <a:defRPr sz="4365"/>
            </a:lvl2pPr>
            <a:lvl3pPr marL="2851191" indent="0">
              <a:buNone/>
              <a:defRPr sz="3742"/>
            </a:lvl3pPr>
            <a:lvl4pPr marL="4276786" indent="0">
              <a:buNone/>
              <a:defRPr sz="3118"/>
            </a:lvl4pPr>
            <a:lvl5pPr marL="5702381" indent="0">
              <a:buNone/>
              <a:defRPr sz="3118"/>
            </a:lvl5pPr>
            <a:lvl6pPr marL="7127977" indent="0">
              <a:buNone/>
              <a:defRPr sz="3118"/>
            </a:lvl6pPr>
            <a:lvl7pPr marL="8553572" indent="0">
              <a:buNone/>
              <a:defRPr sz="3118"/>
            </a:lvl7pPr>
            <a:lvl8pPr marL="9979167" indent="0">
              <a:buNone/>
              <a:defRPr sz="3118"/>
            </a:lvl8pPr>
            <a:lvl9pPr marL="11404763" indent="0">
              <a:buNone/>
              <a:defRPr sz="311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9006-AC90-4788-A19C-380E3B3B2196}" type="datetimeFigureOut">
              <a:rPr lang="en-GB" smtClean="0"/>
              <a:t>29/06/2022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54D6-F282-40D6-B86A-754BA15FF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189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1138485"/>
            <a:ext cx="26112371" cy="413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5692400"/>
            <a:ext cx="26112371" cy="1356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19819457"/>
            <a:ext cx="6811923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C9006-AC90-4788-A19C-380E3B3B2196}" type="datetimeFigureOut">
              <a:rPr lang="en-GB" smtClean="0"/>
              <a:t>29/06/2022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19819457"/>
            <a:ext cx="1021788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19819457"/>
            <a:ext cx="6811923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154D6-F282-40D6-B86A-754BA15FF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762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851191" rtl="0" eaLnBrk="1" latinLnBrk="0" hangingPunct="1">
        <a:lnSpc>
          <a:spcPct val="90000"/>
        </a:lnSpc>
        <a:spcBef>
          <a:spcPct val="0"/>
        </a:spcBef>
        <a:buNone/>
        <a:defRPr sz="137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2798" indent="-712798" algn="l" defTabSz="2851191" rtl="0" eaLnBrk="1" latinLnBrk="0" hangingPunct="1">
        <a:lnSpc>
          <a:spcPct val="90000"/>
        </a:lnSpc>
        <a:spcBef>
          <a:spcPts val="3118"/>
        </a:spcBef>
        <a:buFont typeface="Arial" panose="020B0604020202020204" pitchFamily="34" charset="0"/>
        <a:buChar char="•"/>
        <a:defRPr sz="8731" kern="1200">
          <a:solidFill>
            <a:schemeClr val="tx1"/>
          </a:solidFill>
          <a:latin typeface="+mn-lt"/>
          <a:ea typeface="+mn-ea"/>
          <a:cs typeface="+mn-cs"/>
        </a:defRPr>
      </a:lvl1pPr>
      <a:lvl2pPr marL="2138393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7483" kern="1200">
          <a:solidFill>
            <a:schemeClr val="tx1"/>
          </a:solidFill>
          <a:latin typeface="+mn-lt"/>
          <a:ea typeface="+mn-ea"/>
          <a:cs typeface="+mn-cs"/>
        </a:defRPr>
      </a:lvl2pPr>
      <a:lvl3pPr marL="3563988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6236" kern="1200">
          <a:solidFill>
            <a:schemeClr val="tx1"/>
          </a:solidFill>
          <a:latin typeface="+mn-lt"/>
          <a:ea typeface="+mn-ea"/>
          <a:cs typeface="+mn-cs"/>
        </a:defRPr>
      </a:lvl3pPr>
      <a:lvl4pPr marL="4989584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4pPr>
      <a:lvl5pPr marL="6415179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5pPr>
      <a:lvl6pPr marL="7840774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6pPr>
      <a:lvl7pPr marL="9266370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7pPr>
      <a:lvl8pPr marL="10691965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8pPr>
      <a:lvl9pPr marL="12117560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1pPr>
      <a:lvl2pPr marL="1425595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2pPr>
      <a:lvl3pPr marL="2851191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3pPr>
      <a:lvl4pPr marL="4276786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4pPr>
      <a:lvl5pPr marL="5702381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5pPr>
      <a:lvl6pPr marL="7127977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6pPr>
      <a:lvl7pPr marL="8553572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7pPr>
      <a:lvl8pPr marL="9979167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8pPr>
      <a:lvl9pPr marL="11404763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26" Type="http://schemas.openxmlformats.org/officeDocument/2006/relationships/image" Target="../media/image23.png"/><Relationship Id="rId39" Type="http://schemas.openxmlformats.org/officeDocument/2006/relationships/image" Target="../media/image35.jpg"/><Relationship Id="rId3" Type="http://schemas.microsoft.com/office/2007/relationships/hdphoto" Target="../media/hdphoto1.wdp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7" Type="http://schemas.openxmlformats.org/officeDocument/2006/relationships/image" Target="../media/image5.jp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5" Type="http://schemas.openxmlformats.org/officeDocument/2006/relationships/image" Target="../media/image22.jpg"/><Relationship Id="rId33" Type="http://schemas.openxmlformats.org/officeDocument/2006/relationships/image" Target="../media/image30.svg"/><Relationship Id="rId38" Type="http://schemas.microsoft.com/office/2007/relationships/hdphoto" Target="../media/hdphoto3.wdp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29" Type="http://schemas.openxmlformats.org/officeDocument/2006/relationships/image" Target="../media/image26.svg"/><Relationship Id="rId41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21.jp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6.png"/><Relationship Id="rId5" Type="http://schemas.openxmlformats.org/officeDocument/2006/relationships/image" Target="../media/image3.jpg"/><Relationship Id="rId15" Type="http://schemas.openxmlformats.org/officeDocument/2006/relationships/image" Target="../media/image12.png"/><Relationship Id="rId23" Type="http://schemas.openxmlformats.org/officeDocument/2006/relationships/image" Target="../media/image20.tmp"/><Relationship Id="rId28" Type="http://schemas.openxmlformats.org/officeDocument/2006/relationships/image" Target="../media/image25.png"/><Relationship Id="rId36" Type="http://schemas.openxmlformats.org/officeDocument/2006/relationships/image" Target="../media/image33.jpg"/><Relationship Id="rId10" Type="http://schemas.microsoft.com/office/2007/relationships/hdphoto" Target="../media/hdphoto2.wdp"/><Relationship Id="rId19" Type="http://schemas.openxmlformats.org/officeDocument/2006/relationships/image" Target="../media/image16.png"/><Relationship Id="rId31" Type="http://schemas.openxmlformats.org/officeDocument/2006/relationships/image" Target="../media/image28.sv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Relationship Id="rId27" Type="http://schemas.openxmlformats.org/officeDocument/2006/relationships/image" Target="../media/image24.svg"/><Relationship Id="rId30" Type="http://schemas.openxmlformats.org/officeDocument/2006/relationships/image" Target="../media/image27.png"/><Relationship Id="rId35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8CC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1">
            <a:extLst>
              <a:ext uri="{FF2B5EF4-FFF2-40B4-BE49-F238E27FC236}">
                <a16:creationId xmlns:a16="http://schemas.microsoft.com/office/drawing/2014/main" id="{E1BDA87A-1246-B21B-8E15-DD73BB940944}"/>
              </a:ext>
            </a:extLst>
          </p:cNvPr>
          <p:cNvSpPr txBox="1"/>
          <p:nvPr/>
        </p:nvSpPr>
        <p:spPr>
          <a:xfrm>
            <a:off x="8514466" y="11375222"/>
            <a:ext cx="2575794" cy="1477328"/>
          </a:xfrm>
          <a:custGeom>
            <a:avLst/>
            <a:gdLst>
              <a:gd name="connsiteX0" fmla="*/ 0 w 2575794"/>
              <a:gd name="connsiteY0" fmla="*/ 0 h 1477328"/>
              <a:gd name="connsiteX1" fmla="*/ 540917 w 2575794"/>
              <a:gd name="connsiteY1" fmla="*/ 0 h 1477328"/>
              <a:gd name="connsiteX2" fmla="*/ 978802 w 2575794"/>
              <a:gd name="connsiteY2" fmla="*/ 0 h 1477328"/>
              <a:gd name="connsiteX3" fmla="*/ 1416687 w 2575794"/>
              <a:gd name="connsiteY3" fmla="*/ 0 h 1477328"/>
              <a:gd name="connsiteX4" fmla="*/ 1931846 w 2575794"/>
              <a:gd name="connsiteY4" fmla="*/ 0 h 1477328"/>
              <a:gd name="connsiteX5" fmla="*/ 2575794 w 2575794"/>
              <a:gd name="connsiteY5" fmla="*/ 0 h 1477328"/>
              <a:gd name="connsiteX6" fmla="*/ 2575794 w 2575794"/>
              <a:gd name="connsiteY6" fmla="*/ 448123 h 1477328"/>
              <a:gd name="connsiteX7" fmla="*/ 2575794 w 2575794"/>
              <a:gd name="connsiteY7" fmla="*/ 970112 h 1477328"/>
              <a:gd name="connsiteX8" fmla="*/ 2575794 w 2575794"/>
              <a:gd name="connsiteY8" fmla="*/ 1477328 h 1477328"/>
              <a:gd name="connsiteX9" fmla="*/ 2009119 w 2575794"/>
              <a:gd name="connsiteY9" fmla="*/ 1477328 h 1477328"/>
              <a:gd name="connsiteX10" fmla="*/ 1519718 w 2575794"/>
              <a:gd name="connsiteY10" fmla="*/ 1477328 h 1477328"/>
              <a:gd name="connsiteX11" fmla="*/ 1004560 w 2575794"/>
              <a:gd name="connsiteY11" fmla="*/ 1477328 h 1477328"/>
              <a:gd name="connsiteX12" fmla="*/ 515159 w 2575794"/>
              <a:gd name="connsiteY12" fmla="*/ 1477328 h 1477328"/>
              <a:gd name="connsiteX13" fmla="*/ 0 w 2575794"/>
              <a:gd name="connsiteY13" fmla="*/ 1477328 h 1477328"/>
              <a:gd name="connsiteX14" fmla="*/ 0 w 2575794"/>
              <a:gd name="connsiteY14" fmla="*/ 955339 h 1477328"/>
              <a:gd name="connsiteX15" fmla="*/ 0 w 2575794"/>
              <a:gd name="connsiteY15" fmla="*/ 492443 h 1477328"/>
              <a:gd name="connsiteX16" fmla="*/ 0 w 2575794"/>
              <a:gd name="connsiteY16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75794" h="1477328" fill="none" extrusionOk="0">
                <a:moveTo>
                  <a:pt x="0" y="0"/>
                </a:moveTo>
                <a:cubicBezTo>
                  <a:pt x="167475" y="-35778"/>
                  <a:pt x="271584" y="45421"/>
                  <a:pt x="540917" y="0"/>
                </a:cubicBezTo>
                <a:cubicBezTo>
                  <a:pt x="810250" y="-45421"/>
                  <a:pt x="769989" y="33817"/>
                  <a:pt x="978802" y="0"/>
                </a:cubicBezTo>
                <a:cubicBezTo>
                  <a:pt x="1187615" y="-33817"/>
                  <a:pt x="1295686" y="51811"/>
                  <a:pt x="1416687" y="0"/>
                </a:cubicBezTo>
                <a:cubicBezTo>
                  <a:pt x="1537688" y="-51811"/>
                  <a:pt x="1705357" y="34949"/>
                  <a:pt x="1931846" y="0"/>
                </a:cubicBezTo>
                <a:cubicBezTo>
                  <a:pt x="2158335" y="-34949"/>
                  <a:pt x="2396065" y="43214"/>
                  <a:pt x="2575794" y="0"/>
                </a:cubicBezTo>
                <a:cubicBezTo>
                  <a:pt x="2598147" y="186105"/>
                  <a:pt x="2553274" y="228714"/>
                  <a:pt x="2575794" y="448123"/>
                </a:cubicBezTo>
                <a:cubicBezTo>
                  <a:pt x="2598314" y="667532"/>
                  <a:pt x="2519095" y="719814"/>
                  <a:pt x="2575794" y="970112"/>
                </a:cubicBezTo>
                <a:cubicBezTo>
                  <a:pt x="2632493" y="1220410"/>
                  <a:pt x="2520340" y="1288489"/>
                  <a:pt x="2575794" y="1477328"/>
                </a:cubicBezTo>
                <a:cubicBezTo>
                  <a:pt x="2399942" y="1512491"/>
                  <a:pt x="2234246" y="1409757"/>
                  <a:pt x="2009119" y="1477328"/>
                </a:cubicBezTo>
                <a:cubicBezTo>
                  <a:pt x="1783993" y="1544899"/>
                  <a:pt x="1704267" y="1455097"/>
                  <a:pt x="1519718" y="1477328"/>
                </a:cubicBezTo>
                <a:cubicBezTo>
                  <a:pt x="1335169" y="1499559"/>
                  <a:pt x="1182811" y="1431848"/>
                  <a:pt x="1004560" y="1477328"/>
                </a:cubicBezTo>
                <a:cubicBezTo>
                  <a:pt x="826309" y="1522808"/>
                  <a:pt x="751158" y="1471056"/>
                  <a:pt x="515159" y="1477328"/>
                </a:cubicBezTo>
                <a:cubicBezTo>
                  <a:pt x="279160" y="1483600"/>
                  <a:pt x="195275" y="1439900"/>
                  <a:pt x="0" y="1477328"/>
                </a:cubicBezTo>
                <a:cubicBezTo>
                  <a:pt x="-26712" y="1333675"/>
                  <a:pt x="57287" y="1089732"/>
                  <a:pt x="0" y="955339"/>
                </a:cubicBezTo>
                <a:cubicBezTo>
                  <a:pt x="-57287" y="820946"/>
                  <a:pt x="17826" y="676586"/>
                  <a:pt x="0" y="492443"/>
                </a:cubicBezTo>
                <a:cubicBezTo>
                  <a:pt x="-17826" y="308300"/>
                  <a:pt x="6529" y="114422"/>
                  <a:pt x="0" y="0"/>
                </a:cubicBezTo>
                <a:close/>
              </a:path>
              <a:path w="2575794" h="1477328" stroke="0" extrusionOk="0">
                <a:moveTo>
                  <a:pt x="0" y="0"/>
                </a:moveTo>
                <a:cubicBezTo>
                  <a:pt x="264504" y="-2365"/>
                  <a:pt x="369377" y="25275"/>
                  <a:pt x="540917" y="0"/>
                </a:cubicBezTo>
                <a:cubicBezTo>
                  <a:pt x="712457" y="-25275"/>
                  <a:pt x="889187" y="7853"/>
                  <a:pt x="1004560" y="0"/>
                </a:cubicBezTo>
                <a:cubicBezTo>
                  <a:pt x="1119933" y="-7853"/>
                  <a:pt x="1319414" y="34217"/>
                  <a:pt x="1571234" y="0"/>
                </a:cubicBezTo>
                <a:cubicBezTo>
                  <a:pt x="1823054" y="-34217"/>
                  <a:pt x="1924175" y="49867"/>
                  <a:pt x="2112151" y="0"/>
                </a:cubicBezTo>
                <a:cubicBezTo>
                  <a:pt x="2300127" y="-49867"/>
                  <a:pt x="2369791" y="50395"/>
                  <a:pt x="2575794" y="0"/>
                </a:cubicBezTo>
                <a:cubicBezTo>
                  <a:pt x="2596354" y="101871"/>
                  <a:pt x="2523552" y="271286"/>
                  <a:pt x="2575794" y="448123"/>
                </a:cubicBezTo>
                <a:cubicBezTo>
                  <a:pt x="2628036" y="624960"/>
                  <a:pt x="2523167" y="801462"/>
                  <a:pt x="2575794" y="940565"/>
                </a:cubicBezTo>
                <a:cubicBezTo>
                  <a:pt x="2628421" y="1079668"/>
                  <a:pt x="2574652" y="1243056"/>
                  <a:pt x="2575794" y="1477328"/>
                </a:cubicBezTo>
                <a:cubicBezTo>
                  <a:pt x="2433671" y="1512309"/>
                  <a:pt x="2166187" y="1442816"/>
                  <a:pt x="2060635" y="1477328"/>
                </a:cubicBezTo>
                <a:cubicBezTo>
                  <a:pt x="1955083" y="1511840"/>
                  <a:pt x="1762874" y="1416547"/>
                  <a:pt x="1519718" y="1477328"/>
                </a:cubicBezTo>
                <a:cubicBezTo>
                  <a:pt x="1276562" y="1538109"/>
                  <a:pt x="1179258" y="1439650"/>
                  <a:pt x="978802" y="1477328"/>
                </a:cubicBezTo>
                <a:cubicBezTo>
                  <a:pt x="778346" y="1515006"/>
                  <a:pt x="639658" y="1442581"/>
                  <a:pt x="540917" y="1477328"/>
                </a:cubicBezTo>
                <a:cubicBezTo>
                  <a:pt x="442176" y="1512075"/>
                  <a:pt x="133766" y="1438411"/>
                  <a:pt x="0" y="1477328"/>
                </a:cubicBezTo>
                <a:cubicBezTo>
                  <a:pt x="-39607" y="1318527"/>
                  <a:pt x="49383" y="1157818"/>
                  <a:pt x="0" y="1014432"/>
                </a:cubicBezTo>
                <a:cubicBezTo>
                  <a:pt x="-49383" y="871046"/>
                  <a:pt x="47325" y="736717"/>
                  <a:pt x="0" y="551536"/>
                </a:cubicBezTo>
                <a:cubicBezTo>
                  <a:pt x="-47325" y="366355"/>
                  <a:pt x="61435" y="216543"/>
                  <a:pt x="0" y="0"/>
                </a:cubicBezTo>
                <a:close/>
              </a:path>
            </a:pathLst>
          </a:custGeom>
          <a:solidFill>
            <a:srgbClr val="C6F6C0"/>
          </a:solidFill>
          <a:ln>
            <a:solidFill>
              <a:srgbClr val="4DE339"/>
            </a:solidFill>
            <a:extLst>
              <a:ext uri="{C807C97D-BFC1-408E-A445-0C87EB9F89A2}">
                <ask:lineSketchStyleProps xmlns:ask="http://schemas.microsoft.com/office/drawing/2018/sketchyshapes" sd="36977963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Gill Sans MT" panose="020B0502020104020203" pitchFamily="34" charset="0"/>
              </a:rPr>
              <a:t>Aim 1:</a:t>
            </a:r>
            <a:r>
              <a:rPr lang="en-GB" b="1" dirty="0">
                <a:latin typeface="Gill Sans MT" panose="020B0502020104020203" pitchFamily="34" charset="0"/>
              </a:rPr>
              <a:t> </a:t>
            </a:r>
            <a:r>
              <a:rPr lang="en-GB" sz="1800" dirty="0">
                <a:latin typeface="Gill Sans MT" panose="020B0502020104020203" pitchFamily="34" charset="0"/>
              </a:rPr>
              <a:t>‘The How’: examine what are the </a:t>
            </a:r>
            <a:r>
              <a:rPr lang="en-GB" sz="1800" b="1" dirty="0">
                <a:latin typeface="Gill Sans MT" panose="020B0502020104020203" pitchFamily="34" charset="0"/>
              </a:rPr>
              <a:t>barriers to uptake of badger vaccination </a:t>
            </a:r>
            <a:r>
              <a:rPr lang="en-GB" sz="1800" dirty="0">
                <a:latin typeface="Gill Sans MT" panose="020B0502020104020203" pitchFamily="34" charset="0"/>
              </a:rPr>
              <a:t>schemes on English farms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E4564A6-D144-6E11-FD3C-4A9B20D7A30C}"/>
              </a:ext>
            </a:extLst>
          </p:cNvPr>
          <p:cNvSpPr txBox="1"/>
          <p:nvPr/>
        </p:nvSpPr>
        <p:spPr>
          <a:xfrm>
            <a:off x="126877" y="8554779"/>
            <a:ext cx="8246923" cy="10256654"/>
          </a:xfrm>
          <a:prstGeom prst="rect">
            <a:avLst/>
          </a:prstGeom>
          <a:solidFill>
            <a:srgbClr val="C6F6C0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3000" u="sng" dirty="0">
                <a:latin typeface="Gill Sans MT" panose="020B0502020104020203" pitchFamily="34" charset="0"/>
              </a:rPr>
              <a:t>3. Research Stages</a:t>
            </a:r>
            <a:endParaRPr lang="en-GB" sz="2400" dirty="0">
              <a:latin typeface="Gill Sans MT" panose="020B0502020104020203" pitchFamily="34" charset="0"/>
            </a:endParaRPr>
          </a:p>
          <a:p>
            <a:pPr algn="just"/>
            <a:r>
              <a:rPr lang="en-GB" sz="2400" dirty="0">
                <a:latin typeface="Gill Sans MT" panose="020B0502020104020203" pitchFamily="34" charset="0"/>
              </a:rPr>
              <a:t>We will undertake a </a:t>
            </a:r>
            <a:r>
              <a:rPr lang="en-GB" sz="2400" b="1" dirty="0">
                <a:latin typeface="Gill Sans MT" panose="020B0502020104020203" pitchFamily="34" charset="0"/>
              </a:rPr>
              <a:t>mixed-methods approach</a:t>
            </a:r>
            <a:r>
              <a:rPr lang="en-GB" sz="2400" dirty="0">
                <a:latin typeface="Gill Sans MT" panose="020B0502020104020203" pitchFamily="34" charset="0"/>
              </a:rPr>
              <a:t>, with sub-projects centring around one of </a:t>
            </a:r>
            <a:r>
              <a:rPr lang="en-GB" sz="2400" b="1" dirty="0">
                <a:latin typeface="Gill Sans MT" panose="020B0502020104020203" pitchFamily="34" charset="0"/>
              </a:rPr>
              <a:t>four core research aims</a:t>
            </a:r>
            <a:r>
              <a:rPr lang="en-GB" sz="2400" dirty="0">
                <a:latin typeface="Gill Sans MT" panose="020B0502020104020203" pitchFamily="34" charset="0"/>
              </a:rPr>
              <a:t>. This is </a:t>
            </a:r>
            <a:r>
              <a:rPr lang="en-GB" sz="2400" b="1" dirty="0">
                <a:latin typeface="Gill Sans MT" panose="020B0502020104020203" pitchFamily="34" charset="0"/>
              </a:rPr>
              <a:t>social-science research</a:t>
            </a:r>
            <a:r>
              <a:rPr lang="en-GB" sz="2400" dirty="0">
                <a:latin typeface="Gill Sans MT" panose="020B0502020104020203" pitchFamily="34" charset="0"/>
              </a:rPr>
              <a:t>, with the underlying data being collected centring on what key stakeholders think, examples of what has worked in the past, and analysis of who stakeholders interact with and how.</a:t>
            </a:r>
          </a:p>
          <a:p>
            <a:pPr algn="just"/>
            <a:endParaRPr lang="en-GB" sz="2400" dirty="0">
              <a:latin typeface="Gill Sans MT" panose="020B0502020104020203" pitchFamily="34" charset="0"/>
            </a:endParaRPr>
          </a:p>
          <a:p>
            <a:pPr algn="just"/>
            <a:endParaRPr lang="en-GB" sz="2400" dirty="0">
              <a:latin typeface="Gill Sans MT" panose="020B0502020104020203" pitchFamily="34" charset="0"/>
            </a:endParaRPr>
          </a:p>
          <a:p>
            <a:pPr algn="just"/>
            <a:endParaRPr lang="en-GB" sz="2400" dirty="0">
              <a:latin typeface="Gill Sans MT" panose="020B0502020104020203" pitchFamily="34" charset="0"/>
            </a:endParaRPr>
          </a:p>
          <a:p>
            <a:pPr algn="just"/>
            <a:endParaRPr lang="en-GB" sz="2400" dirty="0">
              <a:latin typeface="Gill Sans MT" panose="020B0502020104020203" pitchFamily="34" charset="0"/>
            </a:endParaRPr>
          </a:p>
          <a:p>
            <a:pPr algn="just"/>
            <a:endParaRPr lang="en-GB" sz="2400" dirty="0">
              <a:latin typeface="Gill Sans MT" panose="020B0502020104020203" pitchFamily="34" charset="0"/>
            </a:endParaRPr>
          </a:p>
          <a:p>
            <a:pPr algn="just"/>
            <a:endParaRPr lang="en-GB" sz="2400" dirty="0">
              <a:latin typeface="Gill Sans MT" panose="020B0502020104020203" pitchFamily="34" charset="0"/>
            </a:endParaRPr>
          </a:p>
          <a:p>
            <a:pPr algn="just"/>
            <a:endParaRPr lang="en-GB" sz="2400" dirty="0">
              <a:latin typeface="Gill Sans MT" panose="020B0502020104020203" pitchFamily="34" charset="0"/>
            </a:endParaRPr>
          </a:p>
          <a:p>
            <a:pPr algn="just"/>
            <a:endParaRPr lang="en-GB" sz="2400" dirty="0">
              <a:latin typeface="Gill Sans MT" panose="020B0502020104020203" pitchFamily="34" charset="0"/>
            </a:endParaRPr>
          </a:p>
          <a:p>
            <a:pPr algn="just"/>
            <a:endParaRPr lang="en-GB" sz="2400" dirty="0">
              <a:latin typeface="Gill Sans MT" panose="020B0502020104020203" pitchFamily="34" charset="0"/>
            </a:endParaRPr>
          </a:p>
          <a:p>
            <a:pPr algn="just"/>
            <a:endParaRPr lang="en-GB" sz="2400" dirty="0">
              <a:latin typeface="Gill Sans MT" panose="020B0502020104020203" pitchFamily="34" charset="0"/>
            </a:endParaRPr>
          </a:p>
          <a:p>
            <a:pPr algn="just"/>
            <a:endParaRPr lang="en-GB" sz="2400" dirty="0">
              <a:latin typeface="Gill Sans MT" panose="020B0502020104020203" pitchFamily="34" charset="0"/>
            </a:endParaRPr>
          </a:p>
          <a:p>
            <a:pPr algn="just"/>
            <a:endParaRPr lang="en-GB" sz="2400" dirty="0">
              <a:latin typeface="Gill Sans MT" panose="020B0502020104020203" pitchFamily="34" charset="0"/>
            </a:endParaRPr>
          </a:p>
          <a:p>
            <a:pPr algn="just"/>
            <a:endParaRPr lang="en-GB" sz="2400" dirty="0">
              <a:latin typeface="Gill Sans MT" panose="020B0502020104020203" pitchFamily="34" charset="0"/>
            </a:endParaRPr>
          </a:p>
          <a:p>
            <a:pPr algn="just"/>
            <a:endParaRPr lang="en-GB" sz="2400" dirty="0">
              <a:latin typeface="Gill Sans MT" panose="020B0502020104020203" pitchFamily="34" charset="0"/>
            </a:endParaRPr>
          </a:p>
          <a:p>
            <a:pPr algn="just"/>
            <a:endParaRPr lang="en-GB" sz="2400" dirty="0">
              <a:latin typeface="Gill Sans MT" panose="020B0502020104020203" pitchFamily="34" charset="0"/>
            </a:endParaRPr>
          </a:p>
          <a:p>
            <a:pPr algn="just"/>
            <a:endParaRPr lang="en-GB" sz="2400" dirty="0">
              <a:latin typeface="Gill Sans MT" panose="020B0502020104020203" pitchFamily="34" charset="0"/>
            </a:endParaRPr>
          </a:p>
          <a:p>
            <a:pPr algn="just"/>
            <a:endParaRPr lang="en-GB" sz="2400" dirty="0">
              <a:latin typeface="Gill Sans MT" panose="020B0502020104020203" pitchFamily="34" charset="0"/>
            </a:endParaRPr>
          </a:p>
          <a:p>
            <a:pPr algn="just"/>
            <a:endParaRPr lang="en-GB" sz="2400" dirty="0">
              <a:latin typeface="Gill Sans MT" panose="020B0502020104020203" pitchFamily="34" charset="0"/>
            </a:endParaRPr>
          </a:p>
          <a:p>
            <a:pPr algn="just"/>
            <a:endParaRPr lang="en-GB" sz="1050" dirty="0">
              <a:latin typeface="Gill Sans MT" panose="020B0502020104020203" pitchFamily="34" charset="0"/>
            </a:endParaRPr>
          </a:p>
          <a:p>
            <a:pPr algn="just"/>
            <a:endParaRPr lang="en-GB" sz="1050" dirty="0">
              <a:latin typeface="Gill Sans MT" panose="020B0502020104020203" pitchFamily="34" charset="0"/>
            </a:endParaRPr>
          </a:p>
          <a:p>
            <a:pPr algn="just"/>
            <a:endParaRPr lang="en-GB" sz="2000" dirty="0">
              <a:latin typeface="Gill Sans MT" panose="020B0502020104020203" pitchFamily="34" charset="0"/>
            </a:endParaRPr>
          </a:p>
        </p:txBody>
      </p:sp>
      <p:pic>
        <p:nvPicPr>
          <p:cNvPr id="132" name="Picture 131" descr="A group of cows stand in a field&#10;&#10;Description automatically generated with low confidence">
            <a:extLst>
              <a:ext uri="{FF2B5EF4-FFF2-40B4-BE49-F238E27FC236}">
                <a16:creationId xmlns:a16="http://schemas.microsoft.com/office/drawing/2014/main" id="{FAC28D79-9C1C-CD17-6EF1-2D051E310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1" b="99629" l="750" r="97000">
                        <a14:foregroundMark x1="2333" y1="46163" x2="2750" y2="91955"/>
                        <a14:foregroundMark x1="2750" y1="91955" x2="26417" y2="42698"/>
                        <a14:foregroundMark x1="26417" y1="42698" x2="27250" y2="72772"/>
                        <a14:foregroundMark x1="27250" y1="72772" x2="36583" y2="43317"/>
                        <a14:foregroundMark x1="36583" y1="43317" x2="40000" y2="48267"/>
                        <a14:foregroundMark x1="40000" y1="48267" x2="30583" y2="99629"/>
                        <a14:foregroundMark x1="69750" y1="65099" x2="69917" y2="79455"/>
                        <a14:foregroundMark x1="69917" y1="79455" x2="86667" y2="75619"/>
                        <a14:foregroundMark x1="86667" y1="75619" x2="90333" y2="82054"/>
                        <a14:foregroundMark x1="90333" y1="82054" x2="96417" y2="84901"/>
                        <a14:foregroundMark x1="96417" y1="80569" x2="97000" y2="49257"/>
                        <a14:foregroundMark x1="97000" y1="49257" x2="95333" y2="55817"/>
                        <a14:foregroundMark x1="95333" y1="55817" x2="93000" y2="56436"/>
                        <a14:foregroundMark x1="10083" y1="46535" x2="25500" y2="42698"/>
                        <a14:foregroundMark x1="25500" y1="42698" x2="3750" y2="49752"/>
                        <a14:foregroundMark x1="3750" y1="49752" x2="3917" y2="85396"/>
                        <a14:foregroundMark x1="1500" y1="86510" x2="750" y2="97649"/>
                        <a14:foregroundMark x1="36583" y1="26485" x2="47083" y2="23267"/>
                        <a14:foregroundMark x1="47083" y1="23267" x2="50917" y2="26733"/>
                        <a14:foregroundMark x1="50917" y1="26733" x2="51583" y2="28218"/>
                        <a14:backgroundMark x1="45750" y1="99629" x2="52417" y2="75124"/>
                        <a14:backgroundMark x1="52417" y1="75124" x2="53000" y2="67698"/>
                        <a14:backgroundMark x1="53000" y1="67698" x2="56167" y2="81559"/>
                        <a14:backgroundMark x1="56167" y1="81559" x2="66000" y2="91213"/>
                        <a14:backgroundMark x1="66000" y1="91213" x2="68750" y2="95297"/>
                        <a14:backgroundMark x1="13250" y1="98391" x2="8167" y2="98391"/>
                        <a14:backgroundMark x1="60833" y1="79703" x2="60417" y2="76733"/>
                        <a14:backgroundMark x1="68333" y1="54208" x2="68333" y2="54208"/>
                        <a14:backgroundMark x1="14083" y1="97153" x2="23083" y2="95297"/>
                        <a14:backgroundMark x1="23083" y1="95297" x2="25917" y2="99629"/>
                        <a14:backgroundMark x1="35750" y1="29703" x2="35750" y2="29703"/>
                        <a14:backgroundMark x1="35750" y1="29332" x2="35750" y2="29332"/>
                        <a14:backgroundMark x1="33167" y1="29703" x2="36667" y2="24876"/>
                        <a14:backgroundMark x1="36667" y1="24876" x2="37251" y2="24725"/>
                        <a14:backgroundMark x1="51931" y1="27914" x2="52500" y2="29208"/>
                        <a14:backgroundMark x1="52167" y1="59653" x2="60583" y2="50495"/>
                        <a14:backgroundMark x1="60583" y1="50495" x2="62917" y2="82426"/>
                        <a14:backgroundMark x1="51833" y1="59406" x2="51583" y2="57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834"/>
          <a:stretch/>
        </p:blipFill>
        <p:spPr>
          <a:xfrm>
            <a:off x="8037896" y="19034408"/>
            <a:ext cx="2235790" cy="2383264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7CE127CB-92D7-615E-8B98-04BF4144C3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1"/>
          <a:stretch/>
        </p:blipFill>
        <p:spPr>
          <a:xfrm>
            <a:off x="23703754" y="1403936"/>
            <a:ext cx="4143582" cy="285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C4A18A-4D40-5CA6-1C87-B1BC191CA1EB}"/>
              </a:ext>
            </a:extLst>
          </p:cNvPr>
          <p:cNvSpPr txBox="1"/>
          <p:nvPr/>
        </p:nvSpPr>
        <p:spPr>
          <a:xfrm>
            <a:off x="139152" y="0"/>
            <a:ext cx="23513328" cy="406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GB" sz="6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Bovine tuberculosis: a social-ecological systems approach to the latest chapter in Britain's long-running countryside saga</a:t>
            </a:r>
          </a:p>
          <a:p>
            <a:r>
              <a:rPr lang="en-GB" sz="4400" b="1" i="1" dirty="0">
                <a:latin typeface="Gill Sans MT" panose="020B0502020104020203" pitchFamily="34" charset="0"/>
              </a:rPr>
              <a:t>Henry M.J. Grub</a:t>
            </a:r>
            <a:r>
              <a:rPr lang="en-GB" sz="4400" b="1" i="1" baseline="30000" dirty="0">
                <a:latin typeface="Gill Sans MT" panose="020B0502020104020203" pitchFamily="34" charset="0"/>
              </a:rPr>
              <a:t>1,2</a:t>
            </a:r>
            <a:r>
              <a:rPr lang="en-GB" sz="4400" b="1" i="1" dirty="0">
                <a:latin typeface="Gill Sans MT" panose="020B0502020104020203" pitchFamily="34" charset="0"/>
              </a:rPr>
              <a:t>, Caroline Howe</a:t>
            </a:r>
            <a:r>
              <a:rPr lang="en-GB" sz="4400" b="1" i="1" baseline="30000" dirty="0">
                <a:latin typeface="Gill Sans MT" panose="020B0502020104020203" pitchFamily="34" charset="0"/>
              </a:rPr>
              <a:t>1</a:t>
            </a:r>
            <a:r>
              <a:rPr lang="en-GB" sz="4400" b="1" i="1" dirty="0">
                <a:latin typeface="Gill Sans MT" panose="020B0502020104020203" pitchFamily="34" charset="0"/>
              </a:rPr>
              <a:t>, Rosie Woodroffe</a:t>
            </a:r>
            <a:r>
              <a:rPr lang="en-GB" sz="4400" b="1" i="1" baseline="30000" dirty="0">
                <a:latin typeface="Gill Sans MT" panose="020B0502020104020203" pitchFamily="34" charset="0"/>
              </a:rPr>
              <a:t>2</a:t>
            </a:r>
          </a:p>
          <a:p>
            <a:r>
              <a:rPr lang="en-GB" sz="4000" i="1" baseline="30000" dirty="0">
                <a:latin typeface="Gill Sans MT" panose="020B0502020104020203" pitchFamily="34" charset="0"/>
              </a:rPr>
              <a:t>1</a:t>
            </a:r>
            <a:r>
              <a:rPr lang="en-GB" sz="4000" i="1" dirty="0">
                <a:latin typeface="Gill Sans MT" panose="020B0502020104020203" pitchFamily="34" charset="0"/>
              </a:rPr>
              <a:t>Centre for Environmental Policy, Imperial College London; </a:t>
            </a:r>
            <a:r>
              <a:rPr lang="en-GB" sz="4000" i="1" baseline="30000" dirty="0">
                <a:latin typeface="Gill Sans MT" panose="020B0502020104020203" pitchFamily="34" charset="0"/>
              </a:rPr>
              <a:t>2</a:t>
            </a:r>
            <a:r>
              <a:rPr lang="en-GB" sz="4000" i="1" dirty="0">
                <a:latin typeface="Gill Sans MT" panose="020B0502020104020203" pitchFamily="34" charset="0"/>
              </a:rPr>
              <a:t>Institute of Zoology, Zoological Society of London</a:t>
            </a:r>
          </a:p>
          <a:p>
            <a:r>
              <a:rPr lang="en-GB" sz="2900" dirty="0">
                <a:latin typeface="Gill Sans MT" panose="020B0502020104020203" pitchFamily="34" charset="0"/>
              </a:rPr>
              <a:t>Research funded by NERC through the Science Solutions for a Changing Planet Doctoral Training Programme (SSCP DTP) at the Grantham Institute, ICL</a:t>
            </a:r>
          </a:p>
        </p:txBody>
      </p:sp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5228621-68F6-8EDC-8E49-17467A7131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0" b="44313"/>
          <a:stretch/>
        </p:blipFill>
        <p:spPr>
          <a:xfrm>
            <a:off x="23030951" y="3048088"/>
            <a:ext cx="3954660" cy="841417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10BDBC72-3925-E1AF-B43A-6A54B9B10B18}"/>
              </a:ext>
            </a:extLst>
          </p:cNvPr>
          <p:cNvSpPr txBox="1"/>
          <p:nvPr/>
        </p:nvSpPr>
        <p:spPr>
          <a:xfrm>
            <a:off x="126877" y="18956956"/>
            <a:ext cx="5465401" cy="224676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u="sng" dirty="0">
                <a:latin typeface="Gill Sans MT" panose="020B0502020104020203" pitchFamily="34" charset="0"/>
              </a:rPr>
              <a:t>Credits &amp; References:</a:t>
            </a:r>
          </a:p>
          <a:p>
            <a:r>
              <a:rPr lang="en-GB" sz="1000" baseline="30000" dirty="0">
                <a:latin typeface="Gill Sans MT" panose="020B0502020104020203" pitchFamily="34" charset="0"/>
              </a:rPr>
              <a:t>1</a:t>
            </a:r>
            <a:r>
              <a:rPr lang="en-GB" sz="1000" dirty="0">
                <a:latin typeface="Gill Sans MT" panose="020B0502020104020203" pitchFamily="34" charset="0"/>
              </a:rPr>
              <a:t>Godfray et al. (2013) A Restatement of the Natural Science Evidence Base Relevant to the Control of Bovine Tuberculosis in Great Britain. </a:t>
            </a:r>
            <a:r>
              <a:rPr lang="en-GB" sz="1000" i="1" dirty="0">
                <a:latin typeface="Gill Sans MT" panose="020B0502020104020203" pitchFamily="34" charset="0"/>
              </a:rPr>
              <a:t>Proceedings of the Royal Society B</a:t>
            </a:r>
            <a:r>
              <a:rPr lang="en-GB" sz="1000" dirty="0">
                <a:latin typeface="Gill Sans MT" panose="020B0502020104020203" pitchFamily="34" charset="0"/>
              </a:rPr>
              <a:t>,</a:t>
            </a:r>
            <a:r>
              <a:rPr lang="en-GB" sz="1000" i="1" dirty="0">
                <a:latin typeface="Gill Sans MT" panose="020B0502020104020203" pitchFamily="34" charset="0"/>
              </a:rPr>
              <a:t> </a:t>
            </a:r>
            <a:r>
              <a:rPr lang="en-GB" sz="1000" b="1" dirty="0">
                <a:latin typeface="Gill Sans MT" panose="020B0502020104020203" pitchFamily="34" charset="0"/>
              </a:rPr>
              <a:t>280 (1768)</a:t>
            </a:r>
            <a:r>
              <a:rPr lang="en-GB" sz="1000" dirty="0">
                <a:latin typeface="Gill Sans MT" panose="020B0502020104020203" pitchFamily="34" charset="0"/>
              </a:rPr>
              <a:t>, 20131634.</a:t>
            </a:r>
          </a:p>
          <a:p>
            <a:r>
              <a:rPr lang="en-GB" sz="1000" baseline="30000" dirty="0">
                <a:latin typeface="Gill Sans MT" panose="020B0502020104020203" pitchFamily="34" charset="0"/>
              </a:rPr>
              <a:t>2</a:t>
            </a:r>
            <a:r>
              <a:rPr lang="en-GB" sz="1000" dirty="0">
                <a:latin typeface="Gill Sans MT" panose="020B0502020104020203" pitchFamily="34" charset="0"/>
              </a:rPr>
              <a:t>DEFRA (2020) Next Steps for the Strategy for Achieving Bovine Tuberculosis Free Status for England. </a:t>
            </a:r>
            <a:r>
              <a:rPr lang="en-GB" sz="1000" i="1" dirty="0">
                <a:latin typeface="Gill Sans MT" panose="020B0502020104020203" pitchFamily="34" charset="0"/>
              </a:rPr>
              <a:t>Published on gov.uk</a:t>
            </a:r>
            <a:r>
              <a:rPr lang="en-GB" sz="1000" dirty="0">
                <a:latin typeface="Gill Sans MT" panose="020B0502020104020203" pitchFamily="34" charset="0"/>
              </a:rPr>
              <a:t>.</a:t>
            </a:r>
          </a:p>
          <a:p>
            <a:r>
              <a:rPr lang="en-GB" sz="1000" baseline="30000" dirty="0">
                <a:latin typeface="Gill Sans MT" panose="020B0502020104020203" pitchFamily="34" charset="0"/>
              </a:rPr>
              <a:t>3</a:t>
            </a:r>
            <a:r>
              <a:rPr lang="en-GB" sz="1000" dirty="0">
                <a:latin typeface="Gill Sans MT" panose="020B0502020104020203" pitchFamily="34" charset="0"/>
              </a:rPr>
              <a:t>Brunton et al. (2017) Assessing the Effects of the First 2 Years of Industry‐led Badger Culling in England on the Incidence of Bovine Tuberculosis in Cattle in 2013–2015. </a:t>
            </a:r>
            <a:r>
              <a:rPr lang="en-GB" sz="1000" i="1" dirty="0">
                <a:latin typeface="Gill Sans MT" panose="020B0502020104020203" pitchFamily="34" charset="0"/>
              </a:rPr>
              <a:t>Ecology and Evolution</a:t>
            </a:r>
            <a:r>
              <a:rPr lang="en-GB" sz="1000" dirty="0">
                <a:latin typeface="Gill Sans MT" panose="020B0502020104020203" pitchFamily="34" charset="0"/>
              </a:rPr>
              <a:t>, </a:t>
            </a:r>
            <a:r>
              <a:rPr lang="en-GB" sz="1000" b="1" dirty="0">
                <a:latin typeface="Gill Sans MT" panose="020B0502020104020203" pitchFamily="34" charset="0"/>
              </a:rPr>
              <a:t>7(18</a:t>
            </a:r>
            <a:r>
              <a:rPr lang="en-GB" sz="1000" dirty="0">
                <a:latin typeface="Gill Sans MT" panose="020B0502020104020203" pitchFamily="34" charset="0"/>
              </a:rPr>
              <a:t>), 7213–30. </a:t>
            </a:r>
            <a:endParaRPr lang="en-GB" sz="1000" u="sng" dirty="0">
              <a:latin typeface="Gill Sans MT" panose="020B0502020104020203" pitchFamily="34" charset="0"/>
            </a:endParaRPr>
          </a:p>
          <a:p>
            <a:r>
              <a:rPr lang="en-GB" sz="1000" baseline="30000" dirty="0">
                <a:latin typeface="Gill Sans MT" panose="020B0502020104020203" pitchFamily="34" charset="0"/>
              </a:rPr>
              <a:t>4</a:t>
            </a:r>
            <a:r>
              <a:rPr lang="en-GB" sz="1000" dirty="0">
                <a:latin typeface="Gill Sans MT" panose="020B0502020104020203" pitchFamily="34" charset="0"/>
              </a:rPr>
              <a:t>Hinsley et al. (2019) Asking sensitive questions using the unmatched count technique: Applications and guidelines for conservation. </a:t>
            </a:r>
            <a:r>
              <a:rPr lang="en-GB" sz="1000" i="1" dirty="0">
                <a:latin typeface="Gill Sans MT" panose="020B0502020104020203" pitchFamily="34" charset="0"/>
              </a:rPr>
              <a:t>Methods in Ecology and Evolution</a:t>
            </a:r>
            <a:r>
              <a:rPr lang="en-GB" sz="1000" dirty="0">
                <a:latin typeface="Gill Sans MT" panose="020B0502020104020203" pitchFamily="34" charset="0"/>
              </a:rPr>
              <a:t>, </a:t>
            </a:r>
            <a:r>
              <a:rPr lang="en-GB" sz="1000" b="1" dirty="0">
                <a:latin typeface="Gill Sans MT" panose="020B0502020104020203" pitchFamily="34" charset="0"/>
              </a:rPr>
              <a:t>10(3)</a:t>
            </a:r>
            <a:r>
              <a:rPr lang="en-GB" sz="1000" dirty="0">
                <a:latin typeface="Gill Sans MT" panose="020B0502020104020203" pitchFamily="34" charset="0"/>
              </a:rPr>
              <a:t>, 308-319.</a:t>
            </a:r>
          </a:p>
          <a:p>
            <a:r>
              <a:rPr lang="en-GB" sz="1000" baseline="30000" dirty="0">
                <a:latin typeface="Gill Sans MT" panose="020B0502020104020203" pitchFamily="34" charset="0"/>
              </a:rPr>
              <a:t>5</a:t>
            </a:r>
            <a:r>
              <a:rPr lang="en-GB" sz="1000" dirty="0">
                <a:latin typeface="Gill Sans MT" panose="020B0502020104020203" pitchFamily="34" charset="0"/>
              </a:rPr>
              <a:t>de Lange, Milner-Gulland &amp; Keane (2019) Improving Environmental Interventions by Understanding Information Flow. </a:t>
            </a:r>
            <a:r>
              <a:rPr lang="en-GB" sz="1000" i="1" dirty="0">
                <a:latin typeface="Gill Sans MT" panose="020B0502020104020203" pitchFamily="34" charset="0"/>
              </a:rPr>
              <a:t>Trends in Ecology and Evolution</a:t>
            </a:r>
            <a:r>
              <a:rPr lang="en-GB" sz="1000" dirty="0">
                <a:latin typeface="Gill Sans MT" panose="020B0502020104020203" pitchFamily="34" charset="0"/>
              </a:rPr>
              <a:t>, </a:t>
            </a:r>
            <a:r>
              <a:rPr lang="en-GB" sz="1000" b="1" dirty="0">
                <a:latin typeface="Gill Sans MT" panose="020B0502020104020203" pitchFamily="34" charset="0"/>
              </a:rPr>
              <a:t>34(11)</a:t>
            </a:r>
            <a:r>
              <a:rPr lang="en-GB" sz="1000" dirty="0">
                <a:latin typeface="Gill Sans MT" panose="020B0502020104020203" pitchFamily="34" charset="0"/>
              </a:rPr>
              <a:t>, 1034-1047.</a:t>
            </a:r>
          </a:p>
          <a:p>
            <a:r>
              <a:rPr lang="en-GB" sz="1000" dirty="0">
                <a:latin typeface="Gill Sans MT" panose="020B0502020104020203" pitchFamily="34" charset="0"/>
              </a:rPr>
              <a:t>Photo credits: Steve McKendrick, Steve Race, Clara Bastian, Keith Broomfield, Rosie Woodroffe</a:t>
            </a:r>
          </a:p>
          <a:p>
            <a:r>
              <a:rPr lang="en-GB" sz="1000" dirty="0">
                <a:latin typeface="Gill Sans MT" panose="020B0502020104020203" pitchFamily="34" charset="0"/>
              </a:rPr>
              <a:t>Map credit: </a:t>
            </a:r>
            <a:r>
              <a:rPr lang="en-GB" sz="1000" dirty="0" err="1">
                <a:latin typeface="Gill Sans MT" panose="020B0502020104020203" pitchFamily="34" charset="0"/>
              </a:rPr>
              <a:t>Godfray</a:t>
            </a:r>
            <a:r>
              <a:rPr lang="en-GB" sz="1000" dirty="0">
                <a:latin typeface="Gill Sans MT" panose="020B0502020104020203" pitchFamily="34" charset="0"/>
              </a:rPr>
              <a:t> et al. (2018) Bovine TB Strategy Review. </a:t>
            </a:r>
            <a:r>
              <a:rPr lang="en-GB" sz="1000" i="1" dirty="0">
                <a:latin typeface="Gill Sans MT" panose="020B0502020104020203" pitchFamily="34" charset="0"/>
              </a:rPr>
              <a:t>Published on gov.uk</a:t>
            </a:r>
            <a:r>
              <a:rPr lang="en-GB" sz="1000" dirty="0">
                <a:latin typeface="Gill Sans MT" panose="020B0502020104020203" pitchFamily="34" charset="0"/>
              </a:rPr>
              <a:t>.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63439B8-4971-1A9A-CC34-BCB6DD0ED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882" y="31550"/>
            <a:ext cx="4041034" cy="1463133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02C66D1B-6615-261B-DFF4-71D7A2D0F4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r="9556" b="9318"/>
          <a:stretch/>
        </p:blipFill>
        <p:spPr>
          <a:xfrm>
            <a:off x="28111957" y="2161341"/>
            <a:ext cx="2024103" cy="1728639"/>
          </a:xfrm>
          <a:prstGeom prst="rect">
            <a:avLst/>
          </a:prstGeom>
        </p:spPr>
      </p:pic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332B08E-76A3-8802-E132-66EE3A9FF8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958" y="127001"/>
            <a:ext cx="2024103" cy="1857485"/>
          </a:xfrm>
          <a:prstGeom prst="rect">
            <a:avLst/>
          </a:prstGeom>
        </p:spPr>
      </p:pic>
      <p:pic>
        <p:nvPicPr>
          <p:cNvPr id="28" name="Picture 27" descr="A cow with a yellow tag&#10;&#10;Description automatically generated with medium confidence">
            <a:extLst>
              <a:ext uri="{FF2B5EF4-FFF2-40B4-BE49-F238E27FC236}">
                <a16:creationId xmlns:a16="http://schemas.microsoft.com/office/drawing/2014/main" id="{897DDA2E-9BF7-4722-84F0-ED271B1E3F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797" l="10000" r="90000">
                        <a14:foregroundMark x1="27396" y1="95781" x2="39375" y2="92031"/>
                        <a14:foregroundMark x1="39375" y1="92031" x2="45885" y2="95625"/>
                        <a14:foregroundMark x1="45885" y1="95625" x2="55208" y2="95313"/>
                        <a14:foregroundMark x1="55208" y1="95313" x2="70052" y2="9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353" y="2569063"/>
            <a:ext cx="2552810" cy="170187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A892C0F-57B0-1F80-4975-D1CC3402C8E5}"/>
              </a:ext>
            </a:extLst>
          </p:cNvPr>
          <p:cNvSpPr txBox="1"/>
          <p:nvPr/>
        </p:nvSpPr>
        <p:spPr>
          <a:xfrm>
            <a:off x="130685" y="4244791"/>
            <a:ext cx="10734711" cy="398057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3000" u="sng" dirty="0">
                <a:latin typeface="Gill Sans MT" panose="020B0502020104020203" pitchFamily="34" charset="0"/>
              </a:rPr>
              <a:t>1. Introduction &amp; Framing</a:t>
            </a:r>
            <a:endParaRPr lang="en-GB" sz="2400" dirty="0">
              <a:latin typeface="Gill Sans MT" panose="020B0502020104020203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GB" sz="2400" b="1" dirty="0">
                <a:latin typeface="Gill Sans MT" panose="020B0502020104020203" pitchFamily="34" charset="0"/>
              </a:rPr>
              <a:t>Bovine tuberculosis (bTB)</a:t>
            </a:r>
            <a:r>
              <a:rPr lang="en-GB" sz="2400" dirty="0">
                <a:latin typeface="Gill Sans MT" panose="020B0502020104020203" pitchFamily="34" charset="0"/>
              </a:rPr>
              <a:t> disease leads to the mandatory slaughter of 30,000 UK cattle each year</a:t>
            </a:r>
            <a:r>
              <a:rPr lang="en-GB" sz="2400" baseline="30000" dirty="0">
                <a:latin typeface="Gill Sans MT" panose="020B0502020104020203" pitchFamily="34" charset="0"/>
              </a:rPr>
              <a:t>1</a:t>
            </a:r>
            <a:r>
              <a:rPr lang="en-GB" sz="2400" dirty="0">
                <a:latin typeface="Gill Sans MT" panose="020B0502020104020203" pitchFamily="34" charset="0"/>
              </a:rPr>
              <a:t>. Badgers are also a prominent host of the disease, known to infect cattle (and vice versa). We propose that the disease and its management exist in a </a:t>
            </a:r>
            <a:r>
              <a:rPr lang="en-GB" sz="2400" b="1" dirty="0">
                <a:latin typeface="Gill Sans MT" panose="020B0502020104020203" pitchFamily="34" charset="0"/>
              </a:rPr>
              <a:t>social-ecological system (SES)</a:t>
            </a:r>
            <a:r>
              <a:rPr lang="en-GB" sz="2400" dirty="0">
                <a:latin typeface="Gill Sans MT" panose="020B0502020104020203" pitchFamily="34" charset="0"/>
              </a:rPr>
              <a:t>, where policy, farming practices, and ecology interact to shape the epidemiological trajectory of the disease.</a:t>
            </a:r>
            <a:endParaRPr lang="en-GB" sz="2400" b="1" dirty="0">
              <a:latin typeface="Gill Sans MT" panose="020B0502020104020203" pitchFamily="34" charset="0"/>
            </a:endParaRPr>
          </a:p>
          <a:p>
            <a:pPr algn="just"/>
            <a:r>
              <a:rPr lang="en-GB" sz="2400" dirty="0">
                <a:latin typeface="Gill Sans MT" panose="020B0502020104020203" pitchFamily="34" charset="0"/>
              </a:rPr>
              <a:t>This research aims to assess the </a:t>
            </a:r>
            <a:r>
              <a:rPr lang="en-GB" sz="2400" b="1" dirty="0">
                <a:latin typeface="Gill Sans MT" panose="020B0502020104020203" pitchFamily="34" charset="0"/>
              </a:rPr>
              <a:t>efficacy of control options </a:t>
            </a:r>
            <a:r>
              <a:rPr lang="en-GB" sz="2400" dirty="0">
                <a:latin typeface="Gill Sans MT" panose="020B0502020104020203" pitchFamily="34" charset="0"/>
              </a:rPr>
              <a:t>within the context of a novel SES for a livestock disease, aiding understanding of system-wide decision consequences. We are currently at a </a:t>
            </a:r>
            <a:r>
              <a:rPr lang="en-GB" sz="2400" b="1" dirty="0">
                <a:latin typeface="Gill Sans MT" panose="020B0502020104020203" pitchFamily="34" charset="0"/>
              </a:rPr>
              <a:t>point of policy change:</a:t>
            </a:r>
            <a:r>
              <a:rPr lang="en-GB" sz="2400" dirty="0">
                <a:latin typeface="Gill Sans MT" panose="020B0502020104020203" pitchFamily="34" charset="0"/>
              </a:rPr>
              <a:t> the Government has announced the end of general badger culling, to be replaced with badger vaccination</a:t>
            </a:r>
            <a:r>
              <a:rPr lang="en-GB" sz="2400" baseline="30000" dirty="0">
                <a:latin typeface="Gill Sans MT" panose="020B0502020104020203" pitchFamily="34" charset="0"/>
              </a:rPr>
              <a:t>2</a:t>
            </a:r>
            <a:r>
              <a:rPr lang="en-GB" sz="2400" dirty="0">
                <a:latin typeface="Gill Sans MT" panose="020B0502020104020203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E81FF5-EEC0-6074-157E-7776AB600142}"/>
              </a:ext>
            </a:extLst>
          </p:cNvPr>
          <p:cNvSpPr txBox="1"/>
          <p:nvPr/>
        </p:nvSpPr>
        <p:spPr>
          <a:xfrm>
            <a:off x="11021081" y="4231828"/>
            <a:ext cx="19113466" cy="240065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3000" u="sng" dirty="0">
                <a:latin typeface="Gill Sans MT" panose="020B0502020104020203" pitchFamily="34" charset="0"/>
              </a:rPr>
              <a:t>2. Policy History &amp; Timeline</a:t>
            </a:r>
            <a:endParaRPr lang="en-GB" sz="2400" dirty="0">
              <a:latin typeface="Gill Sans MT" panose="020B0502020104020203" pitchFamily="34" charset="0"/>
            </a:endParaRPr>
          </a:p>
          <a:p>
            <a:pPr algn="just"/>
            <a:r>
              <a:rPr lang="en-GB" sz="2400" dirty="0">
                <a:latin typeface="Gill Sans MT" panose="020B0502020104020203" pitchFamily="34" charset="0"/>
              </a:rPr>
              <a:t>bTB case numbers significantly rose after the 2001 foot and mouth outbreak</a:t>
            </a:r>
            <a:r>
              <a:rPr lang="en-GB" sz="2400" baseline="30000" dirty="0">
                <a:latin typeface="Gill Sans MT" panose="020B0502020104020203" pitchFamily="34" charset="0"/>
              </a:rPr>
              <a:t>1</a:t>
            </a:r>
            <a:r>
              <a:rPr lang="en-GB" sz="2400" dirty="0">
                <a:latin typeface="Gill Sans MT" panose="020B0502020104020203" pitchFamily="34" charset="0"/>
              </a:rPr>
              <a:t>, to make bTB the UK’s </a:t>
            </a:r>
            <a:r>
              <a:rPr lang="en-GB" sz="2400" b="1" dirty="0">
                <a:latin typeface="Gill Sans MT" panose="020B0502020104020203" pitchFamily="34" charset="0"/>
              </a:rPr>
              <a:t>prominent livestock disease </a:t>
            </a:r>
            <a:r>
              <a:rPr lang="en-GB" sz="2400" dirty="0">
                <a:latin typeface="Gill Sans MT" panose="020B0502020104020203" pitchFamily="34" charset="0"/>
              </a:rPr>
              <a:t>issue. In England, the Government introduced licensed culling of badgers, which are a </a:t>
            </a:r>
            <a:r>
              <a:rPr lang="en-GB" sz="2400" b="1" dirty="0">
                <a:latin typeface="Gill Sans MT" panose="020B0502020104020203" pitchFamily="34" charset="0"/>
              </a:rPr>
              <a:t>protected species </a:t>
            </a:r>
            <a:r>
              <a:rPr lang="en-GB" sz="2400" dirty="0">
                <a:latin typeface="Gill Sans MT" panose="020B0502020104020203" pitchFamily="34" charset="0"/>
              </a:rPr>
              <a:t>in the UK, to reduce badger population numbers in high-risk areas for bTB and thus reduce transmission to cattle. However, badger culling is </a:t>
            </a:r>
            <a:r>
              <a:rPr lang="en-GB" sz="2400" b="1" dirty="0">
                <a:latin typeface="Gill Sans MT" panose="020B0502020104020203" pitchFamily="34" charset="0"/>
              </a:rPr>
              <a:t>highly controversial</a:t>
            </a:r>
            <a:r>
              <a:rPr lang="en-GB" sz="2400" dirty="0">
                <a:latin typeface="Gill Sans MT" panose="020B0502020104020203" pitchFamily="34" charset="0"/>
              </a:rPr>
              <a:t>, and in 2020 the Government announced a huge strategy shake-up that is currently being planned out – phasing out badger culling and </a:t>
            </a:r>
            <a:r>
              <a:rPr lang="en-GB" sz="2400" b="1" dirty="0">
                <a:latin typeface="Gill Sans MT" panose="020B0502020104020203" pitchFamily="34" charset="0"/>
              </a:rPr>
              <a:t>bringing in badger vaccination </a:t>
            </a:r>
            <a:r>
              <a:rPr lang="en-GB" sz="2400" dirty="0">
                <a:latin typeface="Gill Sans MT" panose="020B0502020104020203" pitchFamily="34" charset="0"/>
              </a:rPr>
              <a:t>and industry-based practice changes.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41E292B-046B-C833-8DB3-148C1EF90B5A}"/>
              </a:ext>
            </a:extLst>
          </p:cNvPr>
          <p:cNvGrpSpPr/>
          <p:nvPr/>
        </p:nvGrpSpPr>
        <p:grpSpPr>
          <a:xfrm>
            <a:off x="11452825" y="6722528"/>
            <a:ext cx="18681722" cy="5239311"/>
            <a:chOff x="12244146" y="13771408"/>
            <a:chExt cx="18681722" cy="523931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DFC3D33-261D-4EC6-1AE0-01ABC3D8440B}"/>
                </a:ext>
              </a:extLst>
            </p:cNvPr>
            <p:cNvCxnSpPr>
              <a:cxnSpLocks/>
            </p:cNvCxnSpPr>
            <p:nvPr/>
          </p:nvCxnSpPr>
          <p:spPr>
            <a:xfrm>
              <a:off x="12338162" y="16252658"/>
              <a:ext cx="17303638" cy="4198"/>
            </a:xfrm>
            <a:prstGeom prst="line">
              <a:avLst/>
            </a:prstGeom>
            <a:ln w="762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70B8869-AE89-8354-6473-2BF84495C490}"/>
                </a:ext>
              </a:extLst>
            </p:cNvPr>
            <p:cNvCxnSpPr>
              <a:cxnSpLocks/>
            </p:cNvCxnSpPr>
            <p:nvPr/>
          </p:nvCxnSpPr>
          <p:spPr>
            <a:xfrm>
              <a:off x="12586505" y="16252658"/>
              <a:ext cx="0" cy="380928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BE9045D-5833-E750-BA3C-EFF48BD0AAEE}"/>
                </a:ext>
              </a:extLst>
            </p:cNvPr>
            <p:cNvCxnSpPr>
              <a:cxnSpLocks/>
            </p:cNvCxnSpPr>
            <p:nvPr/>
          </p:nvCxnSpPr>
          <p:spPr>
            <a:xfrm>
              <a:off x="14370162" y="16268765"/>
              <a:ext cx="0" cy="380928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4E05E87-009C-53F7-4C10-0460DFD9664D}"/>
                </a:ext>
              </a:extLst>
            </p:cNvPr>
            <p:cNvCxnSpPr>
              <a:cxnSpLocks/>
            </p:cNvCxnSpPr>
            <p:nvPr/>
          </p:nvCxnSpPr>
          <p:spPr>
            <a:xfrm>
              <a:off x="13356797" y="15871730"/>
              <a:ext cx="0" cy="380928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48F49CB-F5DF-D185-14FD-0F06B49247AC}"/>
                </a:ext>
              </a:extLst>
            </p:cNvPr>
            <p:cNvCxnSpPr>
              <a:cxnSpLocks/>
            </p:cNvCxnSpPr>
            <p:nvPr/>
          </p:nvCxnSpPr>
          <p:spPr>
            <a:xfrm>
              <a:off x="16231124" y="16268765"/>
              <a:ext cx="0" cy="380928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390AFC7-C2D6-23C4-BDB1-6B20CC1E6727}"/>
                </a:ext>
              </a:extLst>
            </p:cNvPr>
            <p:cNvCxnSpPr>
              <a:cxnSpLocks/>
            </p:cNvCxnSpPr>
            <p:nvPr/>
          </p:nvCxnSpPr>
          <p:spPr>
            <a:xfrm>
              <a:off x="15823963" y="15871730"/>
              <a:ext cx="0" cy="380928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0E082D6-274F-3A05-5B94-B3D58DB66006}"/>
                </a:ext>
              </a:extLst>
            </p:cNvPr>
            <p:cNvCxnSpPr>
              <a:cxnSpLocks/>
            </p:cNvCxnSpPr>
            <p:nvPr/>
          </p:nvCxnSpPr>
          <p:spPr>
            <a:xfrm>
              <a:off x="18813046" y="16268765"/>
              <a:ext cx="0" cy="380928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D990A81-4CE0-A054-DA78-66F96B6485FF}"/>
                </a:ext>
              </a:extLst>
            </p:cNvPr>
            <p:cNvCxnSpPr>
              <a:cxnSpLocks/>
            </p:cNvCxnSpPr>
            <p:nvPr/>
          </p:nvCxnSpPr>
          <p:spPr>
            <a:xfrm>
              <a:off x="18224413" y="15865750"/>
              <a:ext cx="0" cy="380928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46FEF2B-0BD5-037F-6619-15CB167FAB3D}"/>
                </a:ext>
              </a:extLst>
            </p:cNvPr>
            <p:cNvCxnSpPr>
              <a:cxnSpLocks/>
            </p:cNvCxnSpPr>
            <p:nvPr/>
          </p:nvCxnSpPr>
          <p:spPr>
            <a:xfrm>
              <a:off x="21601722" y="16285536"/>
              <a:ext cx="0" cy="380928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CBF7FDC-4611-EC13-5948-13907C7D665D}"/>
                </a:ext>
              </a:extLst>
            </p:cNvPr>
            <p:cNvCxnSpPr>
              <a:cxnSpLocks/>
            </p:cNvCxnSpPr>
            <p:nvPr/>
          </p:nvCxnSpPr>
          <p:spPr>
            <a:xfrm>
              <a:off x="20599511" y="15830871"/>
              <a:ext cx="0" cy="380928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76734E3-15B1-8C01-01AA-6DC89DE16370}"/>
                </a:ext>
              </a:extLst>
            </p:cNvPr>
            <p:cNvCxnSpPr>
              <a:cxnSpLocks/>
            </p:cNvCxnSpPr>
            <p:nvPr/>
          </p:nvCxnSpPr>
          <p:spPr>
            <a:xfrm>
              <a:off x="23339172" y="15852231"/>
              <a:ext cx="0" cy="380928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C6342D2-4208-2B95-C2D0-2E483C93A0F8}"/>
                </a:ext>
              </a:extLst>
            </p:cNvPr>
            <p:cNvCxnSpPr>
              <a:cxnSpLocks/>
            </p:cNvCxnSpPr>
            <p:nvPr/>
          </p:nvCxnSpPr>
          <p:spPr>
            <a:xfrm>
              <a:off x="24398356" y="16294905"/>
              <a:ext cx="0" cy="380928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14F9501-381E-D061-E729-53829C1E5A8A}"/>
                </a:ext>
              </a:extLst>
            </p:cNvPr>
            <p:cNvCxnSpPr>
              <a:cxnSpLocks/>
            </p:cNvCxnSpPr>
            <p:nvPr/>
          </p:nvCxnSpPr>
          <p:spPr>
            <a:xfrm>
              <a:off x="29284554" y="16294905"/>
              <a:ext cx="0" cy="380928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A73D076-FAB8-DD94-6CD2-E1A9A25EE9E5}"/>
                </a:ext>
              </a:extLst>
            </p:cNvPr>
            <p:cNvCxnSpPr>
              <a:cxnSpLocks/>
            </p:cNvCxnSpPr>
            <p:nvPr/>
          </p:nvCxnSpPr>
          <p:spPr>
            <a:xfrm>
              <a:off x="25931749" y="15852231"/>
              <a:ext cx="0" cy="380928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9DCE7E8-42E8-E4F5-83F2-0DAA8CE7FADC}"/>
                </a:ext>
              </a:extLst>
            </p:cNvPr>
            <p:cNvCxnSpPr>
              <a:cxnSpLocks/>
            </p:cNvCxnSpPr>
            <p:nvPr/>
          </p:nvCxnSpPr>
          <p:spPr>
            <a:xfrm>
              <a:off x="26918344" y="16318633"/>
              <a:ext cx="0" cy="380928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5F10650-E591-842C-DC75-B0FBB7BA0E53}"/>
                </a:ext>
              </a:extLst>
            </p:cNvPr>
            <p:cNvCxnSpPr>
              <a:cxnSpLocks/>
            </p:cNvCxnSpPr>
            <p:nvPr/>
          </p:nvCxnSpPr>
          <p:spPr>
            <a:xfrm>
              <a:off x="28414269" y="15830871"/>
              <a:ext cx="0" cy="380928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BCAB1A6-32B9-86EF-AF55-5A709CFA1CE7}"/>
                </a:ext>
              </a:extLst>
            </p:cNvPr>
            <p:cNvSpPr txBox="1"/>
            <p:nvPr/>
          </p:nvSpPr>
          <p:spPr>
            <a:xfrm>
              <a:off x="12244146" y="16700801"/>
              <a:ext cx="174559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u="sng" dirty="0">
                  <a:latin typeface="Gill Sans MT" panose="020B0502020104020203" pitchFamily="34" charset="0"/>
                </a:rPr>
                <a:t>1997</a:t>
              </a:r>
            </a:p>
            <a:p>
              <a:r>
                <a:rPr lang="en-GB" b="1" dirty="0">
                  <a:latin typeface="Gill Sans MT" panose="020B0502020104020203" pitchFamily="34" charset="0"/>
                </a:rPr>
                <a:t>Krebs Report</a:t>
              </a:r>
            </a:p>
            <a:p>
              <a:r>
                <a:rPr lang="en-GB" dirty="0">
                  <a:latin typeface="Gill Sans MT" panose="020B0502020104020203" pitchFamily="34" charset="0"/>
                </a:rPr>
                <a:t>Formally identifies badgers as a wildlife host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F3FFAA-B3B0-BE7B-A9E7-60693D8F5C57}"/>
                </a:ext>
              </a:extLst>
            </p:cNvPr>
            <p:cNvSpPr txBox="1"/>
            <p:nvPr/>
          </p:nvSpPr>
          <p:spPr>
            <a:xfrm>
              <a:off x="13009205" y="14055115"/>
              <a:ext cx="236843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u="sng" dirty="0">
                  <a:latin typeface="Gill Sans MT" panose="020B0502020104020203" pitchFamily="34" charset="0"/>
                </a:rPr>
                <a:t>1998</a:t>
              </a:r>
            </a:p>
            <a:p>
              <a:r>
                <a:rPr lang="en-GB" dirty="0">
                  <a:latin typeface="Gill Sans MT" panose="020B0502020104020203" pitchFamily="34" charset="0"/>
                </a:rPr>
                <a:t>Government-funded </a:t>
              </a:r>
              <a:r>
                <a:rPr lang="en-GB" b="1" dirty="0">
                  <a:latin typeface="Gill Sans MT" panose="020B0502020104020203" pitchFamily="34" charset="0"/>
                </a:rPr>
                <a:t>Randomised Badger Culling Trial (RBCT)</a:t>
              </a:r>
              <a:r>
                <a:rPr lang="en-GB" dirty="0">
                  <a:latin typeface="Gill Sans MT" panose="020B0502020104020203" pitchFamily="34" charset="0"/>
                </a:rPr>
                <a:t> begins following Krebs Report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633A309-979F-0361-8768-76CED8BC06BE}"/>
                </a:ext>
              </a:extLst>
            </p:cNvPr>
            <p:cNvSpPr txBox="1"/>
            <p:nvPr/>
          </p:nvSpPr>
          <p:spPr>
            <a:xfrm>
              <a:off x="14041586" y="16698067"/>
              <a:ext cx="174559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u="sng" dirty="0">
                  <a:latin typeface="Gill Sans MT" panose="020B0502020104020203" pitchFamily="34" charset="0"/>
                </a:rPr>
                <a:t>2001</a:t>
              </a:r>
            </a:p>
            <a:p>
              <a:r>
                <a:rPr lang="en-GB" dirty="0">
                  <a:latin typeface="Gill Sans MT" panose="020B0502020104020203" pitchFamily="34" charset="0"/>
                </a:rPr>
                <a:t>Foot and mouth outbreak, nearly 800,000 cattle                           slaughtered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B4952F6-6CCF-70B1-4236-931557D737C7}"/>
                </a:ext>
              </a:extLst>
            </p:cNvPr>
            <p:cNvSpPr txBox="1"/>
            <p:nvPr/>
          </p:nvSpPr>
          <p:spPr>
            <a:xfrm>
              <a:off x="15455889" y="13772918"/>
              <a:ext cx="218509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u="sng" dirty="0">
                  <a:latin typeface="Gill Sans MT" panose="020B0502020104020203" pitchFamily="34" charset="0"/>
                </a:rPr>
                <a:t>2007</a:t>
              </a:r>
            </a:p>
            <a:p>
              <a:r>
                <a:rPr lang="en-GB" b="1" dirty="0" err="1">
                  <a:latin typeface="Gill Sans MT" panose="020B0502020104020203" pitchFamily="34" charset="0"/>
                </a:rPr>
                <a:t>Bourne</a:t>
              </a:r>
              <a:r>
                <a:rPr lang="en-GB" b="1" dirty="0">
                  <a:latin typeface="Gill Sans MT" panose="020B0502020104020203" pitchFamily="34" charset="0"/>
                </a:rPr>
                <a:t> Report</a:t>
              </a:r>
            </a:p>
            <a:p>
              <a:r>
                <a:rPr lang="en-GB" dirty="0">
                  <a:latin typeface="Gill Sans MT" panose="020B0502020104020203" pitchFamily="34" charset="0"/>
                </a:rPr>
                <a:t>Submits the findings of the RBCT, showing that badger culling can reduce bTB in certain cases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515FDD8-D3FD-1232-0C41-C9CA6B019DF1}"/>
                </a:ext>
              </a:extLst>
            </p:cNvPr>
            <p:cNvSpPr txBox="1"/>
            <p:nvPr/>
          </p:nvSpPr>
          <p:spPr>
            <a:xfrm>
              <a:off x="15899720" y="16700801"/>
              <a:ext cx="251059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u="sng" dirty="0">
                  <a:latin typeface="Gill Sans MT" panose="020B0502020104020203" pitchFamily="34" charset="0"/>
                </a:rPr>
                <a:t>2010</a:t>
              </a:r>
            </a:p>
            <a:p>
              <a:r>
                <a:rPr lang="en-GB" dirty="0">
                  <a:latin typeface="Gill Sans MT" panose="020B0502020104020203" pitchFamily="34" charset="0"/>
                </a:rPr>
                <a:t>General Election</a:t>
              </a:r>
            </a:p>
            <a:p>
              <a:r>
                <a:rPr lang="en-GB" dirty="0">
                  <a:latin typeface="Gill Sans MT" panose="020B0502020104020203" pitchFamily="34" charset="0"/>
                </a:rPr>
                <a:t>Conservatives campaign backing the roll-out of culls as a control measure; go into coalition government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04B5146-DDFC-127C-1A8A-7D98A696C992}"/>
                </a:ext>
              </a:extLst>
            </p:cNvPr>
            <p:cNvSpPr txBox="1"/>
            <p:nvPr/>
          </p:nvSpPr>
          <p:spPr>
            <a:xfrm>
              <a:off x="17848918" y="14055115"/>
              <a:ext cx="22517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u="sng" dirty="0">
                  <a:latin typeface="Gill Sans MT" panose="020B0502020104020203" pitchFamily="34" charset="0"/>
                </a:rPr>
                <a:t>2013</a:t>
              </a:r>
            </a:p>
            <a:p>
              <a:r>
                <a:rPr lang="en-GB" dirty="0">
                  <a:latin typeface="Gill Sans MT" panose="020B0502020104020203" pitchFamily="34" charset="0"/>
                </a:rPr>
                <a:t>Government issues the first licenses to ‘cull companies’ to carry out badger culls paid for by farmers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6A91CF7-9890-AF01-60EC-70E24F64DFAE}"/>
                </a:ext>
              </a:extLst>
            </p:cNvPr>
            <p:cNvSpPr txBox="1"/>
            <p:nvPr/>
          </p:nvSpPr>
          <p:spPr>
            <a:xfrm>
              <a:off x="18463609" y="16713226"/>
              <a:ext cx="230640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u="sng" dirty="0">
                  <a:latin typeface="Gill Sans MT" panose="020B0502020104020203" pitchFamily="34" charset="0"/>
                </a:rPr>
                <a:t>2014</a:t>
              </a:r>
            </a:p>
            <a:p>
              <a:r>
                <a:rPr lang="en-GB" b="1" dirty="0">
                  <a:latin typeface="Gill Sans MT" panose="020B0502020104020203" pitchFamily="34" charset="0"/>
                </a:rPr>
                <a:t>Munro Report</a:t>
              </a:r>
            </a:p>
            <a:p>
              <a:r>
                <a:rPr lang="en-GB" dirty="0">
                  <a:latin typeface="Gill Sans MT" panose="020B0502020104020203" pitchFamily="34" charset="0"/>
                </a:rPr>
                <a:t>Assesses cull practices, concludes culls were not meeting required welfare or coverage requirements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FBFE7FC-9C9F-27A4-85EE-67345BCF7E94}"/>
                </a:ext>
              </a:extLst>
            </p:cNvPr>
            <p:cNvSpPr txBox="1"/>
            <p:nvPr/>
          </p:nvSpPr>
          <p:spPr>
            <a:xfrm>
              <a:off x="20231627" y="13778116"/>
              <a:ext cx="225171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u="sng" dirty="0">
                  <a:latin typeface="Gill Sans MT" panose="020B0502020104020203" pitchFamily="34" charset="0"/>
                </a:rPr>
                <a:t>2017</a:t>
              </a:r>
            </a:p>
            <a:p>
              <a:r>
                <a:rPr lang="en-GB" dirty="0">
                  <a:latin typeface="Gill Sans MT" panose="020B0502020104020203" pitchFamily="34" charset="0"/>
                </a:rPr>
                <a:t>Brunton et al. publish first statistical analysis of industry culls, results are very mixed across the three study counties</a:t>
              </a:r>
              <a:r>
                <a:rPr lang="en-GB" baseline="30000" dirty="0">
                  <a:latin typeface="Gill Sans MT" panose="020B0502020104020203" pitchFamily="34" charset="0"/>
                </a:rPr>
                <a:t>3</a:t>
              </a:r>
              <a:endParaRPr lang="en-GB" dirty="0">
                <a:latin typeface="Gill Sans MT" panose="020B0502020104020203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79A31E-1451-267F-2E04-B2A8F30DF6B7}"/>
                </a:ext>
              </a:extLst>
            </p:cNvPr>
            <p:cNvSpPr txBox="1"/>
            <p:nvPr/>
          </p:nvSpPr>
          <p:spPr>
            <a:xfrm>
              <a:off x="21254486" y="16700801"/>
              <a:ext cx="2439364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u="sng" dirty="0">
                  <a:latin typeface="Gill Sans MT" panose="020B0502020104020203" pitchFamily="34" charset="0"/>
                </a:rPr>
                <a:t>2018</a:t>
              </a:r>
            </a:p>
            <a:p>
              <a:r>
                <a:rPr lang="en-GB" b="1" dirty="0" err="1">
                  <a:latin typeface="Gill Sans MT" panose="020B0502020104020203" pitchFamily="34" charset="0"/>
                </a:rPr>
                <a:t>Godfray</a:t>
              </a:r>
              <a:r>
                <a:rPr lang="en-GB" b="1" dirty="0">
                  <a:latin typeface="Gill Sans MT" panose="020B0502020104020203" pitchFamily="34" charset="0"/>
                </a:rPr>
                <a:t> Report</a:t>
              </a:r>
            </a:p>
            <a:p>
              <a:r>
                <a:rPr lang="en-GB" dirty="0">
                  <a:latin typeface="Gill Sans MT" panose="020B0502020104020203" pitchFamily="34" charset="0"/>
                </a:rPr>
                <a:t>Assesses the options for the ‘evolution’ of Government strategy to eradicate bTB (alternatives to culling)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471A22-263E-09F2-333A-6E25E435D0A7}"/>
                </a:ext>
              </a:extLst>
            </p:cNvPr>
            <p:cNvSpPr txBox="1"/>
            <p:nvPr/>
          </p:nvSpPr>
          <p:spPr>
            <a:xfrm>
              <a:off x="24060390" y="16702395"/>
              <a:ext cx="225171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u="sng" dirty="0">
                  <a:latin typeface="Gill Sans MT" panose="020B0502020104020203" pitchFamily="34" charset="0"/>
                </a:rPr>
                <a:t>2020</a:t>
              </a:r>
            </a:p>
            <a:p>
              <a:r>
                <a:rPr lang="en-GB" dirty="0">
                  <a:latin typeface="Gill Sans MT" panose="020B0502020104020203" pitchFamily="34" charset="0"/>
                </a:rPr>
                <a:t>Government responds to </a:t>
              </a:r>
              <a:r>
                <a:rPr lang="en-GB" dirty="0" err="1">
                  <a:latin typeface="Gill Sans MT" panose="020B0502020104020203" pitchFamily="34" charset="0"/>
                </a:rPr>
                <a:t>Godfray</a:t>
              </a:r>
              <a:r>
                <a:rPr lang="en-GB" dirty="0">
                  <a:latin typeface="Gill Sans MT" panose="020B0502020104020203" pitchFamily="34" charset="0"/>
                </a:rPr>
                <a:t> report, indicating desire to phase out culling, pivot to vaccination, launches major consultation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E6823B0-00D3-5041-DE0B-F76D3BBBD36D}"/>
                </a:ext>
              </a:extLst>
            </p:cNvPr>
            <p:cNvSpPr txBox="1"/>
            <p:nvPr/>
          </p:nvSpPr>
          <p:spPr>
            <a:xfrm>
              <a:off x="22977221" y="14048407"/>
              <a:ext cx="2306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u="sng" dirty="0">
                  <a:latin typeface="Gill Sans MT" panose="020B0502020104020203" pitchFamily="34" charset="0"/>
                </a:rPr>
                <a:t>2019</a:t>
              </a:r>
            </a:p>
            <a:p>
              <a:r>
                <a:rPr lang="en-GB" dirty="0">
                  <a:latin typeface="Gill Sans MT" panose="020B0502020104020203" pitchFamily="34" charset="0"/>
                </a:rPr>
                <a:t>Johnson becomes Prime Minister with a renewed focus in government on animal welfare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320E4DE-56EE-1E75-A006-DD500001EEB6}"/>
                </a:ext>
              </a:extLst>
            </p:cNvPr>
            <p:cNvSpPr txBox="1"/>
            <p:nvPr/>
          </p:nvSpPr>
          <p:spPr>
            <a:xfrm>
              <a:off x="25559691" y="13771408"/>
              <a:ext cx="218509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u="sng" dirty="0">
                  <a:latin typeface="Gill Sans MT" panose="020B0502020104020203" pitchFamily="34" charset="0"/>
                </a:rPr>
                <a:t>2021</a:t>
              </a:r>
            </a:p>
            <a:p>
              <a:r>
                <a:rPr lang="en-GB" dirty="0">
                  <a:latin typeface="Gill Sans MT" panose="020B0502020104020203" pitchFamily="34" charset="0"/>
                </a:rPr>
                <a:t>Government outlines new strategy, which includes ending widespread culling and replacing with vaccination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EB9A0CB-D73F-500E-3DE8-EEC0F3D9A424}"/>
                </a:ext>
              </a:extLst>
            </p:cNvPr>
            <p:cNvSpPr txBox="1"/>
            <p:nvPr/>
          </p:nvSpPr>
          <p:spPr>
            <a:xfrm>
              <a:off x="26561917" y="16713225"/>
              <a:ext cx="218509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u="sng" dirty="0">
                  <a:latin typeface="Gill Sans MT" panose="020B0502020104020203" pitchFamily="34" charset="0"/>
                </a:rPr>
                <a:t>2022</a:t>
              </a:r>
            </a:p>
            <a:p>
              <a:r>
                <a:rPr lang="en-GB" dirty="0">
                  <a:latin typeface="Gill Sans MT" panose="020B0502020104020203" pitchFamily="34" charset="0"/>
                </a:rPr>
                <a:t>Final culling licenses granted this year, with all current licenses due to expire by 2026 at the latest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CBE5C98-5EF6-BBB0-28C6-8BA11D528D7F}"/>
                </a:ext>
              </a:extLst>
            </p:cNvPr>
            <p:cNvSpPr txBox="1"/>
            <p:nvPr/>
          </p:nvSpPr>
          <p:spPr>
            <a:xfrm>
              <a:off x="28019340" y="14330497"/>
              <a:ext cx="192904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u="sng" dirty="0">
                  <a:latin typeface="Gill Sans MT" panose="020B0502020104020203" pitchFamily="34" charset="0"/>
                </a:rPr>
                <a:t>2025</a:t>
              </a:r>
            </a:p>
            <a:p>
              <a:r>
                <a:rPr lang="en-GB" dirty="0">
                  <a:latin typeface="Gill Sans MT" panose="020B0502020104020203" pitchFamily="34" charset="0"/>
                </a:rPr>
                <a:t>Target date for having developed a deployable vaccine for cattle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2F655B5-EA14-1A33-EA89-9C47217F7A55}"/>
                </a:ext>
              </a:extLst>
            </p:cNvPr>
            <p:cNvSpPr txBox="1"/>
            <p:nvPr/>
          </p:nvSpPr>
          <p:spPr>
            <a:xfrm>
              <a:off x="28996824" y="16713225"/>
              <a:ext cx="192904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u="sng" dirty="0">
                  <a:latin typeface="Gill Sans MT" panose="020B0502020104020203" pitchFamily="34" charset="0"/>
                </a:rPr>
                <a:t>2038</a:t>
              </a:r>
            </a:p>
            <a:p>
              <a:r>
                <a:rPr lang="en-GB" dirty="0">
                  <a:latin typeface="Gill Sans MT" panose="020B0502020104020203" pitchFamily="34" charset="0"/>
                </a:rPr>
                <a:t>End-date for the strategy; eradication of bTB, ending a 40-year saga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C513469B-D69E-9995-5F66-F3A2D537B2D5}"/>
              </a:ext>
            </a:extLst>
          </p:cNvPr>
          <p:cNvSpPr txBox="1"/>
          <p:nvPr/>
        </p:nvSpPr>
        <p:spPr>
          <a:xfrm>
            <a:off x="25850165" y="12018897"/>
            <a:ext cx="4284382" cy="683264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3000" u="sng" dirty="0">
                <a:latin typeface="Gill Sans MT" panose="020B0502020104020203" pitchFamily="34" charset="0"/>
              </a:rPr>
              <a:t>5. Social Network Analysis</a:t>
            </a:r>
          </a:p>
          <a:p>
            <a:pPr algn="just"/>
            <a:r>
              <a:rPr lang="en-GB" sz="2400" dirty="0">
                <a:latin typeface="Gill Sans MT" panose="020B0502020104020203" pitchFamily="34" charset="0"/>
              </a:rPr>
              <a:t>This social-science technique aims to </a:t>
            </a:r>
            <a:r>
              <a:rPr lang="en-GB" sz="2400" b="1" dirty="0">
                <a:latin typeface="Gill Sans MT" panose="020B0502020104020203" pitchFamily="34" charset="0"/>
              </a:rPr>
              <a:t>map connections </a:t>
            </a:r>
            <a:r>
              <a:rPr lang="en-GB" sz="2400" dirty="0">
                <a:latin typeface="Gill Sans MT" panose="020B0502020104020203" pitchFamily="34" charset="0"/>
              </a:rPr>
              <a:t>between stakeholders and assess the </a:t>
            </a:r>
            <a:r>
              <a:rPr lang="en-GB" sz="2400" b="1" dirty="0">
                <a:latin typeface="Gill Sans MT" panose="020B0502020104020203" pitchFamily="34" charset="0"/>
              </a:rPr>
              <a:t>structure of networks</a:t>
            </a:r>
            <a:r>
              <a:rPr lang="en-GB" sz="2400" baseline="30000" dirty="0">
                <a:latin typeface="Gill Sans MT" panose="020B0502020104020203" pitchFamily="34" charset="0"/>
              </a:rPr>
              <a:t>5</a:t>
            </a:r>
            <a:r>
              <a:rPr lang="en-GB" sz="2400" dirty="0">
                <a:latin typeface="Gill Sans MT" panose="020B0502020104020203" pitchFamily="34" charset="0"/>
              </a:rPr>
              <a:t>. In rural farming communities, we will investigate how farmers </a:t>
            </a:r>
            <a:r>
              <a:rPr lang="en-GB" sz="2400" b="1" dirty="0">
                <a:latin typeface="Gill Sans MT" panose="020B0502020104020203" pitchFamily="34" charset="0"/>
              </a:rPr>
              <a:t>share information</a:t>
            </a:r>
            <a:r>
              <a:rPr lang="en-GB" sz="2400" dirty="0">
                <a:latin typeface="Gill Sans MT" panose="020B0502020104020203" pitchFamily="34" charset="0"/>
              </a:rPr>
              <a:t>, especially scientific info about vaccination, with each other and seek advice from non-farmers, like vets. By establishing if there are </a:t>
            </a:r>
            <a:r>
              <a:rPr lang="en-GB" sz="2400" b="1" dirty="0">
                <a:latin typeface="Gill Sans MT" panose="020B0502020104020203" pitchFamily="34" charset="0"/>
              </a:rPr>
              <a:t>‘brokers’ or ‘connectors’ </a:t>
            </a:r>
            <a:r>
              <a:rPr lang="en-GB" sz="2400" dirty="0">
                <a:latin typeface="Gill Sans MT" panose="020B0502020104020203" pitchFamily="34" charset="0"/>
              </a:rPr>
              <a:t>that link and leverage networks, Government can target messaging to ensure key network members are correctly informed about policy changes.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7EE256B-3C9D-53E8-E322-7694F5BF7F7F}"/>
              </a:ext>
            </a:extLst>
          </p:cNvPr>
          <p:cNvSpPr txBox="1"/>
          <p:nvPr/>
        </p:nvSpPr>
        <p:spPr>
          <a:xfrm>
            <a:off x="16884535" y="19172401"/>
            <a:ext cx="13250012" cy="203132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3000" u="sng" dirty="0">
                <a:latin typeface="Gill Sans MT" panose="020B0502020104020203" pitchFamily="34" charset="0"/>
              </a:rPr>
              <a:t>6. Conclusions &amp; Outputs:</a:t>
            </a:r>
          </a:p>
          <a:p>
            <a:pPr algn="just"/>
            <a:r>
              <a:rPr lang="en-GB" sz="2400" dirty="0">
                <a:latin typeface="Gill Sans MT" panose="020B0502020104020203" pitchFamily="34" charset="0"/>
              </a:rPr>
              <a:t>This project aims to make multiple recommendations for policy-makers and stakeholders about </a:t>
            </a:r>
            <a:r>
              <a:rPr lang="en-GB" sz="2400" b="1" dirty="0">
                <a:latin typeface="Gill Sans MT" panose="020B0502020104020203" pitchFamily="34" charset="0"/>
              </a:rPr>
              <a:t>how best to design the roll-out </a:t>
            </a:r>
            <a:r>
              <a:rPr lang="en-GB" sz="2400" dirty="0">
                <a:latin typeface="Gill Sans MT" panose="020B0502020104020203" pitchFamily="34" charset="0"/>
              </a:rPr>
              <a:t>of new vaccination policy, drawing on SNA, direct feedback and case study examples. A novel SES framing of this area will help with </a:t>
            </a:r>
            <a:r>
              <a:rPr lang="en-GB" sz="2400" b="1" dirty="0">
                <a:latin typeface="Gill Sans MT" panose="020B0502020104020203" pitchFamily="34" charset="0"/>
              </a:rPr>
              <a:t>understanding knock-on effects of decisions</a:t>
            </a:r>
            <a:r>
              <a:rPr lang="en-GB" sz="2400" dirty="0">
                <a:latin typeface="Gill Sans MT" panose="020B0502020104020203" pitchFamily="34" charset="0"/>
              </a:rPr>
              <a:t>.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EE4F6F5-0F51-8E14-8968-E6CCAACB0762}"/>
              </a:ext>
            </a:extLst>
          </p:cNvPr>
          <p:cNvGrpSpPr/>
          <p:nvPr/>
        </p:nvGrpSpPr>
        <p:grpSpPr>
          <a:xfrm>
            <a:off x="216482" y="11375222"/>
            <a:ext cx="7494153" cy="7262681"/>
            <a:chOff x="21977229" y="7613718"/>
            <a:chExt cx="7494153" cy="7262681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B7D7D34-2009-BD1D-2DF4-EC710134BE5A}"/>
                </a:ext>
              </a:extLst>
            </p:cNvPr>
            <p:cNvSpPr txBox="1"/>
            <p:nvPr/>
          </p:nvSpPr>
          <p:spPr>
            <a:xfrm>
              <a:off x="22955102" y="13953069"/>
              <a:ext cx="6480000" cy="923330"/>
            </a:xfrm>
            <a:custGeom>
              <a:avLst/>
              <a:gdLst>
                <a:gd name="connsiteX0" fmla="*/ 0 w 6480000"/>
                <a:gd name="connsiteY0" fmla="*/ 0 h 923330"/>
                <a:gd name="connsiteX1" fmla="*/ 394691 w 6480000"/>
                <a:gd name="connsiteY1" fmla="*/ 0 h 923330"/>
                <a:gd name="connsiteX2" fmla="*/ 854182 w 6480000"/>
                <a:gd name="connsiteY2" fmla="*/ 0 h 923330"/>
                <a:gd name="connsiteX3" fmla="*/ 1443273 w 6480000"/>
                <a:gd name="connsiteY3" fmla="*/ 0 h 923330"/>
                <a:gd name="connsiteX4" fmla="*/ 2032364 w 6480000"/>
                <a:gd name="connsiteY4" fmla="*/ 0 h 923330"/>
                <a:gd name="connsiteX5" fmla="*/ 2686255 w 6480000"/>
                <a:gd name="connsiteY5" fmla="*/ 0 h 923330"/>
                <a:gd name="connsiteX6" fmla="*/ 3145745 w 6480000"/>
                <a:gd name="connsiteY6" fmla="*/ 0 h 923330"/>
                <a:gd name="connsiteX7" fmla="*/ 3670036 w 6480000"/>
                <a:gd name="connsiteY7" fmla="*/ 0 h 923330"/>
                <a:gd name="connsiteX8" fmla="*/ 4194327 w 6480000"/>
                <a:gd name="connsiteY8" fmla="*/ 0 h 923330"/>
                <a:gd name="connsiteX9" fmla="*/ 4589018 w 6480000"/>
                <a:gd name="connsiteY9" fmla="*/ 0 h 923330"/>
                <a:gd name="connsiteX10" fmla="*/ 5307709 w 6480000"/>
                <a:gd name="connsiteY10" fmla="*/ 0 h 923330"/>
                <a:gd name="connsiteX11" fmla="*/ 5767200 w 6480000"/>
                <a:gd name="connsiteY11" fmla="*/ 0 h 923330"/>
                <a:gd name="connsiteX12" fmla="*/ 6480000 w 6480000"/>
                <a:gd name="connsiteY12" fmla="*/ 0 h 923330"/>
                <a:gd name="connsiteX13" fmla="*/ 6480000 w 6480000"/>
                <a:gd name="connsiteY13" fmla="*/ 452432 h 923330"/>
                <a:gd name="connsiteX14" fmla="*/ 6480000 w 6480000"/>
                <a:gd name="connsiteY14" fmla="*/ 923330 h 923330"/>
                <a:gd name="connsiteX15" fmla="*/ 5890909 w 6480000"/>
                <a:gd name="connsiteY15" fmla="*/ 923330 h 923330"/>
                <a:gd name="connsiteX16" fmla="*/ 5431418 w 6480000"/>
                <a:gd name="connsiteY16" fmla="*/ 923330 h 923330"/>
                <a:gd name="connsiteX17" fmla="*/ 4907127 w 6480000"/>
                <a:gd name="connsiteY17" fmla="*/ 923330 h 923330"/>
                <a:gd name="connsiteX18" fmla="*/ 4382836 w 6480000"/>
                <a:gd name="connsiteY18" fmla="*/ 923330 h 923330"/>
                <a:gd name="connsiteX19" fmla="*/ 3988145 w 6480000"/>
                <a:gd name="connsiteY19" fmla="*/ 923330 h 923330"/>
                <a:gd name="connsiteX20" fmla="*/ 3528655 w 6480000"/>
                <a:gd name="connsiteY20" fmla="*/ 923330 h 923330"/>
                <a:gd name="connsiteX21" fmla="*/ 2874764 w 6480000"/>
                <a:gd name="connsiteY21" fmla="*/ 923330 h 923330"/>
                <a:gd name="connsiteX22" fmla="*/ 2156073 w 6480000"/>
                <a:gd name="connsiteY22" fmla="*/ 923330 h 923330"/>
                <a:gd name="connsiteX23" fmla="*/ 1631782 w 6480000"/>
                <a:gd name="connsiteY23" fmla="*/ 923330 h 923330"/>
                <a:gd name="connsiteX24" fmla="*/ 1107491 w 6480000"/>
                <a:gd name="connsiteY24" fmla="*/ 923330 h 923330"/>
                <a:gd name="connsiteX25" fmla="*/ 583200 w 6480000"/>
                <a:gd name="connsiteY25" fmla="*/ 923330 h 923330"/>
                <a:gd name="connsiteX26" fmla="*/ 0 w 6480000"/>
                <a:gd name="connsiteY26" fmla="*/ 923330 h 923330"/>
                <a:gd name="connsiteX27" fmla="*/ 0 w 6480000"/>
                <a:gd name="connsiteY27" fmla="*/ 480132 h 923330"/>
                <a:gd name="connsiteX28" fmla="*/ 0 w 6480000"/>
                <a:gd name="connsiteY28" fmla="*/ 0 h 9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480000" h="923330" fill="none" extrusionOk="0">
                  <a:moveTo>
                    <a:pt x="0" y="0"/>
                  </a:moveTo>
                  <a:cubicBezTo>
                    <a:pt x="179438" y="-47128"/>
                    <a:pt x="235117" y="23109"/>
                    <a:pt x="394691" y="0"/>
                  </a:cubicBezTo>
                  <a:cubicBezTo>
                    <a:pt x="554265" y="-23109"/>
                    <a:pt x="715223" y="2009"/>
                    <a:pt x="854182" y="0"/>
                  </a:cubicBezTo>
                  <a:cubicBezTo>
                    <a:pt x="993141" y="-2009"/>
                    <a:pt x="1255800" y="52727"/>
                    <a:pt x="1443273" y="0"/>
                  </a:cubicBezTo>
                  <a:cubicBezTo>
                    <a:pt x="1630746" y="-52727"/>
                    <a:pt x="1858453" y="46754"/>
                    <a:pt x="2032364" y="0"/>
                  </a:cubicBezTo>
                  <a:cubicBezTo>
                    <a:pt x="2206275" y="-46754"/>
                    <a:pt x="2456326" y="61957"/>
                    <a:pt x="2686255" y="0"/>
                  </a:cubicBezTo>
                  <a:cubicBezTo>
                    <a:pt x="2916184" y="-61957"/>
                    <a:pt x="3034444" y="7565"/>
                    <a:pt x="3145745" y="0"/>
                  </a:cubicBezTo>
                  <a:cubicBezTo>
                    <a:pt x="3257046" y="-7565"/>
                    <a:pt x="3542766" y="50805"/>
                    <a:pt x="3670036" y="0"/>
                  </a:cubicBezTo>
                  <a:cubicBezTo>
                    <a:pt x="3797306" y="-50805"/>
                    <a:pt x="4050758" y="55990"/>
                    <a:pt x="4194327" y="0"/>
                  </a:cubicBezTo>
                  <a:cubicBezTo>
                    <a:pt x="4337896" y="-55990"/>
                    <a:pt x="4492349" y="44853"/>
                    <a:pt x="4589018" y="0"/>
                  </a:cubicBezTo>
                  <a:cubicBezTo>
                    <a:pt x="4685687" y="-44853"/>
                    <a:pt x="4951843" y="36416"/>
                    <a:pt x="5307709" y="0"/>
                  </a:cubicBezTo>
                  <a:cubicBezTo>
                    <a:pt x="5663575" y="-36416"/>
                    <a:pt x="5571375" y="53168"/>
                    <a:pt x="5767200" y="0"/>
                  </a:cubicBezTo>
                  <a:cubicBezTo>
                    <a:pt x="5963025" y="-53168"/>
                    <a:pt x="6161183" y="6462"/>
                    <a:pt x="6480000" y="0"/>
                  </a:cubicBezTo>
                  <a:cubicBezTo>
                    <a:pt x="6512996" y="196133"/>
                    <a:pt x="6472298" y="303087"/>
                    <a:pt x="6480000" y="452432"/>
                  </a:cubicBezTo>
                  <a:cubicBezTo>
                    <a:pt x="6487702" y="601777"/>
                    <a:pt x="6447101" y="797220"/>
                    <a:pt x="6480000" y="923330"/>
                  </a:cubicBezTo>
                  <a:cubicBezTo>
                    <a:pt x="6362073" y="954382"/>
                    <a:pt x="6173250" y="919078"/>
                    <a:pt x="5890909" y="923330"/>
                  </a:cubicBezTo>
                  <a:cubicBezTo>
                    <a:pt x="5608568" y="927582"/>
                    <a:pt x="5603824" y="887926"/>
                    <a:pt x="5431418" y="923330"/>
                  </a:cubicBezTo>
                  <a:cubicBezTo>
                    <a:pt x="5259012" y="958734"/>
                    <a:pt x="5147752" y="878160"/>
                    <a:pt x="4907127" y="923330"/>
                  </a:cubicBezTo>
                  <a:cubicBezTo>
                    <a:pt x="4666502" y="968500"/>
                    <a:pt x="4612822" y="910295"/>
                    <a:pt x="4382836" y="923330"/>
                  </a:cubicBezTo>
                  <a:cubicBezTo>
                    <a:pt x="4152850" y="936365"/>
                    <a:pt x="4087559" y="901613"/>
                    <a:pt x="3988145" y="923330"/>
                  </a:cubicBezTo>
                  <a:cubicBezTo>
                    <a:pt x="3888731" y="945047"/>
                    <a:pt x="3664808" y="906472"/>
                    <a:pt x="3528655" y="923330"/>
                  </a:cubicBezTo>
                  <a:cubicBezTo>
                    <a:pt x="3392502" y="940188"/>
                    <a:pt x="3156011" y="894691"/>
                    <a:pt x="2874764" y="923330"/>
                  </a:cubicBezTo>
                  <a:cubicBezTo>
                    <a:pt x="2593517" y="951969"/>
                    <a:pt x="2335783" y="869761"/>
                    <a:pt x="2156073" y="923330"/>
                  </a:cubicBezTo>
                  <a:cubicBezTo>
                    <a:pt x="1976363" y="976899"/>
                    <a:pt x="1742320" y="862298"/>
                    <a:pt x="1631782" y="923330"/>
                  </a:cubicBezTo>
                  <a:cubicBezTo>
                    <a:pt x="1521244" y="984362"/>
                    <a:pt x="1331384" y="861448"/>
                    <a:pt x="1107491" y="923330"/>
                  </a:cubicBezTo>
                  <a:cubicBezTo>
                    <a:pt x="883598" y="985212"/>
                    <a:pt x="726788" y="919965"/>
                    <a:pt x="583200" y="923330"/>
                  </a:cubicBezTo>
                  <a:cubicBezTo>
                    <a:pt x="439612" y="926695"/>
                    <a:pt x="248799" y="905112"/>
                    <a:pt x="0" y="923330"/>
                  </a:cubicBezTo>
                  <a:cubicBezTo>
                    <a:pt x="-17184" y="786705"/>
                    <a:pt x="4473" y="618194"/>
                    <a:pt x="0" y="480132"/>
                  </a:cubicBezTo>
                  <a:cubicBezTo>
                    <a:pt x="-4473" y="342070"/>
                    <a:pt x="49784" y="212924"/>
                    <a:pt x="0" y="0"/>
                  </a:cubicBezTo>
                  <a:close/>
                </a:path>
                <a:path w="6480000" h="923330" stroke="0" extrusionOk="0">
                  <a:moveTo>
                    <a:pt x="0" y="0"/>
                  </a:moveTo>
                  <a:cubicBezTo>
                    <a:pt x="175371" y="-51553"/>
                    <a:pt x="419284" y="40459"/>
                    <a:pt x="524291" y="0"/>
                  </a:cubicBezTo>
                  <a:cubicBezTo>
                    <a:pt x="629298" y="-40459"/>
                    <a:pt x="734885" y="38494"/>
                    <a:pt x="918982" y="0"/>
                  </a:cubicBezTo>
                  <a:cubicBezTo>
                    <a:pt x="1103079" y="-38494"/>
                    <a:pt x="1262653" y="12869"/>
                    <a:pt x="1572873" y="0"/>
                  </a:cubicBezTo>
                  <a:cubicBezTo>
                    <a:pt x="1883093" y="-12869"/>
                    <a:pt x="2040505" y="11281"/>
                    <a:pt x="2226764" y="0"/>
                  </a:cubicBezTo>
                  <a:cubicBezTo>
                    <a:pt x="2413023" y="-11281"/>
                    <a:pt x="2677775" y="83517"/>
                    <a:pt x="2945455" y="0"/>
                  </a:cubicBezTo>
                  <a:cubicBezTo>
                    <a:pt x="3213135" y="-83517"/>
                    <a:pt x="3195192" y="44628"/>
                    <a:pt x="3340145" y="0"/>
                  </a:cubicBezTo>
                  <a:cubicBezTo>
                    <a:pt x="3485098" y="-44628"/>
                    <a:pt x="3781278" y="68989"/>
                    <a:pt x="3994036" y="0"/>
                  </a:cubicBezTo>
                  <a:cubicBezTo>
                    <a:pt x="4206794" y="-68989"/>
                    <a:pt x="4373379" y="56132"/>
                    <a:pt x="4712727" y="0"/>
                  </a:cubicBezTo>
                  <a:cubicBezTo>
                    <a:pt x="5052075" y="-56132"/>
                    <a:pt x="4915830" y="10332"/>
                    <a:pt x="5107418" y="0"/>
                  </a:cubicBezTo>
                  <a:cubicBezTo>
                    <a:pt x="5299006" y="-10332"/>
                    <a:pt x="5367649" y="43836"/>
                    <a:pt x="5566909" y="0"/>
                  </a:cubicBezTo>
                  <a:cubicBezTo>
                    <a:pt x="5766169" y="-43836"/>
                    <a:pt x="6097195" y="72858"/>
                    <a:pt x="6480000" y="0"/>
                  </a:cubicBezTo>
                  <a:cubicBezTo>
                    <a:pt x="6501048" y="191062"/>
                    <a:pt x="6436423" y="252211"/>
                    <a:pt x="6480000" y="452432"/>
                  </a:cubicBezTo>
                  <a:cubicBezTo>
                    <a:pt x="6523577" y="652653"/>
                    <a:pt x="6441444" y="793307"/>
                    <a:pt x="6480000" y="923330"/>
                  </a:cubicBezTo>
                  <a:cubicBezTo>
                    <a:pt x="6316648" y="966467"/>
                    <a:pt x="6166972" y="919443"/>
                    <a:pt x="6020509" y="923330"/>
                  </a:cubicBezTo>
                  <a:cubicBezTo>
                    <a:pt x="5874046" y="927217"/>
                    <a:pt x="5752175" y="912896"/>
                    <a:pt x="5561018" y="923330"/>
                  </a:cubicBezTo>
                  <a:cubicBezTo>
                    <a:pt x="5369861" y="933764"/>
                    <a:pt x="5265364" y="921050"/>
                    <a:pt x="5101527" y="923330"/>
                  </a:cubicBezTo>
                  <a:cubicBezTo>
                    <a:pt x="4937690" y="925610"/>
                    <a:pt x="4753686" y="917333"/>
                    <a:pt x="4642036" y="923330"/>
                  </a:cubicBezTo>
                  <a:cubicBezTo>
                    <a:pt x="4530386" y="929327"/>
                    <a:pt x="4306359" y="897198"/>
                    <a:pt x="4182545" y="923330"/>
                  </a:cubicBezTo>
                  <a:cubicBezTo>
                    <a:pt x="4058731" y="949462"/>
                    <a:pt x="3803982" y="875590"/>
                    <a:pt x="3593455" y="923330"/>
                  </a:cubicBezTo>
                  <a:cubicBezTo>
                    <a:pt x="3382928" y="971070"/>
                    <a:pt x="3065454" y="899261"/>
                    <a:pt x="2874764" y="923330"/>
                  </a:cubicBezTo>
                  <a:cubicBezTo>
                    <a:pt x="2684074" y="947399"/>
                    <a:pt x="2618164" y="871314"/>
                    <a:pt x="2415273" y="923330"/>
                  </a:cubicBezTo>
                  <a:cubicBezTo>
                    <a:pt x="2212382" y="975346"/>
                    <a:pt x="1919180" y="867187"/>
                    <a:pt x="1761382" y="923330"/>
                  </a:cubicBezTo>
                  <a:cubicBezTo>
                    <a:pt x="1603584" y="979473"/>
                    <a:pt x="1195451" y="882248"/>
                    <a:pt x="1042691" y="923330"/>
                  </a:cubicBezTo>
                  <a:cubicBezTo>
                    <a:pt x="889931" y="964412"/>
                    <a:pt x="281538" y="879480"/>
                    <a:pt x="0" y="923330"/>
                  </a:cubicBezTo>
                  <a:cubicBezTo>
                    <a:pt x="-16986" y="715891"/>
                    <a:pt x="25205" y="686234"/>
                    <a:pt x="0" y="461665"/>
                  </a:cubicBezTo>
                  <a:cubicBezTo>
                    <a:pt x="-25205" y="237096"/>
                    <a:pt x="41255" y="107265"/>
                    <a:pt x="0" y="0"/>
                  </a:cubicBezTo>
                  <a:close/>
                </a:path>
              </a:pathLst>
            </a:custGeom>
            <a:solidFill>
              <a:srgbClr val="EAB9F5"/>
            </a:solidFill>
            <a:ln>
              <a:solidFill>
                <a:srgbClr val="BD28E0"/>
              </a:solidFill>
              <a:extLst>
                <a:ext uri="{C807C97D-BFC1-408E-A445-0C87EB9F89A2}">
                  <ask:lineSketchStyleProps xmlns:ask="http://schemas.microsoft.com/office/drawing/2018/sketchyshapes" sd="266752116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GB" b="1" u="sng" dirty="0">
                  <a:latin typeface="Gill Sans MT" panose="020B0502020104020203" pitchFamily="34" charset="0"/>
                </a:rPr>
                <a:t>Case studies:</a:t>
              </a:r>
              <a:r>
                <a:rPr lang="en-GB" dirty="0">
                  <a:latin typeface="Gill Sans MT" panose="020B0502020104020203" pitchFamily="34" charset="0"/>
                </a:rPr>
                <a:t> compiling examples of how communities have undertaken vaccination projects in three areas of different stages and techniques – Cornwall, Derbyshire &amp; Sussex (see map)</a:t>
              </a:r>
            </a:p>
          </p:txBody>
        </p:sp>
        <p:pic>
          <p:nvPicPr>
            <p:cNvPr id="4" name="Graphic 3" descr="Meeting with solid fill">
              <a:extLst>
                <a:ext uri="{FF2B5EF4-FFF2-40B4-BE49-F238E27FC236}">
                  <a16:creationId xmlns:a16="http://schemas.microsoft.com/office/drawing/2014/main" id="{67AA02D4-19E4-9B00-055E-BFF4472A9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1991360" y="12636080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Social distancing with solid fill">
              <a:extLst>
                <a:ext uri="{FF2B5EF4-FFF2-40B4-BE49-F238E27FC236}">
                  <a16:creationId xmlns:a16="http://schemas.microsoft.com/office/drawing/2014/main" id="{A91F8E84-4192-2347-1341-9C86BBBDB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1982667" y="7670159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Connections with solid fill">
              <a:extLst>
                <a:ext uri="{FF2B5EF4-FFF2-40B4-BE49-F238E27FC236}">
                  <a16:creationId xmlns:a16="http://schemas.microsoft.com/office/drawing/2014/main" id="{D84CF015-5540-DE62-9FC7-A3A6395C5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1980460" y="10269363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Document with solid fill">
              <a:extLst>
                <a:ext uri="{FF2B5EF4-FFF2-40B4-BE49-F238E27FC236}">
                  <a16:creationId xmlns:a16="http://schemas.microsoft.com/office/drawing/2014/main" id="{76C23D50-487B-EF21-80C3-DE64DEBA1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1982667" y="8941545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Clipboard Mixed with solid fill">
              <a:extLst>
                <a:ext uri="{FF2B5EF4-FFF2-40B4-BE49-F238E27FC236}">
                  <a16:creationId xmlns:a16="http://schemas.microsoft.com/office/drawing/2014/main" id="{9E17550D-6F86-BDC7-F2C7-72CA8A059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1977229" y="11478778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Cow with solid fill">
              <a:extLst>
                <a:ext uri="{FF2B5EF4-FFF2-40B4-BE49-F238E27FC236}">
                  <a16:creationId xmlns:a16="http://schemas.microsoft.com/office/drawing/2014/main" id="{43CA1867-A4CD-3891-AF02-DF8443974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flipH="1">
              <a:off x="21987509" y="13953069"/>
              <a:ext cx="914400" cy="91440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D9A50B9-39A1-3DD1-B44F-176EC1993BB1}"/>
                </a:ext>
              </a:extLst>
            </p:cNvPr>
            <p:cNvSpPr txBox="1"/>
            <p:nvPr/>
          </p:nvSpPr>
          <p:spPr>
            <a:xfrm>
              <a:off x="22955102" y="12632343"/>
              <a:ext cx="6480000" cy="923330"/>
            </a:xfrm>
            <a:custGeom>
              <a:avLst/>
              <a:gdLst>
                <a:gd name="connsiteX0" fmla="*/ 0 w 6480000"/>
                <a:gd name="connsiteY0" fmla="*/ 0 h 923330"/>
                <a:gd name="connsiteX1" fmla="*/ 459491 w 6480000"/>
                <a:gd name="connsiteY1" fmla="*/ 0 h 923330"/>
                <a:gd name="connsiteX2" fmla="*/ 1048582 w 6480000"/>
                <a:gd name="connsiteY2" fmla="*/ 0 h 923330"/>
                <a:gd name="connsiteX3" fmla="*/ 1508073 w 6480000"/>
                <a:gd name="connsiteY3" fmla="*/ 0 h 923330"/>
                <a:gd name="connsiteX4" fmla="*/ 1902764 w 6480000"/>
                <a:gd name="connsiteY4" fmla="*/ 0 h 923330"/>
                <a:gd name="connsiteX5" fmla="*/ 2556655 w 6480000"/>
                <a:gd name="connsiteY5" fmla="*/ 0 h 923330"/>
                <a:gd name="connsiteX6" fmla="*/ 3080945 w 6480000"/>
                <a:gd name="connsiteY6" fmla="*/ 0 h 923330"/>
                <a:gd name="connsiteX7" fmla="*/ 3670036 w 6480000"/>
                <a:gd name="connsiteY7" fmla="*/ 0 h 923330"/>
                <a:gd name="connsiteX8" fmla="*/ 4259127 w 6480000"/>
                <a:gd name="connsiteY8" fmla="*/ 0 h 923330"/>
                <a:gd name="connsiteX9" fmla="*/ 4783418 w 6480000"/>
                <a:gd name="connsiteY9" fmla="*/ 0 h 923330"/>
                <a:gd name="connsiteX10" fmla="*/ 5372509 w 6480000"/>
                <a:gd name="connsiteY10" fmla="*/ 0 h 923330"/>
                <a:gd name="connsiteX11" fmla="*/ 5961600 w 6480000"/>
                <a:gd name="connsiteY11" fmla="*/ 0 h 923330"/>
                <a:gd name="connsiteX12" fmla="*/ 6480000 w 6480000"/>
                <a:gd name="connsiteY12" fmla="*/ 0 h 923330"/>
                <a:gd name="connsiteX13" fmla="*/ 6480000 w 6480000"/>
                <a:gd name="connsiteY13" fmla="*/ 443198 h 923330"/>
                <a:gd name="connsiteX14" fmla="*/ 6480000 w 6480000"/>
                <a:gd name="connsiteY14" fmla="*/ 923330 h 923330"/>
                <a:gd name="connsiteX15" fmla="*/ 5761309 w 6480000"/>
                <a:gd name="connsiteY15" fmla="*/ 923330 h 923330"/>
                <a:gd name="connsiteX16" fmla="*/ 5042618 w 6480000"/>
                <a:gd name="connsiteY16" fmla="*/ 923330 h 923330"/>
                <a:gd name="connsiteX17" fmla="*/ 4323927 w 6480000"/>
                <a:gd name="connsiteY17" fmla="*/ 923330 h 923330"/>
                <a:gd name="connsiteX18" fmla="*/ 3734836 w 6480000"/>
                <a:gd name="connsiteY18" fmla="*/ 923330 h 923330"/>
                <a:gd name="connsiteX19" fmla="*/ 3145745 w 6480000"/>
                <a:gd name="connsiteY19" fmla="*/ 923330 h 923330"/>
                <a:gd name="connsiteX20" fmla="*/ 2427055 w 6480000"/>
                <a:gd name="connsiteY20" fmla="*/ 923330 h 923330"/>
                <a:gd name="connsiteX21" fmla="*/ 1708364 w 6480000"/>
                <a:gd name="connsiteY21" fmla="*/ 923330 h 923330"/>
                <a:gd name="connsiteX22" fmla="*/ 989673 w 6480000"/>
                <a:gd name="connsiteY22" fmla="*/ 923330 h 923330"/>
                <a:gd name="connsiteX23" fmla="*/ 0 w 6480000"/>
                <a:gd name="connsiteY23" fmla="*/ 923330 h 923330"/>
                <a:gd name="connsiteX24" fmla="*/ 0 w 6480000"/>
                <a:gd name="connsiteY24" fmla="*/ 452432 h 923330"/>
                <a:gd name="connsiteX25" fmla="*/ 0 w 6480000"/>
                <a:gd name="connsiteY25" fmla="*/ 0 h 9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480000" h="923330" fill="none" extrusionOk="0">
                  <a:moveTo>
                    <a:pt x="0" y="0"/>
                  </a:moveTo>
                  <a:cubicBezTo>
                    <a:pt x="94201" y="-47014"/>
                    <a:pt x="275622" y="44492"/>
                    <a:pt x="459491" y="0"/>
                  </a:cubicBezTo>
                  <a:cubicBezTo>
                    <a:pt x="643360" y="-44492"/>
                    <a:pt x="778965" y="10717"/>
                    <a:pt x="1048582" y="0"/>
                  </a:cubicBezTo>
                  <a:cubicBezTo>
                    <a:pt x="1318199" y="-10717"/>
                    <a:pt x="1347681" y="6663"/>
                    <a:pt x="1508073" y="0"/>
                  </a:cubicBezTo>
                  <a:cubicBezTo>
                    <a:pt x="1668465" y="-6663"/>
                    <a:pt x="1720390" y="653"/>
                    <a:pt x="1902764" y="0"/>
                  </a:cubicBezTo>
                  <a:cubicBezTo>
                    <a:pt x="2085138" y="-653"/>
                    <a:pt x="2357958" y="61753"/>
                    <a:pt x="2556655" y="0"/>
                  </a:cubicBezTo>
                  <a:cubicBezTo>
                    <a:pt x="2755352" y="-61753"/>
                    <a:pt x="2936622" y="40454"/>
                    <a:pt x="3080945" y="0"/>
                  </a:cubicBezTo>
                  <a:cubicBezTo>
                    <a:pt x="3225268" y="-40454"/>
                    <a:pt x="3500047" y="1198"/>
                    <a:pt x="3670036" y="0"/>
                  </a:cubicBezTo>
                  <a:cubicBezTo>
                    <a:pt x="3840025" y="-1198"/>
                    <a:pt x="4140577" y="42017"/>
                    <a:pt x="4259127" y="0"/>
                  </a:cubicBezTo>
                  <a:cubicBezTo>
                    <a:pt x="4377677" y="-42017"/>
                    <a:pt x="4645902" y="26637"/>
                    <a:pt x="4783418" y="0"/>
                  </a:cubicBezTo>
                  <a:cubicBezTo>
                    <a:pt x="4920934" y="-26637"/>
                    <a:pt x="5104073" y="68424"/>
                    <a:pt x="5372509" y="0"/>
                  </a:cubicBezTo>
                  <a:cubicBezTo>
                    <a:pt x="5640945" y="-68424"/>
                    <a:pt x="5770611" y="68660"/>
                    <a:pt x="5961600" y="0"/>
                  </a:cubicBezTo>
                  <a:cubicBezTo>
                    <a:pt x="6152589" y="-68660"/>
                    <a:pt x="6265281" y="55204"/>
                    <a:pt x="6480000" y="0"/>
                  </a:cubicBezTo>
                  <a:cubicBezTo>
                    <a:pt x="6509899" y="98699"/>
                    <a:pt x="6428283" y="304579"/>
                    <a:pt x="6480000" y="443198"/>
                  </a:cubicBezTo>
                  <a:cubicBezTo>
                    <a:pt x="6531717" y="581817"/>
                    <a:pt x="6429931" y="735725"/>
                    <a:pt x="6480000" y="923330"/>
                  </a:cubicBezTo>
                  <a:cubicBezTo>
                    <a:pt x="6209458" y="1005576"/>
                    <a:pt x="6100482" y="837968"/>
                    <a:pt x="5761309" y="923330"/>
                  </a:cubicBezTo>
                  <a:cubicBezTo>
                    <a:pt x="5422136" y="1008692"/>
                    <a:pt x="5360014" y="920141"/>
                    <a:pt x="5042618" y="923330"/>
                  </a:cubicBezTo>
                  <a:cubicBezTo>
                    <a:pt x="4725222" y="926519"/>
                    <a:pt x="4625084" y="843259"/>
                    <a:pt x="4323927" y="923330"/>
                  </a:cubicBezTo>
                  <a:cubicBezTo>
                    <a:pt x="4022770" y="1003401"/>
                    <a:pt x="3856978" y="866185"/>
                    <a:pt x="3734836" y="923330"/>
                  </a:cubicBezTo>
                  <a:cubicBezTo>
                    <a:pt x="3612694" y="980475"/>
                    <a:pt x="3281167" y="881754"/>
                    <a:pt x="3145745" y="923330"/>
                  </a:cubicBezTo>
                  <a:cubicBezTo>
                    <a:pt x="3010323" y="964906"/>
                    <a:pt x="2766316" y="913791"/>
                    <a:pt x="2427055" y="923330"/>
                  </a:cubicBezTo>
                  <a:cubicBezTo>
                    <a:pt x="2087794" y="932869"/>
                    <a:pt x="1891870" y="895806"/>
                    <a:pt x="1708364" y="923330"/>
                  </a:cubicBezTo>
                  <a:cubicBezTo>
                    <a:pt x="1524858" y="950854"/>
                    <a:pt x="1184706" y="881620"/>
                    <a:pt x="989673" y="923330"/>
                  </a:cubicBezTo>
                  <a:cubicBezTo>
                    <a:pt x="794640" y="965040"/>
                    <a:pt x="475178" y="853564"/>
                    <a:pt x="0" y="923330"/>
                  </a:cubicBezTo>
                  <a:cubicBezTo>
                    <a:pt x="-44358" y="698382"/>
                    <a:pt x="47523" y="664679"/>
                    <a:pt x="0" y="452432"/>
                  </a:cubicBezTo>
                  <a:cubicBezTo>
                    <a:pt x="-47523" y="240185"/>
                    <a:pt x="9713" y="189502"/>
                    <a:pt x="0" y="0"/>
                  </a:cubicBezTo>
                  <a:close/>
                </a:path>
                <a:path w="6480000" h="923330" stroke="0" extrusionOk="0">
                  <a:moveTo>
                    <a:pt x="0" y="0"/>
                  </a:moveTo>
                  <a:cubicBezTo>
                    <a:pt x="356943" y="-38876"/>
                    <a:pt x="520386" y="69327"/>
                    <a:pt x="718691" y="0"/>
                  </a:cubicBezTo>
                  <a:cubicBezTo>
                    <a:pt x="916996" y="-69327"/>
                    <a:pt x="992975" y="13495"/>
                    <a:pt x="1242982" y="0"/>
                  </a:cubicBezTo>
                  <a:cubicBezTo>
                    <a:pt x="1492989" y="-13495"/>
                    <a:pt x="1568395" y="9568"/>
                    <a:pt x="1702473" y="0"/>
                  </a:cubicBezTo>
                  <a:cubicBezTo>
                    <a:pt x="1836551" y="-9568"/>
                    <a:pt x="1972465" y="7173"/>
                    <a:pt x="2097164" y="0"/>
                  </a:cubicBezTo>
                  <a:cubicBezTo>
                    <a:pt x="2221863" y="-7173"/>
                    <a:pt x="2488632" y="7910"/>
                    <a:pt x="2751055" y="0"/>
                  </a:cubicBezTo>
                  <a:cubicBezTo>
                    <a:pt x="3013478" y="-7910"/>
                    <a:pt x="3268626" y="13746"/>
                    <a:pt x="3469745" y="0"/>
                  </a:cubicBezTo>
                  <a:cubicBezTo>
                    <a:pt x="3670864" y="-13746"/>
                    <a:pt x="3761166" y="53234"/>
                    <a:pt x="3929236" y="0"/>
                  </a:cubicBezTo>
                  <a:cubicBezTo>
                    <a:pt x="4097306" y="-53234"/>
                    <a:pt x="4229991" y="39327"/>
                    <a:pt x="4323927" y="0"/>
                  </a:cubicBezTo>
                  <a:cubicBezTo>
                    <a:pt x="4417863" y="-39327"/>
                    <a:pt x="4831300" y="3349"/>
                    <a:pt x="4977818" y="0"/>
                  </a:cubicBezTo>
                  <a:cubicBezTo>
                    <a:pt x="5124336" y="-3349"/>
                    <a:pt x="5240400" y="8619"/>
                    <a:pt x="5372509" y="0"/>
                  </a:cubicBezTo>
                  <a:cubicBezTo>
                    <a:pt x="5504618" y="-8619"/>
                    <a:pt x="6011082" y="127751"/>
                    <a:pt x="6480000" y="0"/>
                  </a:cubicBezTo>
                  <a:cubicBezTo>
                    <a:pt x="6522378" y="228079"/>
                    <a:pt x="6425744" y="360534"/>
                    <a:pt x="6480000" y="470898"/>
                  </a:cubicBezTo>
                  <a:cubicBezTo>
                    <a:pt x="6534256" y="581262"/>
                    <a:pt x="6456848" y="728788"/>
                    <a:pt x="6480000" y="923330"/>
                  </a:cubicBezTo>
                  <a:cubicBezTo>
                    <a:pt x="6251119" y="934435"/>
                    <a:pt x="6153123" y="874429"/>
                    <a:pt x="5955709" y="923330"/>
                  </a:cubicBezTo>
                  <a:cubicBezTo>
                    <a:pt x="5758295" y="972231"/>
                    <a:pt x="5684063" y="882217"/>
                    <a:pt x="5496218" y="923330"/>
                  </a:cubicBezTo>
                  <a:cubicBezTo>
                    <a:pt x="5308373" y="964443"/>
                    <a:pt x="5028729" y="862265"/>
                    <a:pt x="4907127" y="923330"/>
                  </a:cubicBezTo>
                  <a:cubicBezTo>
                    <a:pt x="4785525" y="984395"/>
                    <a:pt x="4430850" y="881824"/>
                    <a:pt x="4188436" y="923330"/>
                  </a:cubicBezTo>
                  <a:cubicBezTo>
                    <a:pt x="3946022" y="964836"/>
                    <a:pt x="3894362" y="900007"/>
                    <a:pt x="3728945" y="923330"/>
                  </a:cubicBezTo>
                  <a:cubicBezTo>
                    <a:pt x="3563528" y="946653"/>
                    <a:pt x="3408542" y="856285"/>
                    <a:pt x="3139855" y="923330"/>
                  </a:cubicBezTo>
                  <a:cubicBezTo>
                    <a:pt x="2871168" y="990375"/>
                    <a:pt x="2740134" y="878166"/>
                    <a:pt x="2615564" y="923330"/>
                  </a:cubicBezTo>
                  <a:cubicBezTo>
                    <a:pt x="2490994" y="968494"/>
                    <a:pt x="2098768" y="882862"/>
                    <a:pt x="1896873" y="923330"/>
                  </a:cubicBezTo>
                  <a:cubicBezTo>
                    <a:pt x="1694978" y="963798"/>
                    <a:pt x="1494873" y="862572"/>
                    <a:pt x="1372582" y="923330"/>
                  </a:cubicBezTo>
                  <a:cubicBezTo>
                    <a:pt x="1250291" y="984088"/>
                    <a:pt x="1038920" y="871534"/>
                    <a:pt x="783491" y="923330"/>
                  </a:cubicBezTo>
                  <a:cubicBezTo>
                    <a:pt x="528062" y="975126"/>
                    <a:pt x="336790" y="830733"/>
                    <a:pt x="0" y="923330"/>
                  </a:cubicBezTo>
                  <a:cubicBezTo>
                    <a:pt x="-25295" y="686466"/>
                    <a:pt x="28537" y="657000"/>
                    <a:pt x="0" y="443198"/>
                  </a:cubicBezTo>
                  <a:cubicBezTo>
                    <a:pt x="-28537" y="229396"/>
                    <a:pt x="24448" y="133089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08908124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GB" b="1" u="sng" dirty="0">
                  <a:latin typeface="Gill Sans MT" panose="020B0502020104020203" pitchFamily="34" charset="0"/>
                </a:rPr>
                <a:t>Focus groups:</a:t>
              </a:r>
              <a:r>
                <a:rPr lang="en-GB" dirty="0">
                  <a:latin typeface="Gill Sans MT" panose="020B0502020104020203" pitchFamily="34" charset="0"/>
                </a:rPr>
                <a:t> local communities (incl. farmers and vets) simulate negotiating consensus forming to vaccinate an area’s badgers, and what incentives would work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B77BE38-E85C-9759-16D4-75ED07AE2EBB}"/>
                </a:ext>
              </a:extLst>
            </p:cNvPr>
            <p:cNvSpPr txBox="1"/>
            <p:nvPr/>
          </p:nvSpPr>
          <p:spPr>
            <a:xfrm>
              <a:off x="22991382" y="10259384"/>
              <a:ext cx="6480000" cy="923330"/>
            </a:xfrm>
            <a:custGeom>
              <a:avLst/>
              <a:gdLst>
                <a:gd name="connsiteX0" fmla="*/ 0 w 6480000"/>
                <a:gd name="connsiteY0" fmla="*/ 0 h 923330"/>
                <a:gd name="connsiteX1" fmla="*/ 589091 w 6480000"/>
                <a:gd name="connsiteY1" fmla="*/ 0 h 923330"/>
                <a:gd name="connsiteX2" fmla="*/ 1048582 w 6480000"/>
                <a:gd name="connsiteY2" fmla="*/ 0 h 923330"/>
                <a:gd name="connsiteX3" fmla="*/ 1702473 w 6480000"/>
                <a:gd name="connsiteY3" fmla="*/ 0 h 923330"/>
                <a:gd name="connsiteX4" fmla="*/ 2356364 w 6480000"/>
                <a:gd name="connsiteY4" fmla="*/ 0 h 923330"/>
                <a:gd name="connsiteX5" fmla="*/ 3010255 w 6480000"/>
                <a:gd name="connsiteY5" fmla="*/ 0 h 923330"/>
                <a:gd name="connsiteX6" fmla="*/ 3534545 w 6480000"/>
                <a:gd name="connsiteY6" fmla="*/ 0 h 923330"/>
                <a:gd name="connsiteX7" fmla="*/ 4188436 w 6480000"/>
                <a:gd name="connsiteY7" fmla="*/ 0 h 923330"/>
                <a:gd name="connsiteX8" fmla="*/ 4583127 w 6480000"/>
                <a:gd name="connsiteY8" fmla="*/ 0 h 923330"/>
                <a:gd name="connsiteX9" fmla="*/ 5237018 w 6480000"/>
                <a:gd name="connsiteY9" fmla="*/ 0 h 923330"/>
                <a:gd name="connsiteX10" fmla="*/ 5955709 w 6480000"/>
                <a:gd name="connsiteY10" fmla="*/ 0 h 923330"/>
                <a:gd name="connsiteX11" fmla="*/ 6480000 w 6480000"/>
                <a:gd name="connsiteY11" fmla="*/ 0 h 923330"/>
                <a:gd name="connsiteX12" fmla="*/ 6480000 w 6480000"/>
                <a:gd name="connsiteY12" fmla="*/ 452432 h 923330"/>
                <a:gd name="connsiteX13" fmla="*/ 6480000 w 6480000"/>
                <a:gd name="connsiteY13" fmla="*/ 923330 h 923330"/>
                <a:gd name="connsiteX14" fmla="*/ 6020509 w 6480000"/>
                <a:gd name="connsiteY14" fmla="*/ 923330 h 923330"/>
                <a:gd name="connsiteX15" fmla="*/ 5496218 w 6480000"/>
                <a:gd name="connsiteY15" fmla="*/ 923330 h 923330"/>
                <a:gd name="connsiteX16" fmla="*/ 4777527 w 6480000"/>
                <a:gd name="connsiteY16" fmla="*/ 923330 h 923330"/>
                <a:gd name="connsiteX17" fmla="*/ 4382836 w 6480000"/>
                <a:gd name="connsiteY17" fmla="*/ 923330 h 923330"/>
                <a:gd name="connsiteX18" fmla="*/ 3923345 w 6480000"/>
                <a:gd name="connsiteY18" fmla="*/ 923330 h 923330"/>
                <a:gd name="connsiteX19" fmla="*/ 3334255 w 6480000"/>
                <a:gd name="connsiteY19" fmla="*/ 923330 h 923330"/>
                <a:gd name="connsiteX20" fmla="*/ 2745164 w 6480000"/>
                <a:gd name="connsiteY20" fmla="*/ 923330 h 923330"/>
                <a:gd name="connsiteX21" fmla="*/ 2285673 w 6480000"/>
                <a:gd name="connsiteY21" fmla="*/ 923330 h 923330"/>
                <a:gd name="connsiteX22" fmla="*/ 1761382 w 6480000"/>
                <a:gd name="connsiteY22" fmla="*/ 923330 h 923330"/>
                <a:gd name="connsiteX23" fmla="*/ 1172291 w 6480000"/>
                <a:gd name="connsiteY23" fmla="*/ 923330 h 923330"/>
                <a:gd name="connsiteX24" fmla="*/ 777600 w 6480000"/>
                <a:gd name="connsiteY24" fmla="*/ 923330 h 923330"/>
                <a:gd name="connsiteX25" fmla="*/ 0 w 6480000"/>
                <a:gd name="connsiteY25" fmla="*/ 923330 h 923330"/>
                <a:gd name="connsiteX26" fmla="*/ 0 w 6480000"/>
                <a:gd name="connsiteY26" fmla="*/ 443198 h 923330"/>
                <a:gd name="connsiteX27" fmla="*/ 0 w 6480000"/>
                <a:gd name="connsiteY27" fmla="*/ 0 h 9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80000" h="923330" fill="none" extrusionOk="0">
                  <a:moveTo>
                    <a:pt x="0" y="0"/>
                  </a:moveTo>
                  <a:cubicBezTo>
                    <a:pt x="122750" y="-42578"/>
                    <a:pt x="356122" y="60330"/>
                    <a:pt x="589091" y="0"/>
                  </a:cubicBezTo>
                  <a:cubicBezTo>
                    <a:pt x="822060" y="-60330"/>
                    <a:pt x="946123" y="666"/>
                    <a:pt x="1048582" y="0"/>
                  </a:cubicBezTo>
                  <a:cubicBezTo>
                    <a:pt x="1151041" y="-666"/>
                    <a:pt x="1416203" y="67779"/>
                    <a:pt x="1702473" y="0"/>
                  </a:cubicBezTo>
                  <a:cubicBezTo>
                    <a:pt x="1988743" y="-67779"/>
                    <a:pt x="2105177" y="35048"/>
                    <a:pt x="2356364" y="0"/>
                  </a:cubicBezTo>
                  <a:cubicBezTo>
                    <a:pt x="2607551" y="-35048"/>
                    <a:pt x="2756652" y="74355"/>
                    <a:pt x="3010255" y="0"/>
                  </a:cubicBezTo>
                  <a:cubicBezTo>
                    <a:pt x="3263858" y="-74355"/>
                    <a:pt x="3410630" y="3174"/>
                    <a:pt x="3534545" y="0"/>
                  </a:cubicBezTo>
                  <a:cubicBezTo>
                    <a:pt x="3658460" y="-3174"/>
                    <a:pt x="3882308" y="54712"/>
                    <a:pt x="4188436" y="0"/>
                  </a:cubicBezTo>
                  <a:cubicBezTo>
                    <a:pt x="4494564" y="-54712"/>
                    <a:pt x="4445360" y="19164"/>
                    <a:pt x="4583127" y="0"/>
                  </a:cubicBezTo>
                  <a:cubicBezTo>
                    <a:pt x="4720894" y="-19164"/>
                    <a:pt x="5101776" y="61649"/>
                    <a:pt x="5237018" y="0"/>
                  </a:cubicBezTo>
                  <a:cubicBezTo>
                    <a:pt x="5372260" y="-61649"/>
                    <a:pt x="5763071" y="85666"/>
                    <a:pt x="5955709" y="0"/>
                  </a:cubicBezTo>
                  <a:cubicBezTo>
                    <a:pt x="6148347" y="-85666"/>
                    <a:pt x="6283553" y="37749"/>
                    <a:pt x="6480000" y="0"/>
                  </a:cubicBezTo>
                  <a:cubicBezTo>
                    <a:pt x="6484425" y="123138"/>
                    <a:pt x="6469715" y="320374"/>
                    <a:pt x="6480000" y="452432"/>
                  </a:cubicBezTo>
                  <a:cubicBezTo>
                    <a:pt x="6490285" y="584490"/>
                    <a:pt x="6438240" y="769121"/>
                    <a:pt x="6480000" y="923330"/>
                  </a:cubicBezTo>
                  <a:cubicBezTo>
                    <a:pt x="6311856" y="965551"/>
                    <a:pt x="6120631" y="891144"/>
                    <a:pt x="6020509" y="923330"/>
                  </a:cubicBezTo>
                  <a:cubicBezTo>
                    <a:pt x="5920387" y="955516"/>
                    <a:pt x="5728646" y="920365"/>
                    <a:pt x="5496218" y="923330"/>
                  </a:cubicBezTo>
                  <a:cubicBezTo>
                    <a:pt x="5263790" y="926295"/>
                    <a:pt x="4995386" y="838006"/>
                    <a:pt x="4777527" y="923330"/>
                  </a:cubicBezTo>
                  <a:cubicBezTo>
                    <a:pt x="4559668" y="1008654"/>
                    <a:pt x="4480794" y="892061"/>
                    <a:pt x="4382836" y="923330"/>
                  </a:cubicBezTo>
                  <a:cubicBezTo>
                    <a:pt x="4284878" y="954599"/>
                    <a:pt x="4151771" y="869931"/>
                    <a:pt x="3923345" y="923330"/>
                  </a:cubicBezTo>
                  <a:cubicBezTo>
                    <a:pt x="3694919" y="976729"/>
                    <a:pt x="3596012" y="860896"/>
                    <a:pt x="3334255" y="923330"/>
                  </a:cubicBezTo>
                  <a:cubicBezTo>
                    <a:pt x="3072498" y="985764"/>
                    <a:pt x="3023188" y="904505"/>
                    <a:pt x="2745164" y="923330"/>
                  </a:cubicBezTo>
                  <a:cubicBezTo>
                    <a:pt x="2467140" y="942155"/>
                    <a:pt x="2491012" y="876001"/>
                    <a:pt x="2285673" y="923330"/>
                  </a:cubicBezTo>
                  <a:cubicBezTo>
                    <a:pt x="2080334" y="970659"/>
                    <a:pt x="1999721" y="865803"/>
                    <a:pt x="1761382" y="923330"/>
                  </a:cubicBezTo>
                  <a:cubicBezTo>
                    <a:pt x="1523043" y="980857"/>
                    <a:pt x="1449015" y="866937"/>
                    <a:pt x="1172291" y="923330"/>
                  </a:cubicBezTo>
                  <a:cubicBezTo>
                    <a:pt x="895567" y="979723"/>
                    <a:pt x="857362" y="890964"/>
                    <a:pt x="777600" y="923330"/>
                  </a:cubicBezTo>
                  <a:cubicBezTo>
                    <a:pt x="697838" y="955696"/>
                    <a:pt x="360292" y="902436"/>
                    <a:pt x="0" y="923330"/>
                  </a:cubicBezTo>
                  <a:cubicBezTo>
                    <a:pt x="-828" y="801900"/>
                    <a:pt x="37921" y="543162"/>
                    <a:pt x="0" y="443198"/>
                  </a:cubicBezTo>
                  <a:cubicBezTo>
                    <a:pt x="-37921" y="343234"/>
                    <a:pt x="52652" y="116309"/>
                    <a:pt x="0" y="0"/>
                  </a:cubicBezTo>
                  <a:close/>
                </a:path>
                <a:path w="6480000" h="923330" stroke="0" extrusionOk="0">
                  <a:moveTo>
                    <a:pt x="0" y="0"/>
                  </a:moveTo>
                  <a:cubicBezTo>
                    <a:pt x="321233" y="-64665"/>
                    <a:pt x="558055" y="35757"/>
                    <a:pt x="718691" y="0"/>
                  </a:cubicBezTo>
                  <a:cubicBezTo>
                    <a:pt x="879327" y="-35757"/>
                    <a:pt x="1035964" y="39142"/>
                    <a:pt x="1178182" y="0"/>
                  </a:cubicBezTo>
                  <a:cubicBezTo>
                    <a:pt x="1320400" y="-39142"/>
                    <a:pt x="1439525" y="34977"/>
                    <a:pt x="1572873" y="0"/>
                  </a:cubicBezTo>
                  <a:cubicBezTo>
                    <a:pt x="1706221" y="-34977"/>
                    <a:pt x="1838979" y="1832"/>
                    <a:pt x="1967564" y="0"/>
                  </a:cubicBezTo>
                  <a:cubicBezTo>
                    <a:pt x="2096149" y="-1832"/>
                    <a:pt x="2296434" y="10457"/>
                    <a:pt x="2427055" y="0"/>
                  </a:cubicBezTo>
                  <a:cubicBezTo>
                    <a:pt x="2557676" y="-10457"/>
                    <a:pt x="2761805" y="51872"/>
                    <a:pt x="3016145" y="0"/>
                  </a:cubicBezTo>
                  <a:cubicBezTo>
                    <a:pt x="3270485" y="-51872"/>
                    <a:pt x="3491359" y="59250"/>
                    <a:pt x="3670036" y="0"/>
                  </a:cubicBezTo>
                  <a:cubicBezTo>
                    <a:pt x="3848713" y="-59250"/>
                    <a:pt x="4134421" y="36439"/>
                    <a:pt x="4259127" y="0"/>
                  </a:cubicBezTo>
                  <a:cubicBezTo>
                    <a:pt x="4383833" y="-36439"/>
                    <a:pt x="4472561" y="39357"/>
                    <a:pt x="4653818" y="0"/>
                  </a:cubicBezTo>
                  <a:cubicBezTo>
                    <a:pt x="4835075" y="-39357"/>
                    <a:pt x="5009829" y="76814"/>
                    <a:pt x="5307709" y="0"/>
                  </a:cubicBezTo>
                  <a:cubicBezTo>
                    <a:pt x="5605589" y="-76814"/>
                    <a:pt x="5636607" y="30725"/>
                    <a:pt x="5767200" y="0"/>
                  </a:cubicBezTo>
                  <a:cubicBezTo>
                    <a:pt x="5897793" y="-30725"/>
                    <a:pt x="6226283" y="58129"/>
                    <a:pt x="6480000" y="0"/>
                  </a:cubicBezTo>
                  <a:cubicBezTo>
                    <a:pt x="6495941" y="107934"/>
                    <a:pt x="6464593" y="349739"/>
                    <a:pt x="6480000" y="480132"/>
                  </a:cubicBezTo>
                  <a:cubicBezTo>
                    <a:pt x="6495407" y="610525"/>
                    <a:pt x="6477347" y="712984"/>
                    <a:pt x="6480000" y="923330"/>
                  </a:cubicBezTo>
                  <a:cubicBezTo>
                    <a:pt x="6306840" y="946095"/>
                    <a:pt x="5926080" y="866004"/>
                    <a:pt x="5761309" y="923330"/>
                  </a:cubicBezTo>
                  <a:cubicBezTo>
                    <a:pt x="5596538" y="980656"/>
                    <a:pt x="5417459" y="886847"/>
                    <a:pt x="5107418" y="923330"/>
                  </a:cubicBezTo>
                  <a:cubicBezTo>
                    <a:pt x="4797377" y="959813"/>
                    <a:pt x="4788323" y="910783"/>
                    <a:pt x="4583127" y="923330"/>
                  </a:cubicBezTo>
                  <a:cubicBezTo>
                    <a:pt x="4377931" y="935877"/>
                    <a:pt x="4153443" y="876053"/>
                    <a:pt x="3864436" y="923330"/>
                  </a:cubicBezTo>
                  <a:cubicBezTo>
                    <a:pt x="3575429" y="970607"/>
                    <a:pt x="3522177" y="911203"/>
                    <a:pt x="3404945" y="923330"/>
                  </a:cubicBezTo>
                  <a:cubicBezTo>
                    <a:pt x="3287713" y="935457"/>
                    <a:pt x="3048762" y="896425"/>
                    <a:pt x="2880655" y="923330"/>
                  </a:cubicBezTo>
                  <a:cubicBezTo>
                    <a:pt x="2712548" y="950235"/>
                    <a:pt x="2515508" y="907379"/>
                    <a:pt x="2421164" y="923330"/>
                  </a:cubicBezTo>
                  <a:cubicBezTo>
                    <a:pt x="2326820" y="939281"/>
                    <a:pt x="2064837" y="908412"/>
                    <a:pt x="1767273" y="923330"/>
                  </a:cubicBezTo>
                  <a:cubicBezTo>
                    <a:pt x="1469709" y="938248"/>
                    <a:pt x="1394470" y="919656"/>
                    <a:pt x="1242982" y="923330"/>
                  </a:cubicBezTo>
                  <a:cubicBezTo>
                    <a:pt x="1091494" y="927004"/>
                    <a:pt x="806056" y="861406"/>
                    <a:pt x="653891" y="923330"/>
                  </a:cubicBezTo>
                  <a:cubicBezTo>
                    <a:pt x="501726" y="985254"/>
                    <a:pt x="305123" y="846209"/>
                    <a:pt x="0" y="923330"/>
                  </a:cubicBezTo>
                  <a:cubicBezTo>
                    <a:pt x="-10146" y="749732"/>
                    <a:pt x="43992" y="604755"/>
                    <a:pt x="0" y="489365"/>
                  </a:cubicBezTo>
                  <a:cubicBezTo>
                    <a:pt x="-43992" y="373976"/>
                    <a:pt x="27147" y="16629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23965413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GB" b="1" u="sng" dirty="0">
                  <a:latin typeface="Gill Sans MT" panose="020B0502020104020203" pitchFamily="34" charset="0"/>
                </a:rPr>
                <a:t>Social network analysis (SNA):</a:t>
              </a:r>
              <a:r>
                <a:rPr lang="en-GB" dirty="0">
                  <a:latin typeface="Gill Sans MT" panose="020B0502020104020203" pitchFamily="34" charset="0"/>
                </a:rPr>
                <a:t> how information passes through local rural communities, who major ‘influencers’ are; discover if certain prevailing views stem from certain individuals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3AA27EC-F682-5015-A7A7-1E221593D271}"/>
                </a:ext>
              </a:extLst>
            </p:cNvPr>
            <p:cNvSpPr txBox="1"/>
            <p:nvPr/>
          </p:nvSpPr>
          <p:spPr>
            <a:xfrm>
              <a:off x="22991382" y="11644257"/>
              <a:ext cx="6480000" cy="646331"/>
            </a:xfrm>
            <a:custGeom>
              <a:avLst/>
              <a:gdLst>
                <a:gd name="connsiteX0" fmla="*/ 0 w 6480000"/>
                <a:gd name="connsiteY0" fmla="*/ 0 h 646331"/>
                <a:gd name="connsiteX1" fmla="*/ 718691 w 6480000"/>
                <a:gd name="connsiteY1" fmla="*/ 0 h 646331"/>
                <a:gd name="connsiteX2" fmla="*/ 1113382 w 6480000"/>
                <a:gd name="connsiteY2" fmla="*/ 0 h 646331"/>
                <a:gd name="connsiteX3" fmla="*/ 1702473 w 6480000"/>
                <a:gd name="connsiteY3" fmla="*/ 0 h 646331"/>
                <a:gd name="connsiteX4" fmla="*/ 2421164 w 6480000"/>
                <a:gd name="connsiteY4" fmla="*/ 0 h 646331"/>
                <a:gd name="connsiteX5" fmla="*/ 3139855 w 6480000"/>
                <a:gd name="connsiteY5" fmla="*/ 0 h 646331"/>
                <a:gd name="connsiteX6" fmla="*/ 3793745 w 6480000"/>
                <a:gd name="connsiteY6" fmla="*/ 0 h 646331"/>
                <a:gd name="connsiteX7" fmla="*/ 4447636 w 6480000"/>
                <a:gd name="connsiteY7" fmla="*/ 0 h 646331"/>
                <a:gd name="connsiteX8" fmla="*/ 5101527 w 6480000"/>
                <a:gd name="connsiteY8" fmla="*/ 0 h 646331"/>
                <a:gd name="connsiteX9" fmla="*/ 5496218 w 6480000"/>
                <a:gd name="connsiteY9" fmla="*/ 0 h 646331"/>
                <a:gd name="connsiteX10" fmla="*/ 6480000 w 6480000"/>
                <a:gd name="connsiteY10" fmla="*/ 0 h 646331"/>
                <a:gd name="connsiteX11" fmla="*/ 6480000 w 6480000"/>
                <a:gd name="connsiteY11" fmla="*/ 336092 h 646331"/>
                <a:gd name="connsiteX12" fmla="*/ 6480000 w 6480000"/>
                <a:gd name="connsiteY12" fmla="*/ 646331 h 646331"/>
                <a:gd name="connsiteX13" fmla="*/ 5955709 w 6480000"/>
                <a:gd name="connsiteY13" fmla="*/ 646331 h 646331"/>
                <a:gd name="connsiteX14" fmla="*/ 5301818 w 6480000"/>
                <a:gd name="connsiteY14" fmla="*/ 646331 h 646331"/>
                <a:gd name="connsiteX15" fmla="*/ 4777527 w 6480000"/>
                <a:gd name="connsiteY15" fmla="*/ 646331 h 646331"/>
                <a:gd name="connsiteX16" fmla="*/ 4253236 w 6480000"/>
                <a:gd name="connsiteY16" fmla="*/ 646331 h 646331"/>
                <a:gd name="connsiteX17" fmla="*/ 3858545 w 6480000"/>
                <a:gd name="connsiteY17" fmla="*/ 646331 h 646331"/>
                <a:gd name="connsiteX18" fmla="*/ 3399055 w 6480000"/>
                <a:gd name="connsiteY18" fmla="*/ 646331 h 646331"/>
                <a:gd name="connsiteX19" fmla="*/ 2939564 w 6480000"/>
                <a:gd name="connsiteY19" fmla="*/ 646331 h 646331"/>
                <a:gd name="connsiteX20" fmla="*/ 2350473 w 6480000"/>
                <a:gd name="connsiteY20" fmla="*/ 646331 h 646331"/>
                <a:gd name="connsiteX21" fmla="*/ 1955782 w 6480000"/>
                <a:gd name="connsiteY21" fmla="*/ 646331 h 646331"/>
                <a:gd name="connsiteX22" fmla="*/ 1496291 w 6480000"/>
                <a:gd name="connsiteY22" fmla="*/ 646331 h 646331"/>
                <a:gd name="connsiteX23" fmla="*/ 842400 w 6480000"/>
                <a:gd name="connsiteY23" fmla="*/ 646331 h 646331"/>
                <a:gd name="connsiteX24" fmla="*/ 0 w 6480000"/>
                <a:gd name="connsiteY24" fmla="*/ 646331 h 646331"/>
                <a:gd name="connsiteX25" fmla="*/ 0 w 6480000"/>
                <a:gd name="connsiteY25" fmla="*/ 323166 h 646331"/>
                <a:gd name="connsiteX26" fmla="*/ 0 w 6480000"/>
                <a:gd name="connsiteY26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480000" h="646331" fill="none" extrusionOk="0">
                  <a:moveTo>
                    <a:pt x="0" y="0"/>
                  </a:moveTo>
                  <a:cubicBezTo>
                    <a:pt x="148368" y="-52350"/>
                    <a:pt x="425707" y="543"/>
                    <a:pt x="718691" y="0"/>
                  </a:cubicBezTo>
                  <a:cubicBezTo>
                    <a:pt x="1011675" y="-543"/>
                    <a:pt x="946075" y="40102"/>
                    <a:pt x="1113382" y="0"/>
                  </a:cubicBezTo>
                  <a:cubicBezTo>
                    <a:pt x="1280689" y="-40102"/>
                    <a:pt x="1463549" y="56809"/>
                    <a:pt x="1702473" y="0"/>
                  </a:cubicBezTo>
                  <a:cubicBezTo>
                    <a:pt x="1941397" y="-56809"/>
                    <a:pt x="2112715" y="61123"/>
                    <a:pt x="2421164" y="0"/>
                  </a:cubicBezTo>
                  <a:cubicBezTo>
                    <a:pt x="2729613" y="-61123"/>
                    <a:pt x="2915583" y="8624"/>
                    <a:pt x="3139855" y="0"/>
                  </a:cubicBezTo>
                  <a:cubicBezTo>
                    <a:pt x="3364127" y="-8624"/>
                    <a:pt x="3658977" y="52867"/>
                    <a:pt x="3793745" y="0"/>
                  </a:cubicBezTo>
                  <a:cubicBezTo>
                    <a:pt x="3928513" y="-52867"/>
                    <a:pt x="4256539" y="49646"/>
                    <a:pt x="4447636" y="0"/>
                  </a:cubicBezTo>
                  <a:cubicBezTo>
                    <a:pt x="4638733" y="-49646"/>
                    <a:pt x="4872273" y="38878"/>
                    <a:pt x="5101527" y="0"/>
                  </a:cubicBezTo>
                  <a:cubicBezTo>
                    <a:pt x="5330781" y="-38878"/>
                    <a:pt x="5401086" y="26369"/>
                    <a:pt x="5496218" y="0"/>
                  </a:cubicBezTo>
                  <a:cubicBezTo>
                    <a:pt x="5591350" y="-26369"/>
                    <a:pt x="6269396" y="39068"/>
                    <a:pt x="6480000" y="0"/>
                  </a:cubicBezTo>
                  <a:cubicBezTo>
                    <a:pt x="6484326" y="108005"/>
                    <a:pt x="6473441" y="176096"/>
                    <a:pt x="6480000" y="336092"/>
                  </a:cubicBezTo>
                  <a:cubicBezTo>
                    <a:pt x="6486559" y="496088"/>
                    <a:pt x="6447679" y="532029"/>
                    <a:pt x="6480000" y="646331"/>
                  </a:cubicBezTo>
                  <a:cubicBezTo>
                    <a:pt x="6312377" y="697859"/>
                    <a:pt x="6140322" y="645469"/>
                    <a:pt x="5955709" y="646331"/>
                  </a:cubicBezTo>
                  <a:cubicBezTo>
                    <a:pt x="5771096" y="647193"/>
                    <a:pt x="5488371" y="616069"/>
                    <a:pt x="5301818" y="646331"/>
                  </a:cubicBezTo>
                  <a:cubicBezTo>
                    <a:pt x="5115265" y="676593"/>
                    <a:pt x="4884513" y="626647"/>
                    <a:pt x="4777527" y="646331"/>
                  </a:cubicBezTo>
                  <a:cubicBezTo>
                    <a:pt x="4670541" y="666015"/>
                    <a:pt x="4435930" y="639710"/>
                    <a:pt x="4253236" y="646331"/>
                  </a:cubicBezTo>
                  <a:cubicBezTo>
                    <a:pt x="4070542" y="652952"/>
                    <a:pt x="3969140" y="603889"/>
                    <a:pt x="3858545" y="646331"/>
                  </a:cubicBezTo>
                  <a:cubicBezTo>
                    <a:pt x="3747950" y="688773"/>
                    <a:pt x="3532532" y="645131"/>
                    <a:pt x="3399055" y="646331"/>
                  </a:cubicBezTo>
                  <a:cubicBezTo>
                    <a:pt x="3265578" y="647531"/>
                    <a:pt x="3097766" y="610365"/>
                    <a:pt x="2939564" y="646331"/>
                  </a:cubicBezTo>
                  <a:cubicBezTo>
                    <a:pt x="2781362" y="682297"/>
                    <a:pt x="2637555" y="579016"/>
                    <a:pt x="2350473" y="646331"/>
                  </a:cubicBezTo>
                  <a:cubicBezTo>
                    <a:pt x="2063391" y="713646"/>
                    <a:pt x="2082435" y="604773"/>
                    <a:pt x="1955782" y="646331"/>
                  </a:cubicBezTo>
                  <a:cubicBezTo>
                    <a:pt x="1829129" y="687889"/>
                    <a:pt x="1688079" y="619801"/>
                    <a:pt x="1496291" y="646331"/>
                  </a:cubicBezTo>
                  <a:cubicBezTo>
                    <a:pt x="1304503" y="672861"/>
                    <a:pt x="1126866" y="603486"/>
                    <a:pt x="842400" y="646331"/>
                  </a:cubicBezTo>
                  <a:cubicBezTo>
                    <a:pt x="557934" y="689176"/>
                    <a:pt x="250138" y="587302"/>
                    <a:pt x="0" y="646331"/>
                  </a:cubicBezTo>
                  <a:cubicBezTo>
                    <a:pt x="-30898" y="549152"/>
                    <a:pt x="20930" y="480252"/>
                    <a:pt x="0" y="323166"/>
                  </a:cubicBezTo>
                  <a:cubicBezTo>
                    <a:pt x="-20930" y="166081"/>
                    <a:pt x="21890" y="84219"/>
                    <a:pt x="0" y="0"/>
                  </a:cubicBezTo>
                  <a:close/>
                </a:path>
                <a:path w="6480000" h="646331" stroke="0" extrusionOk="0">
                  <a:moveTo>
                    <a:pt x="0" y="0"/>
                  </a:moveTo>
                  <a:cubicBezTo>
                    <a:pt x="266544" y="-24140"/>
                    <a:pt x="392293" y="21276"/>
                    <a:pt x="589091" y="0"/>
                  </a:cubicBezTo>
                  <a:cubicBezTo>
                    <a:pt x="785889" y="-21276"/>
                    <a:pt x="995630" y="14144"/>
                    <a:pt x="1113382" y="0"/>
                  </a:cubicBezTo>
                  <a:cubicBezTo>
                    <a:pt x="1231134" y="-14144"/>
                    <a:pt x="1455484" y="44018"/>
                    <a:pt x="1767273" y="0"/>
                  </a:cubicBezTo>
                  <a:cubicBezTo>
                    <a:pt x="2079062" y="-44018"/>
                    <a:pt x="2269861" y="73395"/>
                    <a:pt x="2485964" y="0"/>
                  </a:cubicBezTo>
                  <a:cubicBezTo>
                    <a:pt x="2702067" y="-73395"/>
                    <a:pt x="2781981" y="13124"/>
                    <a:pt x="3010255" y="0"/>
                  </a:cubicBezTo>
                  <a:cubicBezTo>
                    <a:pt x="3238529" y="-13124"/>
                    <a:pt x="3254869" y="15807"/>
                    <a:pt x="3469745" y="0"/>
                  </a:cubicBezTo>
                  <a:cubicBezTo>
                    <a:pt x="3684621" y="-15807"/>
                    <a:pt x="3877281" y="31526"/>
                    <a:pt x="4058836" y="0"/>
                  </a:cubicBezTo>
                  <a:cubicBezTo>
                    <a:pt x="4240391" y="-31526"/>
                    <a:pt x="4358697" y="12763"/>
                    <a:pt x="4647927" y="0"/>
                  </a:cubicBezTo>
                  <a:cubicBezTo>
                    <a:pt x="4937157" y="-12763"/>
                    <a:pt x="5032156" y="57832"/>
                    <a:pt x="5366618" y="0"/>
                  </a:cubicBezTo>
                  <a:cubicBezTo>
                    <a:pt x="5701080" y="-57832"/>
                    <a:pt x="5706865" y="35712"/>
                    <a:pt x="5955709" y="0"/>
                  </a:cubicBezTo>
                  <a:cubicBezTo>
                    <a:pt x="6204553" y="-35712"/>
                    <a:pt x="6265170" y="20386"/>
                    <a:pt x="6480000" y="0"/>
                  </a:cubicBezTo>
                  <a:cubicBezTo>
                    <a:pt x="6494204" y="64536"/>
                    <a:pt x="6472942" y="234049"/>
                    <a:pt x="6480000" y="310239"/>
                  </a:cubicBezTo>
                  <a:cubicBezTo>
                    <a:pt x="6487058" y="386429"/>
                    <a:pt x="6478065" y="491153"/>
                    <a:pt x="6480000" y="646331"/>
                  </a:cubicBezTo>
                  <a:cubicBezTo>
                    <a:pt x="6307344" y="684634"/>
                    <a:pt x="6087956" y="626380"/>
                    <a:pt x="5955709" y="646331"/>
                  </a:cubicBezTo>
                  <a:cubicBezTo>
                    <a:pt x="5823462" y="666282"/>
                    <a:pt x="5651714" y="587023"/>
                    <a:pt x="5431418" y="646331"/>
                  </a:cubicBezTo>
                  <a:cubicBezTo>
                    <a:pt x="5211122" y="705639"/>
                    <a:pt x="5189463" y="630945"/>
                    <a:pt x="4971927" y="646331"/>
                  </a:cubicBezTo>
                  <a:cubicBezTo>
                    <a:pt x="4754391" y="661717"/>
                    <a:pt x="4506775" y="598798"/>
                    <a:pt x="4253236" y="646331"/>
                  </a:cubicBezTo>
                  <a:cubicBezTo>
                    <a:pt x="3999697" y="693864"/>
                    <a:pt x="3984009" y="604292"/>
                    <a:pt x="3728945" y="646331"/>
                  </a:cubicBezTo>
                  <a:cubicBezTo>
                    <a:pt x="3473881" y="688370"/>
                    <a:pt x="3453278" y="604074"/>
                    <a:pt x="3204655" y="646331"/>
                  </a:cubicBezTo>
                  <a:cubicBezTo>
                    <a:pt x="2956032" y="688588"/>
                    <a:pt x="2814876" y="568904"/>
                    <a:pt x="2550764" y="646331"/>
                  </a:cubicBezTo>
                  <a:cubicBezTo>
                    <a:pt x="2286652" y="723758"/>
                    <a:pt x="2098920" y="567594"/>
                    <a:pt x="1832073" y="646331"/>
                  </a:cubicBezTo>
                  <a:cubicBezTo>
                    <a:pt x="1565226" y="725068"/>
                    <a:pt x="1476259" y="611954"/>
                    <a:pt x="1178182" y="646331"/>
                  </a:cubicBezTo>
                  <a:cubicBezTo>
                    <a:pt x="880105" y="680708"/>
                    <a:pt x="281999" y="533185"/>
                    <a:pt x="0" y="646331"/>
                  </a:cubicBezTo>
                  <a:cubicBezTo>
                    <a:pt x="-12499" y="575723"/>
                    <a:pt x="3417" y="409959"/>
                    <a:pt x="0" y="323166"/>
                  </a:cubicBezTo>
                  <a:cubicBezTo>
                    <a:pt x="-3417" y="236373"/>
                    <a:pt x="11456" y="130299"/>
                    <a:pt x="0" y="0"/>
                  </a:cubicBezTo>
                  <a:close/>
                </a:path>
              </a:pathLst>
            </a:custGeom>
            <a:solidFill>
              <a:srgbClr val="B6F5FC"/>
            </a:solidFill>
            <a:ln>
              <a:solidFill>
                <a:srgbClr val="0ADAF0"/>
              </a:solidFill>
              <a:extLst>
                <a:ext uri="{C807C97D-BFC1-408E-A445-0C87EB9F89A2}">
                  <ask:lineSketchStyleProps xmlns:ask="http://schemas.microsoft.com/office/drawing/2018/sketchyshapes" sd="158863735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GB" b="1" u="sng" dirty="0">
                  <a:latin typeface="Gill Sans MT" panose="020B0502020104020203" pitchFamily="34" charset="0"/>
                </a:rPr>
                <a:t>Unmatched count technique:</a:t>
              </a:r>
              <a:r>
                <a:rPr lang="en-GB" dirty="0">
                  <a:latin typeface="Gill Sans MT" panose="020B0502020104020203" pitchFamily="34" charset="0"/>
                </a:rPr>
                <a:t> to estimate the prevalence of illegally laying poison for badgers, i.e. extrajudicial </a:t>
              </a:r>
              <a:r>
                <a:rPr lang="en-GB" dirty="0" err="1">
                  <a:latin typeface="Gill Sans MT" panose="020B0502020104020203" pitchFamily="34" charset="0"/>
                </a:rPr>
                <a:t>cullings</a:t>
              </a:r>
              <a:endParaRPr lang="en-GB" dirty="0">
                <a:latin typeface="Gill Sans MT" panose="020B0502020104020203" pitchFamily="34" charset="0"/>
              </a:endParaRP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17AFFB45-9F0F-4D51-0776-19BA642830C1}"/>
                </a:ext>
              </a:extLst>
            </p:cNvPr>
            <p:cNvCxnSpPr>
              <a:cxnSpLocks/>
            </p:cNvCxnSpPr>
            <p:nvPr/>
          </p:nvCxnSpPr>
          <p:spPr>
            <a:xfrm>
              <a:off x="25707842" y="8537996"/>
              <a:ext cx="0" cy="4572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EF75701C-E769-9EE0-D004-BA77CF5E98AD}"/>
                </a:ext>
              </a:extLst>
            </p:cNvPr>
            <p:cNvCxnSpPr>
              <a:cxnSpLocks/>
            </p:cNvCxnSpPr>
            <p:nvPr/>
          </p:nvCxnSpPr>
          <p:spPr>
            <a:xfrm>
              <a:off x="25707842" y="9855945"/>
              <a:ext cx="0" cy="4572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F97806EA-ED8F-309C-EA0E-0DEDF6ABE89F}"/>
                </a:ext>
              </a:extLst>
            </p:cNvPr>
            <p:cNvCxnSpPr>
              <a:cxnSpLocks/>
            </p:cNvCxnSpPr>
            <p:nvPr/>
          </p:nvCxnSpPr>
          <p:spPr>
            <a:xfrm>
              <a:off x="25707842" y="11155568"/>
              <a:ext cx="0" cy="4572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E507E83-5F9B-1909-3305-E43E7BE890D3}"/>
                </a:ext>
              </a:extLst>
            </p:cNvPr>
            <p:cNvCxnSpPr>
              <a:cxnSpLocks/>
            </p:cNvCxnSpPr>
            <p:nvPr/>
          </p:nvCxnSpPr>
          <p:spPr>
            <a:xfrm>
              <a:off x="25707842" y="12252847"/>
              <a:ext cx="0" cy="4572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39602FF6-3A3C-5DB5-9653-EE4E4950DC2D}"/>
                </a:ext>
              </a:extLst>
            </p:cNvPr>
            <p:cNvCxnSpPr>
              <a:cxnSpLocks/>
            </p:cNvCxnSpPr>
            <p:nvPr/>
          </p:nvCxnSpPr>
          <p:spPr>
            <a:xfrm>
              <a:off x="25707842" y="13571261"/>
              <a:ext cx="0" cy="4572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B87DDA2-0B00-98C2-CF82-E9891803C307}"/>
                </a:ext>
              </a:extLst>
            </p:cNvPr>
            <p:cNvSpPr txBox="1"/>
            <p:nvPr/>
          </p:nvSpPr>
          <p:spPr>
            <a:xfrm>
              <a:off x="22991382" y="7613718"/>
              <a:ext cx="6480000" cy="923330"/>
            </a:xfrm>
            <a:custGeom>
              <a:avLst/>
              <a:gdLst>
                <a:gd name="connsiteX0" fmla="*/ 0 w 6480000"/>
                <a:gd name="connsiteY0" fmla="*/ 0 h 923330"/>
                <a:gd name="connsiteX1" fmla="*/ 394691 w 6480000"/>
                <a:gd name="connsiteY1" fmla="*/ 0 h 923330"/>
                <a:gd name="connsiteX2" fmla="*/ 1113382 w 6480000"/>
                <a:gd name="connsiteY2" fmla="*/ 0 h 923330"/>
                <a:gd name="connsiteX3" fmla="*/ 1702473 w 6480000"/>
                <a:gd name="connsiteY3" fmla="*/ 0 h 923330"/>
                <a:gd name="connsiteX4" fmla="*/ 2161964 w 6480000"/>
                <a:gd name="connsiteY4" fmla="*/ 0 h 923330"/>
                <a:gd name="connsiteX5" fmla="*/ 2621455 w 6480000"/>
                <a:gd name="connsiteY5" fmla="*/ 0 h 923330"/>
                <a:gd name="connsiteX6" fmla="*/ 3340145 w 6480000"/>
                <a:gd name="connsiteY6" fmla="*/ 0 h 923330"/>
                <a:gd name="connsiteX7" fmla="*/ 3799636 w 6480000"/>
                <a:gd name="connsiteY7" fmla="*/ 0 h 923330"/>
                <a:gd name="connsiteX8" fmla="*/ 4259127 w 6480000"/>
                <a:gd name="connsiteY8" fmla="*/ 0 h 923330"/>
                <a:gd name="connsiteX9" fmla="*/ 4977818 w 6480000"/>
                <a:gd name="connsiteY9" fmla="*/ 0 h 923330"/>
                <a:gd name="connsiteX10" fmla="*/ 5696509 w 6480000"/>
                <a:gd name="connsiteY10" fmla="*/ 0 h 923330"/>
                <a:gd name="connsiteX11" fmla="*/ 6480000 w 6480000"/>
                <a:gd name="connsiteY11" fmla="*/ 0 h 923330"/>
                <a:gd name="connsiteX12" fmla="*/ 6480000 w 6480000"/>
                <a:gd name="connsiteY12" fmla="*/ 461665 h 923330"/>
                <a:gd name="connsiteX13" fmla="*/ 6480000 w 6480000"/>
                <a:gd name="connsiteY13" fmla="*/ 923330 h 923330"/>
                <a:gd name="connsiteX14" fmla="*/ 5890909 w 6480000"/>
                <a:gd name="connsiteY14" fmla="*/ 923330 h 923330"/>
                <a:gd name="connsiteX15" fmla="*/ 5366618 w 6480000"/>
                <a:gd name="connsiteY15" fmla="*/ 923330 h 923330"/>
                <a:gd name="connsiteX16" fmla="*/ 4777527 w 6480000"/>
                <a:gd name="connsiteY16" fmla="*/ 923330 h 923330"/>
                <a:gd name="connsiteX17" fmla="*/ 4188436 w 6480000"/>
                <a:gd name="connsiteY17" fmla="*/ 923330 h 923330"/>
                <a:gd name="connsiteX18" fmla="*/ 3534545 w 6480000"/>
                <a:gd name="connsiteY18" fmla="*/ 923330 h 923330"/>
                <a:gd name="connsiteX19" fmla="*/ 2815855 w 6480000"/>
                <a:gd name="connsiteY19" fmla="*/ 923330 h 923330"/>
                <a:gd name="connsiteX20" fmla="*/ 2421164 w 6480000"/>
                <a:gd name="connsiteY20" fmla="*/ 923330 h 923330"/>
                <a:gd name="connsiteX21" fmla="*/ 1896873 w 6480000"/>
                <a:gd name="connsiteY21" fmla="*/ 923330 h 923330"/>
                <a:gd name="connsiteX22" fmla="*/ 1502182 w 6480000"/>
                <a:gd name="connsiteY22" fmla="*/ 923330 h 923330"/>
                <a:gd name="connsiteX23" fmla="*/ 783491 w 6480000"/>
                <a:gd name="connsiteY23" fmla="*/ 923330 h 923330"/>
                <a:gd name="connsiteX24" fmla="*/ 0 w 6480000"/>
                <a:gd name="connsiteY24" fmla="*/ 923330 h 923330"/>
                <a:gd name="connsiteX25" fmla="*/ 0 w 6480000"/>
                <a:gd name="connsiteY25" fmla="*/ 443198 h 923330"/>
                <a:gd name="connsiteX26" fmla="*/ 0 w 6480000"/>
                <a:gd name="connsiteY26" fmla="*/ 0 h 9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480000" h="923330" fill="none" extrusionOk="0">
                  <a:moveTo>
                    <a:pt x="0" y="0"/>
                  </a:moveTo>
                  <a:cubicBezTo>
                    <a:pt x="125720" y="-44384"/>
                    <a:pt x="217818" y="43925"/>
                    <a:pt x="394691" y="0"/>
                  </a:cubicBezTo>
                  <a:cubicBezTo>
                    <a:pt x="571564" y="-43925"/>
                    <a:pt x="943999" y="18302"/>
                    <a:pt x="1113382" y="0"/>
                  </a:cubicBezTo>
                  <a:cubicBezTo>
                    <a:pt x="1282765" y="-18302"/>
                    <a:pt x="1487196" y="19483"/>
                    <a:pt x="1702473" y="0"/>
                  </a:cubicBezTo>
                  <a:cubicBezTo>
                    <a:pt x="1917750" y="-19483"/>
                    <a:pt x="1954920" y="25324"/>
                    <a:pt x="2161964" y="0"/>
                  </a:cubicBezTo>
                  <a:cubicBezTo>
                    <a:pt x="2369008" y="-25324"/>
                    <a:pt x="2445693" y="53138"/>
                    <a:pt x="2621455" y="0"/>
                  </a:cubicBezTo>
                  <a:cubicBezTo>
                    <a:pt x="2797217" y="-53138"/>
                    <a:pt x="3132863" y="83734"/>
                    <a:pt x="3340145" y="0"/>
                  </a:cubicBezTo>
                  <a:cubicBezTo>
                    <a:pt x="3547427" y="-83734"/>
                    <a:pt x="3632492" y="37017"/>
                    <a:pt x="3799636" y="0"/>
                  </a:cubicBezTo>
                  <a:cubicBezTo>
                    <a:pt x="3966780" y="-37017"/>
                    <a:pt x="4099943" y="48732"/>
                    <a:pt x="4259127" y="0"/>
                  </a:cubicBezTo>
                  <a:cubicBezTo>
                    <a:pt x="4418311" y="-48732"/>
                    <a:pt x="4729092" y="11199"/>
                    <a:pt x="4977818" y="0"/>
                  </a:cubicBezTo>
                  <a:cubicBezTo>
                    <a:pt x="5226544" y="-11199"/>
                    <a:pt x="5541298" y="36473"/>
                    <a:pt x="5696509" y="0"/>
                  </a:cubicBezTo>
                  <a:cubicBezTo>
                    <a:pt x="5851720" y="-36473"/>
                    <a:pt x="6321699" y="13896"/>
                    <a:pt x="6480000" y="0"/>
                  </a:cubicBezTo>
                  <a:cubicBezTo>
                    <a:pt x="6496352" y="104542"/>
                    <a:pt x="6469897" y="249750"/>
                    <a:pt x="6480000" y="461665"/>
                  </a:cubicBezTo>
                  <a:cubicBezTo>
                    <a:pt x="6490103" y="673581"/>
                    <a:pt x="6464593" y="822649"/>
                    <a:pt x="6480000" y="923330"/>
                  </a:cubicBezTo>
                  <a:cubicBezTo>
                    <a:pt x="6255994" y="950397"/>
                    <a:pt x="6095494" y="898505"/>
                    <a:pt x="5890909" y="923330"/>
                  </a:cubicBezTo>
                  <a:cubicBezTo>
                    <a:pt x="5686324" y="948155"/>
                    <a:pt x="5514580" y="919310"/>
                    <a:pt x="5366618" y="923330"/>
                  </a:cubicBezTo>
                  <a:cubicBezTo>
                    <a:pt x="5218656" y="927350"/>
                    <a:pt x="4927755" y="883060"/>
                    <a:pt x="4777527" y="923330"/>
                  </a:cubicBezTo>
                  <a:cubicBezTo>
                    <a:pt x="4627299" y="963600"/>
                    <a:pt x="4365632" y="891716"/>
                    <a:pt x="4188436" y="923330"/>
                  </a:cubicBezTo>
                  <a:cubicBezTo>
                    <a:pt x="4011240" y="954944"/>
                    <a:pt x="3665948" y="908807"/>
                    <a:pt x="3534545" y="923330"/>
                  </a:cubicBezTo>
                  <a:cubicBezTo>
                    <a:pt x="3403142" y="937853"/>
                    <a:pt x="3117518" y="910511"/>
                    <a:pt x="2815855" y="923330"/>
                  </a:cubicBezTo>
                  <a:cubicBezTo>
                    <a:pt x="2514192" y="936149"/>
                    <a:pt x="2563335" y="898747"/>
                    <a:pt x="2421164" y="923330"/>
                  </a:cubicBezTo>
                  <a:cubicBezTo>
                    <a:pt x="2278993" y="947913"/>
                    <a:pt x="2158245" y="919597"/>
                    <a:pt x="1896873" y="923330"/>
                  </a:cubicBezTo>
                  <a:cubicBezTo>
                    <a:pt x="1635501" y="927063"/>
                    <a:pt x="1639812" y="884686"/>
                    <a:pt x="1502182" y="923330"/>
                  </a:cubicBezTo>
                  <a:cubicBezTo>
                    <a:pt x="1364552" y="961974"/>
                    <a:pt x="1117173" y="915625"/>
                    <a:pt x="783491" y="923330"/>
                  </a:cubicBezTo>
                  <a:cubicBezTo>
                    <a:pt x="449809" y="931035"/>
                    <a:pt x="328679" y="841967"/>
                    <a:pt x="0" y="923330"/>
                  </a:cubicBezTo>
                  <a:cubicBezTo>
                    <a:pt x="-48523" y="800494"/>
                    <a:pt x="13764" y="601798"/>
                    <a:pt x="0" y="443198"/>
                  </a:cubicBezTo>
                  <a:cubicBezTo>
                    <a:pt x="-13764" y="284598"/>
                    <a:pt x="187" y="205231"/>
                    <a:pt x="0" y="0"/>
                  </a:cubicBezTo>
                  <a:close/>
                </a:path>
                <a:path w="6480000" h="923330" stroke="0" extrusionOk="0">
                  <a:moveTo>
                    <a:pt x="0" y="0"/>
                  </a:moveTo>
                  <a:cubicBezTo>
                    <a:pt x="138885" y="-57180"/>
                    <a:pt x="352599" y="10721"/>
                    <a:pt x="653891" y="0"/>
                  </a:cubicBezTo>
                  <a:cubicBezTo>
                    <a:pt x="955183" y="-10721"/>
                    <a:pt x="892539" y="7327"/>
                    <a:pt x="1113382" y="0"/>
                  </a:cubicBezTo>
                  <a:cubicBezTo>
                    <a:pt x="1334225" y="-7327"/>
                    <a:pt x="1555569" y="51772"/>
                    <a:pt x="1832073" y="0"/>
                  </a:cubicBezTo>
                  <a:cubicBezTo>
                    <a:pt x="2108577" y="-51772"/>
                    <a:pt x="2170185" y="71985"/>
                    <a:pt x="2485964" y="0"/>
                  </a:cubicBezTo>
                  <a:cubicBezTo>
                    <a:pt x="2801743" y="-71985"/>
                    <a:pt x="2883222" y="29067"/>
                    <a:pt x="3075055" y="0"/>
                  </a:cubicBezTo>
                  <a:cubicBezTo>
                    <a:pt x="3266888" y="-29067"/>
                    <a:pt x="3291155" y="27202"/>
                    <a:pt x="3469745" y="0"/>
                  </a:cubicBezTo>
                  <a:cubicBezTo>
                    <a:pt x="3648335" y="-27202"/>
                    <a:pt x="3994798" y="47693"/>
                    <a:pt x="4188436" y="0"/>
                  </a:cubicBezTo>
                  <a:cubicBezTo>
                    <a:pt x="4382074" y="-47693"/>
                    <a:pt x="4515223" y="25490"/>
                    <a:pt x="4712727" y="0"/>
                  </a:cubicBezTo>
                  <a:cubicBezTo>
                    <a:pt x="4910231" y="-25490"/>
                    <a:pt x="4919680" y="27049"/>
                    <a:pt x="5107418" y="0"/>
                  </a:cubicBezTo>
                  <a:cubicBezTo>
                    <a:pt x="5295156" y="-27049"/>
                    <a:pt x="5356192" y="3388"/>
                    <a:pt x="5502109" y="0"/>
                  </a:cubicBezTo>
                  <a:cubicBezTo>
                    <a:pt x="5648026" y="-3388"/>
                    <a:pt x="6170646" y="18029"/>
                    <a:pt x="6480000" y="0"/>
                  </a:cubicBezTo>
                  <a:cubicBezTo>
                    <a:pt x="6492761" y="157057"/>
                    <a:pt x="6434994" y="289984"/>
                    <a:pt x="6480000" y="452432"/>
                  </a:cubicBezTo>
                  <a:cubicBezTo>
                    <a:pt x="6525006" y="614880"/>
                    <a:pt x="6471447" y="828745"/>
                    <a:pt x="6480000" y="923330"/>
                  </a:cubicBezTo>
                  <a:cubicBezTo>
                    <a:pt x="6175858" y="1001646"/>
                    <a:pt x="6024361" y="898363"/>
                    <a:pt x="5761309" y="923330"/>
                  </a:cubicBezTo>
                  <a:cubicBezTo>
                    <a:pt x="5498257" y="948297"/>
                    <a:pt x="5289270" y="886408"/>
                    <a:pt x="5107418" y="923330"/>
                  </a:cubicBezTo>
                  <a:cubicBezTo>
                    <a:pt x="4925566" y="960252"/>
                    <a:pt x="4610696" y="865082"/>
                    <a:pt x="4453527" y="923330"/>
                  </a:cubicBezTo>
                  <a:cubicBezTo>
                    <a:pt x="4296358" y="981578"/>
                    <a:pt x="4156124" y="909681"/>
                    <a:pt x="3994036" y="923330"/>
                  </a:cubicBezTo>
                  <a:cubicBezTo>
                    <a:pt x="3831948" y="936979"/>
                    <a:pt x="3494808" y="890913"/>
                    <a:pt x="3340145" y="923330"/>
                  </a:cubicBezTo>
                  <a:cubicBezTo>
                    <a:pt x="3185482" y="955747"/>
                    <a:pt x="3007590" y="870405"/>
                    <a:pt x="2751055" y="923330"/>
                  </a:cubicBezTo>
                  <a:cubicBezTo>
                    <a:pt x="2494520" y="976255"/>
                    <a:pt x="2400229" y="858890"/>
                    <a:pt x="2097164" y="923330"/>
                  </a:cubicBezTo>
                  <a:cubicBezTo>
                    <a:pt x="1794099" y="987770"/>
                    <a:pt x="1730224" y="865748"/>
                    <a:pt x="1572873" y="923330"/>
                  </a:cubicBezTo>
                  <a:cubicBezTo>
                    <a:pt x="1415522" y="980912"/>
                    <a:pt x="1225443" y="914367"/>
                    <a:pt x="983782" y="923330"/>
                  </a:cubicBezTo>
                  <a:cubicBezTo>
                    <a:pt x="742121" y="932293"/>
                    <a:pt x="475985" y="880926"/>
                    <a:pt x="0" y="923330"/>
                  </a:cubicBezTo>
                  <a:cubicBezTo>
                    <a:pt x="-18644" y="740869"/>
                    <a:pt x="17468" y="582945"/>
                    <a:pt x="0" y="452432"/>
                  </a:cubicBezTo>
                  <a:cubicBezTo>
                    <a:pt x="-17468" y="321919"/>
                    <a:pt x="15569" y="217556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69779638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GB" b="1" u="sng" dirty="0">
                  <a:latin typeface="Gill Sans MT" panose="020B0502020104020203" pitchFamily="34" charset="0"/>
                </a:rPr>
                <a:t>Key informant interviews (KIIs):</a:t>
              </a:r>
              <a:r>
                <a:rPr lang="en-GB" b="1" dirty="0">
                  <a:latin typeface="Gill Sans MT" panose="020B0502020104020203" pitchFamily="34" charset="0"/>
                </a:rPr>
                <a:t> </a:t>
              </a:r>
              <a:r>
                <a:rPr lang="en-GB" dirty="0">
                  <a:latin typeface="Gill Sans MT" panose="020B0502020104020203" pitchFamily="34" charset="0"/>
                </a:rPr>
                <a:t>one-to-one with farmers, vets, conservationists, industry leaders and civil servants; thematic analysis (up to 200 people)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3080751B-2C7D-5480-8573-6B2FBFCCCE22}"/>
                </a:ext>
              </a:extLst>
            </p:cNvPr>
            <p:cNvSpPr txBox="1"/>
            <p:nvPr/>
          </p:nvSpPr>
          <p:spPr>
            <a:xfrm>
              <a:off x="22991382" y="8941062"/>
              <a:ext cx="6480000" cy="923330"/>
            </a:xfrm>
            <a:custGeom>
              <a:avLst/>
              <a:gdLst>
                <a:gd name="connsiteX0" fmla="*/ 0 w 6480000"/>
                <a:gd name="connsiteY0" fmla="*/ 0 h 923330"/>
                <a:gd name="connsiteX1" fmla="*/ 718691 w 6480000"/>
                <a:gd name="connsiteY1" fmla="*/ 0 h 923330"/>
                <a:gd name="connsiteX2" fmla="*/ 1113382 w 6480000"/>
                <a:gd name="connsiteY2" fmla="*/ 0 h 923330"/>
                <a:gd name="connsiteX3" fmla="*/ 1572873 w 6480000"/>
                <a:gd name="connsiteY3" fmla="*/ 0 h 923330"/>
                <a:gd name="connsiteX4" fmla="*/ 2097164 w 6480000"/>
                <a:gd name="connsiteY4" fmla="*/ 0 h 923330"/>
                <a:gd name="connsiteX5" fmla="*/ 2491855 w 6480000"/>
                <a:gd name="connsiteY5" fmla="*/ 0 h 923330"/>
                <a:gd name="connsiteX6" fmla="*/ 3016145 w 6480000"/>
                <a:gd name="connsiteY6" fmla="*/ 0 h 923330"/>
                <a:gd name="connsiteX7" fmla="*/ 3605236 w 6480000"/>
                <a:gd name="connsiteY7" fmla="*/ 0 h 923330"/>
                <a:gd name="connsiteX8" fmla="*/ 4323927 w 6480000"/>
                <a:gd name="connsiteY8" fmla="*/ 0 h 923330"/>
                <a:gd name="connsiteX9" fmla="*/ 4783418 w 6480000"/>
                <a:gd name="connsiteY9" fmla="*/ 0 h 923330"/>
                <a:gd name="connsiteX10" fmla="*/ 5372509 w 6480000"/>
                <a:gd name="connsiteY10" fmla="*/ 0 h 923330"/>
                <a:gd name="connsiteX11" fmla="*/ 5832000 w 6480000"/>
                <a:gd name="connsiteY11" fmla="*/ 0 h 923330"/>
                <a:gd name="connsiteX12" fmla="*/ 6480000 w 6480000"/>
                <a:gd name="connsiteY12" fmla="*/ 0 h 923330"/>
                <a:gd name="connsiteX13" fmla="*/ 6480000 w 6480000"/>
                <a:gd name="connsiteY13" fmla="*/ 461665 h 923330"/>
                <a:gd name="connsiteX14" fmla="*/ 6480000 w 6480000"/>
                <a:gd name="connsiteY14" fmla="*/ 923330 h 923330"/>
                <a:gd name="connsiteX15" fmla="*/ 5955709 w 6480000"/>
                <a:gd name="connsiteY15" fmla="*/ 923330 h 923330"/>
                <a:gd name="connsiteX16" fmla="*/ 5237018 w 6480000"/>
                <a:gd name="connsiteY16" fmla="*/ 923330 h 923330"/>
                <a:gd name="connsiteX17" fmla="*/ 4518327 w 6480000"/>
                <a:gd name="connsiteY17" fmla="*/ 923330 h 923330"/>
                <a:gd name="connsiteX18" fmla="*/ 3864436 w 6480000"/>
                <a:gd name="connsiteY18" fmla="*/ 923330 h 923330"/>
                <a:gd name="connsiteX19" fmla="*/ 3145745 w 6480000"/>
                <a:gd name="connsiteY19" fmla="*/ 923330 h 923330"/>
                <a:gd name="connsiteX20" fmla="*/ 2751055 w 6480000"/>
                <a:gd name="connsiteY20" fmla="*/ 923330 h 923330"/>
                <a:gd name="connsiteX21" fmla="*/ 2291564 w 6480000"/>
                <a:gd name="connsiteY21" fmla="*/ 923330 h 923330"/>
                <a:gd name="connsiteX22" fmla="*/ 1637673 w 6480000"/>
                <a:gd name="connsiteY22" fmla="*/ 923330 h 923330"/>
                <a:gd name="connsiteX23" fmla="*/ 1048582 w 6480000"/>
                <a:gd name="connsiteY23" fmla="*/ 923330 h 923330"/>
                <a:gd name="connsiteX24" fmla="*/ 0 w 6480000"/>
                <a:gd name="connsiteY24" fmla="*/ 923330 h 923330"/>
                <a:gd name="connsiteX25" fmla="*/ 0 w 6480000"/>
                <a:gd name="connsiteY25" fmla="*/ 443198 h 923330"/>
                <a:gd name="connsiteX26" fmla="*/ 0 w 6480000"/>
                <a:gd name="connsiteY26" fmla="*/ 0 h 9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480000" h="923330" fill="none" extrusionOk="0">
                  <a:moveTo>
                    <a:pt x="0" y="0"/>
                  </a:moveTo>
                  <a:cubicBezTo>
                    <a:pt x="342817" y="-42691"/>
                    <a:pt x="459536" y="78078"/>
                    <a:pt x="718691" y="0"/>
                  </a:cubicBezTo>
                  <a:cubicBezTo>
                    <a:pt x="977846" y="-78078"/>
                    <a:pt x="1029763" y="17626"/>
                    <a:pt x="1113382" y="0"/>
                  </a:cubicBezTo>
                  <a:cubicBezTo>
                    <a:pt x="1197001" y="-17626"/>
                    <a:pt x="1403697" y="15601"/>
                    <a:pt x="1572873" y="0"/>
                  </a:cubicBezTo>
                  <a:cubicBezTo>
                    <a:pt x="1742049" y="-15601"/>
                    <a:pt x="1934076" y="30643"/>
                    <a:pt x="2097164" y="0"/>
                  </a:cubicBezTo>
                  <a:cubicBezTo>
                    <a:pt x="2260252" y="-30643"/>
                    <a:pt x="2384080" y="42101"/>
                    <a:pt x="2491855" y="0"/>
                  </a:cubicBezTo>
                  <a:cubicBezTo>
                    <a:pt x="2599630" y="-42101"/>
                    <a:pt x="2807861" y="25491"/>
                    <a:pt x="3016145" y="0"/>
                  </a:cubicBezTo>
                  <a:cubicBezTo>
                    <a:pt x="3224429" y="-25491"/>
                    <a:pt x="3314680" y="26065"/>
                    <a:pt x="3605236" y="0"/>
                  </a:cubicBezTo>
                  <a:cubicBezTo>
                    <a:pt x="3895792" y="-26065"/>
                    <a:pt x="4102211" y="7598"/>
                    <a:pt x="4323927" y="0"/>
                  </a:cubicBezTo>
                  <a:cubicBezTo>
                    <a:pt x="4545643" y="-7598"/>
                    <a:pt x="4667687" y="13093"/>
                    <a:pt x="4783418" y="0"/>
                  </a:cubicBezTo>
                  <a:cubicBezTo>
                    <a:pt x="4899149" y="-13093"/>
                    <a:pt x="5149323" y="54939"/>
                    <a:pt x="5372509" y="0"/>
                  </a:cubicBezTo>
                  <a:cubicBezTo>
                    <a:pt x="5595695" y="-54939"/>
                    <a:pt x="5718815" y="51230"/>
                    <a:pt x="5832000" y="0"/>
                  </a:cubicBezTo>
                  <a:cubicBezTo>
                    <a:pt x="5945185" y="-51230"/>
                    <a:pt x="6325488" y="75363"/>
                    <a:pt x="6480000" y="0"/>
                  </a:cubicBezTo>
                  <a:cubicBezTo>
                    <a:pt x="6493667" y="179733"/>
                    <a:pt x="6473785" y="339477"/>
                    <a:pt x="6480000" y="461665"/>
                  </a:cubicBezTo>
                  <a:cubicBezTo>
                    <a:pt x="6486215" y="583853"/>
                    <a:pt x="6473864" y="801367"/>
                    <a:pt x="6480000" y="923330"/>
                  </a:cubicBezTo>
                  <a:cubicBezTo>
                    <a:pt x="6232181" y="982580"/>
                    <a:pt x="6123655" y="882924"/>
                    <a:pt x="5955709" y="923330"/>
                  </a:cubicBezTo>
                  <a:cubicBezTo>
                    <a:pt x="5787763" y="963736"/>
                    <a:pt x="5588432" y="913019"/>
                    <a:pt x="5237018" y="923330"/>
                  </a:cubicBezTo>
                  <a:cubicBezTo>
                    <a:pt x="4885604" y="933641"/>
                    <a:pt x="4796655" y="873476"/>
                    <a:pt x="4518327" y="923330"/>
                  </a:cubicBezTo>
                  <a:cubicBezTo>
                    <a:pt x="4239999" y="973184"/>
                    <a:pt x="4090952" y="855728"/>
                    <a:pt x="3864436" y="923330"/>
                  </a:cubicBezTo>
                  <a:cubicBezTo>
                    <a:pt x="3637920" y="990932"/>
                    <a:pt x="3370220" y="904372"/>
                    <a:pt x="3145745" y="923330"/>
                  </a:cubicBezTo>
                  <a:cubicBezTo>
                    <a:pt x="2921270" y="942288"/>
                    <a:pt x="2887298" y="894019"/>
                    <a:pt x="2751055" y="923330"/>
                  </a:cubicBezTo>
                  <a:cubicBezTo>
                    <a:pt x="2614812" y="952641"/>
                    <a:pt x="2441298" y="905618"/>
                    <a:pt x="2291564" y="923330"/>
                  </a:cubicBezTo>
                  <a:cubicBezTo>
                    <a:pt x="2141830" y="941042"/>
                    <a:pt x="1952260" y="921442"/>
                    <a:pt x="1637673" y="923330"/>
                  </a:cubicBezTo>
                  <a:cubicBezTo>
                    <a:pt x="1323086" y="925218"/>
                    <a:pt x="1325145" y="863105"/>
                    <a:pt x="1048582" y="923330"/>
                  </a:cubicBezTo>
                  <a:cubicBezTo>
                    <a:pt x="772019" y="983555"/>
                    <a:pt x="519536" y="887822"/>
                    <a:pt x="0" y="923330"/>
                  </a:cubicBezTo>
                  <a:cubicBezTo>
                    <a:pt x="-1748" y="711972"/>
                    <a:pt x="11239" y="547726"/>
                    <a:pt x="0" y="443198"/>
                  </a:cubicBezTo>
                  <a:cubicBezTo>
                    <a:pt x="-11239" y="338670"/>
                    <a:pt x="25512" y="113557"/>
                    <a:pt x="0" y="0"/>
                  </a:cubicBezTo>
                  <a:close/>
                </a:path>
                <a:path w="6480000" h="923330" stroke="0" extrusionOk="0">
                  <a:moveTo>
                    <a:pt x="0" y="0"/>
                  </a:moveTo>
                  <a:cubicBezTo>
                    <a:pt x="162185" y="-42775"/>
                    <a:pt x="262065" y="37108"/>
                    <a:pt x="459491" y="0"/>
                  </a:cubicBezTo>
                  <a:cubicBezTo>
                    <a:pt x="656917" y="-37108"/>
                    <a:pt x="821937" y="31006"/>
                    <a:pt x="1178182" y="0"/>
                  </a:cubicBezTo>
                  <a:cubicBezTo>
                    <a:pt x="1534427" y="-31006"/>
                    <a:pt x="1610806" y="33666"/>
                    <a:pt x="1896873" y="0"/>
                  </a:cubicBezTo>
                  <a:cubicBezTo>
                    <a:pt x="2182940" y="-33666"/>
                    <a:pt x="2175789" y="3344"/>
                    <a:pt x="2356364" y="0"/>
                  </a:cubicBezTo>
                  <a:cubicBezTo>
                    <a:pt x="2536939" y="-3344"/>
                    <a:pt x="2556494" y="18433"/>
                    <a:pt x="2751055" y="0"/>
                  </a:cubicBezTo>
                  <a:cubicBezTo>
                    <a:pt x="2945616" y="-18433"/>
                    <a:pt x="3095332" y="69965"/>
                    <a:pt x="3340145" y="0"/>
                  </a:cubicBezTo>
                  <a:cubicBezTo>
                    <a:pt x="3584958" y="-69965"/>
                    <a:pt x="3669587" y="5120"/>
                    <a:pt x="3799636" y="0"/>
                  </a:cubicBezTo>
                  <a:cubicBezTo>
                    <a:pt x="3929685" y="-5120"/>
                    <a:pt x="4136243" y="4353"/>
                    <a:pt x="4388727" y="0"/>
                  </a:cubicBezTo>
                  <a:cubicBezTo>
                    <a:pt x="4641211" y="-4353"/>
                    <a:pt x="4769252" y="11685"/>
                    <a:pt x="5042618" y="0"/>
                  </a:cubicBezTo>
                  <a:cubicBezTo>
                    <a:pt x="5315984" y="-11685"/>
                    <a:pt x="5573559" y="64069"/>
                    <a:pt x="5761309" y="0"/>
                  </a:cubicBezTo>
                  <a:cubicBezTo>
                    <a:pt x="5949059" y="-64069"/>
                    <a:pt x="6215273" y="47894"/>
                    <a:pt x="6480000" y="0"/>
                  </a:cubicBezTo>
                  <a:cubicBezTo>
                    <a:pt x="6502085" y="154673"/>
                    <a:pt x="6446933" y="257229"/>
                    <a:pt x="6480000" y="480132"/>
                  </a:cubicBezTo>
                  <a:cubicBezTo>
                    <a:pt x="6513067" y="703035"/>
                    <a:pt x="6446397" y="713847"/>
                    <a:pt x="6480000" y="923330"/>
                  </a:cubicBezTo>
                  <a:cubicBezTo>
                    <a:pt x="6133668" y="990623"/>
                    <a:pt x="5936566" y="851339"/>
                    <a:pt x="5761309" y="923330"/>
                  </a:cubicBezTo>
                  <a:cubicBezTo>
                    <a:pt x="5586052" y="995321"/>
                    <a:pt x="5416462" y="892834"/>
                    <a:pt x="5237018" y="923330"/>
                  </a:cubicBezTo>
                  <a:cubicBezTo>
                    <a:pt x="5057574" y="953826"/>
                    <a:pt x="4945564" y="876444"/>
                    <a:pt x="4777527" y="923330"/>
                  </a:cubicBezTo>
                  <a:cubicBezTo>
                    <a:pt x="4609490" y="970216"/>
                    <a:pt x="4344084" y="866478"/>
                    <a:pt x="4123636" y="923330"/>
                  </a:cubicBezTo>
                  <a:cubicBezTo>
                    <a:pt x="3903188" y="980182"/>
                    <a:pt x="3857346" y="878764"/>
                    <a:pt x="3664145" y="923330"/>
                  </a:cubicBezTo>
                  <a:cubicBezTo>
                    <a:pt x="3470944" y="967896"/>
                    <a:pt x="3202809" y="919574"/>
                    <a:pt x="3010255" y="923330"/>
                  </a:cubicBezTo>
                  <a:cubicBezTo>
                    <a:pt x="2817701" y="927086"/>
                    <a:pt x="2699253" y="922941"/>
                    <a:pt x="2615564" y="923330"/>
                  </a:cubicBezTo>
                  <a:cubicBezTo>
                    <a:pt x="2531875" y="923719"/>
                    <a:pt x="2137105" y="870950"/>
                    <a:pt x="1961673" y="923330"/>
                  </a:cubicBezTo>
                  <a:cubicBezTo>
                    <a:pt x="1786241" y="975710"/>
                    <a:pt x="1704627" y="923227"/>
                    <a:pt x="1502182" y="923330"/>
                  </a:cubicBezTo>
                  <a:cubicBezTo>
                    <a:pt x="1299737" y="923433"/>
                    <a:pt x="1237500" y="906854"/>
                    <a:pt x="977891" y="923330"/>
                  </a:cubicBezTo>
                  <a:cubicBezTo>
                    <a:pt x="718282" y="939806"/>
                    <a:pt x="198408" y="811437"/>
                    <a:pt x="0" y="923330"/>
                  </a:cubicBezTo>
                  <a:cubicBezTo>
                    <a:pt x="-22837" y="738061"/>
                    <a:pt x="11602" y="609238"/>
                    <a:pt x="0" y="452432"/>
                  </a:cubicBezTo>
                  <a:cubicBezTo>
                    <a:pt x="-11602" y="295626"/>
                    <a:pt x="22612" y="165123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92058876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GB" b="1" u="sng" dirty="0">
                  <a:latin typeface="Gill Sans MT" panose="020B0502020104020203" pitchFamily="34" charset="0"/>
                </a:rPr>
                <a:t>Large-scale questionnaire:</a:t>
              </a:r>
              <a:r>
                <a:rPr lang="en-GB" dirty="0">
                  <a:latin typeface="Gill Sans MT" panose="020B0502020104020203" pitchFamily="34" charset="0"/>
                </a:rPr>
                <a:t> to farmers throughout England assessing attitudes towards badger vaccination and underlying causes of hesitancy (1000 people)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8727105A-D516-463C-AFA5-9D0B379B3830}"/>
              </a:ext>
            </a:extLst>
          </p:cNvPr>
          <p:cNvSpPr txBox="1"/>
          <p:nvPr/>
        </p:nvSpPr>
        <p:spPr>
          <a:xfrm>
            <a:off x="16884501" y="11971550"/>
            <a:ext cx="3157086" cy="692497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sz="3000" u="sng" dirty="0">
                <a:latin typeface="Gill Sans MT" panose="020B0502020104020203" pitchFamily="34" charset="0"/>
              </a:rPr>
              <a:t>4. Unmatched Count Technique</a:t>
            </a:r>
          </a:p>
          <a:p>
            <a:r>
              <a:rPr lang="en-GB" sz="2400" dirty="0">
                <a:latin typeface="Gill Sans MT" panose="020B0502020104020203" pitchFamily="34" charset="0"/>
              </a:rPr>
              <a:t>A method used in </a:t>
            </a:r>
            <a:r>
              <a:rPr lang="en-GB" sz="2400" b="1" dirty="0">
                <a:latin typeface="Gill Sans MT" panose="020B0502020104020203" pitchFamily="34" charset="0"/>
              </a:rPr>
              <a:t>conservation science </a:t>
            </a:r>
            <a:r>
              <a:rPr lang="en-GB" sz="2400" dirty="0">
                <a:latin typeface="Gill Sans MT" panose="020B0502020104020203" pitchFamily="34" charset="0"/>
              </a:rPr>
              <a:t>to make estimates of the prevalence of </a:t>
            </a:r>
            <a:r>
              <a:rPr lang="en-GB" sz="2400" b="1" dirty="0">
                <a:latin typeface="Gill Sans MT" panose="020B0502020104020203" pitchFamily="34" charset="0"/>
              </a:rPr>
              <a:t>illegal behaviour </a:t>
            </a:r>
            <a:r>
              <a:rPr lang="en-GB" sz="2400" dirty="0">
                <a:latin typeface="Gill Sans MT" panose="020B0502020104020203" pitchFamily="34" charset="0"/>
              </a:rPr>
              <a:t>when it is not possible to ask participants directly</a:t>
            </a:r>
            <a:r>
              <a:rPr lang="en-GB" sz="2400" baseline="30000" dirty="0">
                <a:latin typeface="Gill Sans MT" panose="020B0502020104020203" pitchFamily="34" charset="0"/>
              </a:rPr>
              <a:t>4</a:t>
            </a:r>
            <a:r>
              <a:rPr lang="en-GB" sz="2400" dirty="0">
                <a:latin typeface="Gill Sans MT" panose="020B0502020104020203" pitchFamily="34" charset="0"/>
              </a:rPr>
              <a:t>. It is known that some farmers </a:t>
            </a:r>
            <a:r>
              <a:rPr lang="en-GB" sz="2400" b="1" dirty="0">
                <a:latin typeface="Gill Sans MT" panose="020B0502020104020203" pitchFamily="34" charset="0"/>
              </a:rPr>
              <a:t>illegally lay poison for badgers</a:t>
            </a:r>
            <a:r>
              <a:rPr lang="en-GB" sz="2400" dirty="0">
                <a:latin typeface="Gill Sans MT" panose="020B0502020104020203" pitchFamily="34" charset="0"/>
              </a:rPr>
              <a:t>, but prevalence has never been quantified, so it is unknown whether this will change when culling ends.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C5716C-F806-F75A-89B3-17E92814D914}"/>
              </a:ext>
            </a:extLst>
          </p:cNvPr>
          <p:cNvGrpSpPr/>
          <p:nvPr/>
        </p:nvGrpSpPr>
        <p:grpSpPr>
          <a:xfrm>
            <a:off x="11242235" y="11792092"/>
            <a:ext cx="5403568" cy="6891340"/>
            <a:chOff x="24744768" y="11982828"/>
            <a:chExt cx="5403568" cy="6891340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8E489DB-76B4-7046-6F40-2DDDDFBEE479}"/>
                </a:ext>
              </a:extLst>
            </p:cNvPr>
            <p:cNvGrpSpPr/>
            <p:nvPr/>
          </p:nvGrpSpPr>
          <p:grpSpPr>
            <a:xfrm>
              <a:off x="24744768" y="11982828"/>
              <a:ext cx="5403568" cy="6891340"/>
              <a:chOff x="33126895" y="13380901"/>
              <a:chExt cx="5679747" cy="7709447"/>
            </a:xfrm>
          </p:grpSpPr>
          <p:pic>
            <p:nvPicPr>
              <p:cNvPr id="34" name="Picture 33" descr="Map&#10;&#10;Description automatically generated">
                <a:extLst>
                  <a:ext uri="{FF2B5EF4-FFF2-40B4-BE49-F238E27FC236}">
                    <a16:creationId xmlns:a16="http://schemas.microsoft.com/office/drawing/2014/main" id="{1101F6A2-F93B-E26D-9728-D163CE3DF8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26895" y="13380901"/>
                <a:ext cx="5679747" cy="7709447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72161B4-9EF1-CFF7-C3E9-7B2680CD2182}"/>
                  </a:ext>
                </a:extLst>
              </p:cNvPr>
              <p:cNvSpPr/>
              <p:nvPr/>
            </p:nvSpPr>
            <p:spPr>
              <a:xfrm>
                <a:off x="33522243" y="19862937"/>
                <a:ext cx="724274" cy="11931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Gill Sans MT" panose="020B0502020104020203" pitchFamily="34" charset="0"/>
                  </a:rPr>
                  <a:t>1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4C12E70-0B35-A8F3-F05A-8E1F53D0AAD3}"/>
                  </a:ext>
                </a:extLst>
              </p:cNvPr>
              <p:cNvSpPr/>
              <p:nvPr/>
            </p:nvSpPr>
            <p:spPr>
              <a:xfrm>
                <a:off x="36001325" y="16823029"/>
                <a:ext cx="724274" cy="11931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Gill Sans MT" panose="020B0502020104020203" pitchFamily="34" charset="0"/>
                  </a:rPr>
                  <a:t>2</a:t>
                </a:r>
                <a:endParaRPr lang="en-US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Gill Sans MT" panose="020B0502020104020203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2A69811-E866-7300-6062-4C897BCAAE98}"/>
                  </a:ext>
                </a:extLst>
              </p:cNvPr>
              <p:cNvSpPr/>
              <p:nvPr/>
            </p:nvSpPr>
            <p:spPr>
              <a:xfrm>
                <a:off x="37513932" y="19399316"/>
                <a:ext cx="724274" cy="11931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Gill Sans MT" panose="020B0502020104020203" pitchFamily="34" charset="0"/>
                  </a:rPr>
                  <a:t>3</a:t>
                </a:r>
              </a:p>
            </p:txBody>
          </p:sp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1075724D-520F-5B11-8875-B0427FD0687A}"/>
                </a:ext>
              </a:extLst>
            </p:cNvPr>
            <p:cNvSpPr txBox="1"/>
            <p:nvPr/>
          </p:nvSpPr>
          <p:spPr>
            <a:xfrm>
              <a:off x="24982018" y="12268454"/>
              <a:ext cx="3425694" cy="147732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Gill Sans MT" panose="020B0502020104020203" pitchFamily="34" charset="0"/>
                </a:rPr>
                <a:t>Map of England showing bTB incidence on a heat map scale. </a:t>
              </a:r>
              <a:r>
                <a:rPr lang="en-GB" dirty="0">
                  <a:latin typeface="Gill Sans MT" panose="020B0502020104020203" pitchFamily="34" charset="0"/>
                </a:rPr>
                <a:t>Case study sites are numbered:</a:t>
              </a:r>
            </a:p>
            <a:p>
              <a:r>
                <a:rPr lang="en-GB" dirty="0">
                  <a:latin typeface="Gill Sans MT" panose="020B0502020104020203" pitchFamily="34" charset="0"/>
                </a:rPr>
                <a:t>1 = Cornwall, 2 = Derbyshire, </a:t>
              </a:r>
            </a:p>
            <a:p>
              <a:r>
                <a:rPr lang="en-GB" dirty="0">
                  <a:latin typeface="Gill Sans MT" panose="020B0502020104020203" pitchFamily="34" charset="0"/>
                </a:rPr>
                <a:t>3 = Sussex</a:t>
              </a:r>
            </a:p>
          </p:txBody>
        </p:sp>
      </p:grpSp>
      <p:pic>
        <p:nvPicPr>
          <p:cNvPr id="157" name="Picture 156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9A93B288-941D-9C99-06D5-D219B2D2CB3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927585" y="18365346"/>
            <a:ext cx="3784505" cy="2838379"/>
          </a:xfrm>
          <a:prstGeom prst="rect">
            <a:avLst/>
          </a:prstGeom>
        </p:spPr>
      </p:pic>
      <p:pic>
        <p:nvPicPr>
          <p:cNvPr id="159" name="Picture 158" descr="A picture containing outdoor, tree, grass, person&#10;&#10;Description automatically generated">
            <a:extLst>
              <a:ext uri="{FF2B5EF4-FFF2-40B4-BE49-F238E27FC236}">
                <a16:creationId xmlns:a16="http://schemas.microsoft.com/office/drawing/2014/main" id="{1E1D1530-BA9D-613B-DCE5-BF8C4D50C84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509943" y="8234257"/>
            <a:ext cx="2760828" cy="2997128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4FD95D9B-7658-F3D6-2E01-7D6ABF2C4217}"/>
              </a:ext>
            </a:extLst>
          </p:cNvPr>
          <p:cNvSpPr/>
          <p:nvPr/>
        </p:nvSpPr>
        <p:spPr>
          <a:xfrm>
            <a:off x="8049499" y="11284642"/>
            <a:ext cx="453635" cy="2400667"/>
          </a:xfrm>
          <a:prstGeom prst="rightBrace">
            <a:avLst>
              <a:gd name="adj1" fmla="val 57275"/>
              <a:gd name="adj2" fmla="val 5000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27F47D5-232D-26A4-1AFD-B2E73368C175}"/>
              </a:ext>
            </a:extLst>
          </p:cNvPr>
          <p:cNvSpPr txBox="1"/>
          <p:nvPr/>
        </p:nvSpPr>
        <p:spPr>
          <a:xfrm>
            <a:off x="8500773" y="13057348"/>
            <a:ext cx="2575794" cy="2031325"/>
          </a:xfrm>
          <a:custGeom>
            <a:avLst/>
            <a:gdLst>
              <a:gd name="connsiteX0" fmla="*/ 0 w 2575794"/>
              <a:gd name="connsiteY0" fmla="*/ 0 h 2031325"/>
              <a:gd name="connsiteX1" fmla="*/ 566675 w 2575794"/>
              <a:gd name="connsiteY1" fmla="*/ 0 h 2031325"/>
              <a:gd name="connsiteX2" fmla="*/ 1081833 w 2575794"/>
              <a:gd name="connsiteY2" fmla="*/ 0 h 2031325"/>
              <a:gd name="connsiteX3" fmla="*/ 1622750 w 2575794"/>
              <a:gd name="connsiteY3" fmla="*/ 0 h 2031325"/>
              <a:gd name="connsiteX4" fmla="*/ 2060635 w 2575794"/>
              <a:gd name="connsiteY4" fmla="*/ 0 h 2031325"/>
              <a:gd name="connsiteX5" fmla="*/ 2575794 w 2575794"/>
              <a:gd name="connsiteY5" fmla="*/ 0 h 2031325"/>
              <a:gd name="connsiteX6" fmla="*/ 2575794 w 2575794"/>
              <a:gd name="connsiteY6" fmla="*/ 548458 h 2031325"/>
              <a:gd name="connsiteX7" fmla="*/ 2575794 w 2575794"/>
              <a:gd name="connsiteY7" fmla="*/ 1096916 h 2031325"/>
              <a:gd name="connsiteX8" fmla="*/ 2575794 w 2575794"/>
              <a:gd name="connsiteY8" fmla="*/ 2031325 h 2031325"/>
              <a:gd name="connsiteX9" fmla="*/ 2086393 w 2575794"/>
              <a:gd name="connsiteY9" fmla="*/ 2031325 h 2031325"/>
              <a:gd name="connsiteX10" fmla="*/ 1596992 w 2575794"/>
              <a:gd name="connsiteY10" fmla="*/ 2031325 h 2031325"/>
              <a:gd name="connsiteX11" fmla="*/ 1056076 w 2575794"/>
              <a:gd name="connsiteY11" fmla="*/ 2031325 h 2031325"/>
              <a:gd name="connsiteX12" fmla="*/ 489401 w 2575794"/>
              <a:gd name="connsiteY12" fmla="*/ 2031325 h 2031325"/>
              <a:gd name="connsiteX13" fmla="*/ 0 w 2575794"/>
              <a:gd name="connsiteY13" fmla="*/ 2031325 h 2031325"/>
              <a:gd name="connsiteX14" fmla="*/ 0 w 2575794"/>
              <a:gd name="connsiteY14" fmla="*/ 1584434 h 2031325"/>
              <a:gd name="connsiteX15" fmla="*/ 0 w 2575794"/>
              <a:gd name="connsiteY15" fmla="*/ 1035976 h 2031325"/>
              <a:gd name="connsiteX16" fmla="*/ 0 w 2575794"/>
              <a:gd name="connsiteY16" fmla="*/ 589084 h 2031325"/>
              <a:gd name="connsiteX17" fmla="*/ 0 w 2575794"/>
              <a:gd name="connsiteY17" fmla="*/ 0 h 203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75794" h="2031325" fill="none" extrusionOk="0">
                <a:moveTo>
                  <a:pt x="0" y="0"/>
                </a:moveTo>
                <a:cubicBezTo>
                  <a:pt x="249300" y="-40908"/>
                  <a:pt x="405252" y="37412"/>
                  <a:pt x="566675" y="0"/>
                </a:cubicBezTo>
                <a:cubicBezTo>
                  <a:pt x="728099" y="-37412"/>
                  <a:pt x="856203" y="38129"/>
                  <a:pt x="1081833" y="0"/>
                </a:cubicBezTo>
                <a:cubicBezTo>
                  <a:pt x="1307463" y="-38129"/>
                  <a:pt x="1471670" y="21700"/>
                  <a:pt x="1622750" y="0"/>
                </a:cubicBezTo>
                <a:cubicBezTo>
                  <a:pt x="1773830" y="-21700"/>
                  <a:pt x="1962456" y="48223"/>
                  <a:pt x="2060635" y="0"/>
                </a:cubicBezTo>
                <a:cubicBezTo>
                  <a:pt x="2158814" y="-48223"/>
                  <a:pt x="2441644" y="61145"/>
                  <a:pt x="2575794" y="0"/>
                </a:cubicBezTo>
                <a:cubicBezTo>
                  <a:pt x="2611065" y="161997"/>
                  <a:pt x="2564053" y="410917"/>
                  <a:pt x="2575794" y="548458"/>
                </a:cubicBezTo>
                <a:cubicBezTo>
                  <a:pt x="2587535" y="685999"/>
                  <a:pt x="2557981" y="934701"/>
                  <a:pt x="2575794" y="1096916"/>
                </a:cubicBezTo>
                <a:cubicBezTo>
                  <a:pt x="2593607" y="1259131"/>
                  <a:pt x="2535228" y="1636139"/>
                  <a:pt x="2575794" y="2031325"/>
                </a:cubicBezTo>
                <a:cubicBezTo>
                  <a:pt x="2384375" y="2061215"/>
                  <a:pt x="2316571" y="2002213"/>
                  <a:pt x="2086393" y="2031325"/>
                </a:cubicBezTo>
                <a:cubicBezTo>
                  <a:pt x="1856215" y="2060437"/>
                  <a:pt x="1832991" y="2025053"/>
                  <a:pt x="1596992" y="2031325"/>
                </a:cubicBezTo>
                <a:cubicBezTo>
                  <a:pt x="1360993" y="2037597"/>
                  <a:pt x="1240868" y="1983728"/>
                  <a:pt x="1056076" y="2031325"/>
                </a:cubicBezTo>
                <a:cubicBezTo>
                  <a:pt x="871284" y="2078922"/>
                  <a:pt x="615131" y="1993449"/>
                  <a:pt x="489401" y="2031325"/>
                </a:cubicBezTo>
                <a:cubicBezTo>
                  <a:pt x="363672" y="2069201"/>
                  <a:pt x="208106" y="1973621"/>
                  <a:pt x="0" y="2031325"/>
                </a:cubicBezTo>
                <a:cubicBezTo>
                  <a:pt x="-21943" y="1890383"/>
                  <a:pt x="40808" y="1744276"/>
                  <a:pt x="0" y="1584434"/>
                </a:cubicBezTo>
                <a:cubicBezTo>
                  <a:pt x="-40808" y="1424592"/>
                  <a:pt x="40140" y="1175087"/>
                  <a:pt x="0" y="1035976"/>
                </a:cubicBezTo>
                <a:cubicBezTo>
                  <a:pt x="-40140" y="896865"/>
                  <a:pt x="44702" y="728908"/>
                  <a:pt x="0" y="589084"/>
                </a:cubicBezTo>
                <a:cubicBezTo>
                  <a:pt x="-44702" y="449260"/>
                  <a:pt x="12079" y="149956"/>
                  <a:pt x="0" y="0"/>
                </a:cubicBezTo>
                <a:close/>
              </a:path>
              <a:path w="2575794" h="2031325" stroke="0" extrusionOk="0">
                <a:moveTo>
                  <a:pt x="0" y="0"/>
                </a:moveTo>
                <a:cubicBezTo>
                  <a:pt x="264504" y="-2365"/>
                  <a:pt x="369377" y="25275"/>
                  <a:pt x="540917" y="0"/>
                </a:cubicBezTo>
                <a:cubicBezTo>
                  <a:pt x="712457" y="-25275"/>
                  <a:pt x="889187" y="7853"/>
                  <a:pt x="1004560" y="0"/>
                </a:cubicBezTo>
                <a:cubicBezTo>
                  <a:pt x="1119933" y="-7853"/>
                  <a:pt x="1319414" y="34217"/>
                  <a:pt x="1571234" y="0"/>
                </a:cubicBezTo>
                <a:cubicBezTo>
                  <a:pt x="1823054" y="-34217"/>
                  <a:pt x="1924175" y="49867"/>
                  <a:pt x="2112151" y="0"/>
                </a:cubicBezTo>
                <a:cubicBezTo>
                  <a:pt x="2300127" y="-49867"/>
                  <a:pt x="2369791" y="50395"/>
                  <a:pt x="2575794" y="0"/>
                </a:cubicBezTo>
                <a:cubicBezTo>
                  <a:pt x="2619131" y="90382"/>
                  <a:pt x="2560007" y="335275"/>
                  <a:pt x="2575794" y="446892"/>
                </a:cubicBezTo>
                <a:cubicBezTo>
                  <a:pt x="2591581" y="558509"/>
                  <a:pt x="2569027" y="743182"/>
                  <a:pt x="2575794" y="954723"/>
                </a:cubicBezTo>
                <a:cubicBezTo>
                  <a:pt x="2582561" y="1166264"/>
                  <a:pt x="2562672" y="1302523"/>
                  <a:pt x="2575794" y="1442241"/>
                </a:cubicBezTo>
                <a:cubicBezTo>
                  <a:pt x="2588916" y="1581959"/>
                  <a:pt x="2571832" y="1869532"/>
                  <a:pt x="2575794" y="2031325"/>
                </a:cubicBezTo>
                <a:cubicBezTo>
                  <a:pt x="2400441" y="2035350"/>
                  <a:pt x="2252911" y="2022723"/>
                  <a:pt x="2060635" y="2031325"/>
                </a:cubicBezTo>
                <a:cubicBezTo>
                  <a:pt x="1868359" y="2039927"/>
                  <a:pt x="1724480" y="1994936"/>
                  <a:pt x="1519718" y="2031325"/>
                </a:cubicBezTo>
                <a:cubicBezTo>
                  <a:pt x="1314956" y="2067714"/>
                  <a:pt x="1180574" y="1996578"/>
                  <a:pt x="1081833" y="2031325"/>
                </a:cubicBezTo>
                <a:cubicBezTo>
                  <a:pt x="983092" y="2066072"/>
                  <a:pt x="671230" y="1986204"/>
                  <a:pt x="540917" y="2031325"/>
                </a:cubicBezTo>
                <a:cubicBezTo>
                  <a:pt x="410604" y="2076446"/>
                  <a:pt x="231395" y="2005631"/>
                  <a:pt x="0" y="2031325"/>
                </a:cubicBezTo>
                <a:cubicBezTo>
                  <a:pt x="-60289" y="1771787"/>
                  <a:pt x="48682" y="1726496"/>
                  <a:pt x="0" y="1503181"/>
                </a:cubicBezTo>
                <a:cubicBezTo>
                  <a:pt x="-48682" y="1279866"/>
                  <a:pt x="5686" y="1084905"/>
                  <a:pt x="0" y="975036"/>
                </a:cubicBezTo>
                <a:cubicBezTo>
                  <a:pt x="-5686" y="865168"/>
                  <a:pt x="57719" y="564836"/>
                  <a:pt x="0" y="446891"/>
                </a:cubicBezTo>
                <a:cubicBezTo>
                  <a:pt x="-57719" y="328946"/>
                  <a:pt x="27365" y="179072"/>
                  <a:pt x="0" y="0"/>
                </a:cubicBezTo>
                <a:close/>
              </a:path>
            </a:pathLst>
          </a:custGeom>
          <a:solidFill>
            <a:srgbClr val="C6F6C0"/>
          </a:solidFill>
          <a:ln>
            <a:solidFill>
              <a:srgbClr val="4DE339"/>
            </a:solidFill>
            <a:extLst>
              <a:ext uri="{C807C97D-BFC1-408E-A445-0C87EB9F89A2}">
                <ask:lineSketchStyleProps xmlns:ask="http://schemas.microsoft.com/office/drawing/2018/sketchyshapes" sd="36977963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Gill Sans MT" panose="020B0502020104020203" pitchFamily="34" charset="0"/>
              </a:rPr>
              <a:t>Aim 2:</a:t>
            </a:r>
            <a:r>
              <a:rPr lang="en-GB" b="1" dirty="0">
                <a:latin typeface="Gill Sans MT" panose="020B0502020104020203" pitchFamily="34" charset="0"/>
              </a:rPr>
              <a:t> </a:t>
            </a:r>
            <a:r>
              <a:rPr lang="en-GB" sz="1800" dirty="0">
                <a:latin typeface="Gill Sans MT" panose="020B0502020104020203" pitchFamily="34" charset="0"/>
              </a:rPr>
              <a:t>‘The Why’: investigate what </a:t>
            </a:r>
            <a:r>
              <a:rPr lang="en-GB" sz="1800" b="1" dirty="0">
                <a:latin typeface="Gill Sans MT" panose="020B0502020104020203" pitchFamily="34" charset="0"/>
              </a:rPr>
              <a:t>predisposes</a:t>
            </a:r>
            <a:r>
              <a:rPr lang="en-GB" sz="1800" dirty="0">
                <a:latin typeface="Gill Sans MT" panose="020B0502020104020203" pitchFamily="34" charset="0"/>
              </a:rPr>
              <a:t> farmers to participating with badger vaccination programmes, and how this is </a:t>
            </a:r>
            <a:r>
              <a:rPr lang="en-GB" sz="1800" b="1" dirty="0">
                <a:latin typeface="Gill Sans MT" panose="020B0502020104020203" pitchFamily="34" charset="0"/>
              </a:rPr>
              <a:t>influenced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26FC2D7-87C3-EA58-82D9-F0E0A5B884FD}"/>
              </a:ext>
            </a:extLst>
          </p:cNvPr>
          <p:cNvSpPr txBox="1"/>
          <p:nvPr/>
        </p:nvSpPr>
        <p:spPr>
          <a:xfrm>
            <a:off x="8520120" y="15286227"/>
            <a:ext cx="2570726" cy="1754326"/>
          </a:xfrm>
          <a:custGeom>
            <a:avLst/>
            <a:gdLst>
              <a:gd name="connsiteX0" fmla="*/ 0 w 2570726"/>
              <a:gd name="connsiteY0" fmla="*/ 0 h 1754326"/>
              <a:gd name="connsiteX1" fmla="*/ 539852 w 2570726"/>
              <a:gd name="connsiteY1" fmla="*/ 0 h 1754326"/>
              <a:gd name="connsiteX2" fmla="*/ 976876 w 2570726"/>
              <a:gd name="connsiteY2" fmla="*/ 0 h 1754326"/>
              <a:gd name="connsiteX3" fmla="*/ 1413899 w 2570726"/>
              <a:gd name="connsiteY3" fmla="*/ 0 h 1754326"/>
              <a:gd name="connsiteX4" fmla="*/ 1928045 w 2570726"/>
              <a:gd name="connsiteY4" fmla="*/ 0 h 1754326"/>
              <a:gd name="connsiteX5" fmla="*/ 2570726 w 2570726"/>
              <a:gd name="connsiteY5" fmla="*/ 0 h 1754326"/>
              <a:gd name="connsiteX6" fmla="*/ 2570726 w 2570726"/>
              <a:gd name="connsiteY6" fmla="*/ 532146 h 1754326"/>
              <a:gd name="connsiteX7" fmla="*/ 2570726 w 2570726"/>
              <a:gd name="connsiteY7" fmla="*/ 1152007 h 1754326"/>
              <a:gd name="connsiteX8" fmla="*/ 2570726 w 2570726"/>
              <a:gd name="connsiteY8" fmla="*/ 1754326 h 1754326"/>
              <a:gd name="connsiteX9" fmla="*/ 2005166 w 2570726"/>
              <a:gd name="connsiteY9" fmla="*/ 1754326 h 1754326"/>
              <a:gd name="connsiteX10" fmla="*/ 1516728 w 2570726"/>
              <a:gd name="connsiteY10" fmla="*/ 1754326 h 1754326"/>
              <a:gd name="connsiteX11" fmla="*/ 1002583 w 2570726"/>
              <a:gd name="connsiteY11" fmla="*/ 1754326 h 1754326"/>
              <a:gd name="connsiteX12" fmla="*/ 514145 w 2570726"/>
              <a:gd name="connsiteY12" fmla="*/ 1754326 h 1754326"/>
              <a:gd name="connsiteX13" fmla="*/ 0 w 2570726"/>
              <a:gd name="connsiteY13" fmla="*/ 1754326 h 1754326"/>
              <a:gd name="connsiteX14" fmla="*/ 0 w 2570726"/>
              <a:gd name="connsiteY14" fmla="*/ 1134464 h 1754326"/>
              <a:gd name="connsiteX15" fmla="*/ 0 w 2570726"/>
              <a:gd name="connsiteY15" fmla="*/ 584775 h 1754326"/>
              <a:gd name="connsiteX16" fmla="*/ 0 w 2570726"/>
              <a:gd name="connsiteY16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70726" h="1754326" fill="none" extrusionOk="0">
                <a:moveTo>
                  <a:pt x="0" y="0"/>
                </a:moveTo>
                <a:cubicBezTo>
                  <a:pt x="250362" y="-1734"/>
                  <a:pt x="417949" y="60715"/>
                  <a:pt x="539852" y="0"/>
                </a:cubicBezTo>
                <a:cubicBezTo>
                  <a:pt x="661755" y="-60715"/>
                  <a:pt x="881720" y="52394"/>
                  <a:pt x="976876" y="0"/>
                </a:cubicBezTo>
                <a:cubicBezTo>
                  <a:pt x="1072032" y="-52394"/>
                  <a:pt x="1266716" y="8561"/>
                  <a:pt x="1413899" y="0"/>
                </a:cubicBezTo>
                <a:cubicBezTo>
                  <a:pt x="1561082" y="-8561"/>
                  <a:pt x="1800600" y="48504"/>
                  <a:pt x="1928045" y="0"/>
                </a:cubicBezTo>
                <a:cubicBezTo>
                  <a:pt x="2055490" y="-48504"/>
                  <a:pt x="2337481" y="62862"/>
                  <a:pt x="2570726" y="0"/>
                </a:cubicBezTo>
                <a:cubicBezTo>
                  <a:pt x="2619916" y="221171"/>
                  <a:pt x="2548022" y="271564"/>
                  <a:pt x="2570726" y="532146"/>
                </a:cubicBezTo>
                <a:cubicBezTo>
                  <a:pt x="2593430" y="792728"/>
                  <a:pt x="2556332" y="888682"/>
                  <a:pt x="2570726" y="1152007"/>
                </a:cubicBezTo>
                <a:cubicBezTo>
                  <a:pt x="2585120" y="1415332"/>
                  <a:pt x="2538097" y="1481538"/>
                  <a:pt x="2570726" y="1754326"/>
                </a:cubicBezTo>
                <a:cubicBezTo>
                  <a:pt x="2380342" y="1755498"/>
                  <a:pt x="2202310" y="1707995"/>
                  <a:pt x="2005166" y="1754326"/>
                </a:cubicBezTo>
                <a:cubicBezTo>
                  <a:pt x="1808022" y="1800657"/>
                  <a:pt x="1664871" y="1747577"/>
                  <a:pt x="1516728" y="1754326"/>
                </a:cubicBezTo>
                <a:cubicBezTo>
                  <a:pt x="1368585" y="1761075"/>
                  <a:pt x="1108411" y="1719634"/>
                  <a:pt x="1002583" y="1754326"/>
                </a:cubicBezTo>
                <a:cubicBezTo>
                  <a:pt x="896756" y="1789018"/>
                  <a:pt x="703820" y="1742936"/>
                  <a:pt x="514145" y="1754326"/>
                </a:cubicBezTo>
                <a:cubicBezTo>
                  <a:pt x="324470" y="1765716"/>
                  <a:pt x="177444" y="1751867"/>
                  <a:pt x="0" y="1754326"/>
                </a:cubicBezTo>
                <a:cubicBezTo>
                  <a:pt x="-27021" y="1462534"/>
                  <a:pt x="64930" y="1412738"/>
                  <a:pt x="0" y="1134464"/>
                </a:cubicBezTo>
                <a:cubicBezTo>
                  <a:pt x="-64930" y="856190"/>
                  <a:pt x="31712" y="715325"/>
                  <a:pt x="0" y="584775"/>
                </a:cubicBezTo>
                <a:cubicBezTo>
                  <a:pt x="-31712" y="454225"/>
                  <a:pt x="26937" y="147116"/>
                  <a:pt x="0" y="0"/>
                </a:cubicBezTo>
                <a:close/>
              </a:path>
              <a:path w="2570726" h="1754326" stroke="0" extrusionOk="0">
                <a:moveTo>
                  <a:pt x="0" y="0"/>
                </a:moveTo>
                <a:cubicBezTo>
                  <a:pt x="167881" y="-11476"/>
                  <a:pt x="299670" y="25258"/>
                  <a:pt x="539852" y="0"/>
                </a:cubicBezTo>
                <a:cubicBezTo>
                  <a:pt x="780034" y="-25258"/>
                  <a:pt x="876617" y="8458"/>
                  <a:pt x="1002583" y="0"/>
                </a:cubicBezTo>
                <a:cubicBezTo>
                  <a:pt x="1128549" y="-8458"/>
                  <a:pt x="1359390" y="36062"/>
                  <a:pt x="1568143" y="0"/>
                </a:cubicBezTo>
                <a:cubicBezTo>
                  <a:pt x="1776896" y="-36062"/>
                  <a:pt x="1967557" y="12636"/>
                  <a:pt x="2107995" y="0"/>
                </a:cubicBezTo>
                <a:cubicBezTo>
                  <a:pt x="2248433" y="-12636"/>
                  <a:pt x="2386396" y="5815"/>
                  <a:pt x="2570726" y="0"/>
                </a:cubicBezTo>
                <a:cubicBezTo>
                  <a:pt x="2628244" y="171733"/>
                  <a:pt x="2548388" y="333916"/>
                  <a:pt x="2570726" y="532146"/>
                </a:cubicBezTo>
                <a:cubicBezTo>
                  <a:pt x="2593064" y="730376"/>
                  <a:pt x="2511604" y="922991"/>
                  <a:pt x="2570726" y="1116921"/>
                </a:cubicBezTo>
                <a:cubicBezTo>
                  <a:pt x="2629848" y="1310851"/>
                  <a:pt x="2507450" y="1602247"/>
                  <a:pt x="2570726" y="1754326"/>
                </a:cubicBezTo>
                <a:cubicBezTo>
                  <a:pt x="2361151" y="1812034"/>
                  <a:pt x="2253037" y="1696144"/>
                  <a:pt x="2056581" y="1754326"/>
                </a:cubicBezTo>
                <a:cubicBezTo>
                  <a:pt x="1860126" y="1812508"/>
                  <a:pt x="1629575" y="1720365"/>
                  <a:pt x="1516728" y="1754326"/>
                </a:cubicBezTo>
                <a:cubicBezTo>
                  <a:pt x="1403881" y="1788287"/>
                  <a:pt x="1130745" y="1706047"/>
                  <a:pt x="976876" y="1754326"/>
                </a:cubicBezTo>
                <a:cubicBezTo>
                  <a:pt x="823007" y="1802605"/>
                  <a:pt x="634850" y="1711631"/>
                  <a:pt x="539852" y="1754326"/>
                </a:cubicBezTo>
                <a:cubicBezTo>
                  <a:pt x="444854" y="1797021"/>
                  <a:pt x="181110" y="1715937"/>
                  <a:pt x="0" y="1754326"/>
                </a:cubicBezTo>
                <a:cubicBezTo>
                  <a:pt x="-43079" y="1586304"/>
                  <a:pt x="28553" y="1466614"/>
                  <a:pt x="0" y="1204637"/>
                </a:cubicBezTo>
                <a:cubicBezTo>
                  <a:pt x="-28553" y="942660"/>
                  <a:pt x="23023" y="907145"/>
                  <a:pt x="0" y="654948"/>
                </a:cubicBezTo>
                <a:cubicBezTo>
                  <a:pt x="-23023" y="402751"/>
                  <a:pt x="33687" y="296988"/>
                  <a:pt x="0" y="0"/>
                </a:cubicBezTo>
                <a:close/>
              </a:path>
            </a:pathLst>
          </a:custGeom>
          <a:solidFill>
            <a:srgbClr val="C6F6C0"/>
          </a:solidFill>
          <a:ln>
            <a:solidFill>
              <a:srgbClr val="4DE339"/>
            </a:solidFill>
            <a:extLst>
              <a:ext uri="{C807C97D-BFC1-408E-A445-0C87EB9F89A2}">
                <ask:lineSketchStyleProps xmlns:ask="http://schemas.microsoft.com/office/drawing/2018/sketchyshapes" sd="36977963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Gill Sans MT" panose="020B0502020104020203" pitchFamily="34" charset="0"/>
              </a:rPr>
              <a:t>Aim 3:</a:t>
            </a:r>
            <a:r>
              <a:rPr lang="en-GB" b="1" dirty="0">
                <a:latin typeface="Gill Sans MT" panose="020B0502020104020203" pitchFamily="34" charset="0"/>
              </a:rPr>
              <a:t> </a:t>
            </a:r>
            <a:r>
              <a:rPr lang="en-GB" sz="1800" dirty="0">
                <a:latin typeface="Gill Sans MT" panose="020B0502020104020203" pitchFamily="34" charset="0"/>
              </a:rPr>
              <a:t>Explore areas of </a:t>
            </a:r>
            <a:r>
              <a:rPr lang="en-GB" sz="1800" b="1" dirty="0">
                <a:latin typeface="Gill Sans MT" panose="020B0502020104020203" pitchFamily="34" charset="0"/>
              </a:rPr>
              <a:t>conflict and synergy </a:t>
            </a:r>
            <a:r>
              <a:rPr lang="en-GB" sz="1800" dirty="0">
                <a:latin typeface="Gill Sans MT" panose="020B0502020104020203" pitchFamily="34" charset="0"/>
              </a:rPr>
              <a:t>between stakeholders on general badger management and broader conservation targets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855038C-14C7-4D39-10B3-14D22087F6FB}"/>
              </a:ext>
            </a:extLst>
          </p:cNvPr>
          <p:cNvSpPr txBox="1"/>
          <p:nvPr/>
        </p:nvSpPr>
        <p:spPr>
          <a:xfrm>
            <a:off x="8514103" y="17237026"/>
            <a:ext cx="2549134" cy="2031325"/>
          </a:xfrm>
          <a:custGeom>
            <a:avLst/>
            <a:gdLst>
              <a:gd name="connsiteX0" fmla="*/ 0 w 2549134"/>
              <a:gd name="connsiteY0" fmla="*/ 0 h 2031325"/>
              <a:gd name="connsiteX1" fmla="*/ 560809 w 2549134"/>
              <a:gd name="connsiteY1" fmla="*/ 0 h 2031325"/>
              <a:gd name="connsiteX2" fmla="*/ 1070636 w 2549134"/>
              <a:gd name="connsiteY2" fmla="*/ 0 h 2031325"/>
              <a:gd name="connsiteX3" fmla="*/ 1605954 w 2549134"/>
              <a:gd name="connsiteY3" fmla="*/ 0 h 2031325"/>
              <a:gd name="connsiteX4" fmla="*/ 2039307 w 2549134"/>
              <a:gd name="connsiteY4" fmla="*/ 0 h 2031325"/>
              <a:gd name="connsiteX5" fmla="*/ 2549134 w 2549134"/>
              <a:gd name="connsiteY5" fmla="*/ 0 h 2031325"/>
              <a:gd name="connsiteX6" fmla="*/ 2549134 w 2549134"/>
              <a:gd name="connsiteY6" fmla="*/ 548458 h 2031325"/>
              <a:gd name="connsiteX7" fmla="*/ 2549134 w 2549134"/>
              <a:gd name="connsiteY7" fmla="*/ 1096916 h 2031325"/>
              <a:gd name="connsiteX8" fmla="*/ 2549134 w 2549134"/>
              <a:gd name="connsiteY8" fmla="*/ 2031325 h 2031325"/>
              <a:gd name="connsiteX9" fmla="*/ 2064799 w 2549134"/>
              <a:gd name="connsiteY9" fmla="*/ 2031325 h 2031325"/>
              <a:gd name="connsiteX10" fmla="*/ 1580463 w 2549134"/>
              <a:gd name="connsiteY10" fmla="*/ 2031325 h 2031325"/>
              <a:gd name="connsiteX11" fmla="*/ 1045145 w 2549134"/>
              <a:gd name="connsiteY11" fmla="*/ 2031325 h 2031325"/>
              <a:gd name="connsiteX12" fmla="*/ 484335 w 2549134"/>
              <a:gd name="connsiteY12" fmla="*/ 2031325 h 2031325"/>
              <a:gd name="connsiteX13" fmla="*/ 0 w 2549134"/>
              <a:gd name="connsiteY13" fmla="*/ 2031325 h 2031325"/>
              <a:gd name="connsiteX14" fmla="*/ 0 w 2549134"/>
              <a:gd name="connsiteY14" fmla="*/ 1584434 h 2031325"/>
              <a:gd name="connsiteX15" fmla="*/ 0 w 2549134"/>
              <a:gd name="connsiteY15" fmla="*/ 1035976 h 2031325"/>
              <a:gd name="connsiteX16" fmla="*/ 0 w 2549134"/>
              <a:gd name="connsiteY16" fmla="*/ 589084 h 2031325"/>
              <a:gd name="connsiteX17" fmla="*/ 0 w 2549134"/>
              <a:gd name="connsiteY17" fmla="*/ 0 h 203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49134" h="2031325" fill="none" extrusionOk="0">
                <a:moveTo>
                  <a:pt x="0" y="0"/>
                </a:moveTo>
                <a:cubicBezTo>
                  <a:pt x="249843" y="-43352"/>
                  <a:pt x="426683" y="43892"/>
                  <a:pt x="560809" y="0"/>
                </a:cubicBezTo>
                <a:cubicBezTo>
                  <a:pt x="694935" y="-43892"/>
                  <a:pt x="836395" y="46619"/>
                  <a:pt x="1070636" y="0"/>
                </a:cubicBezTo>
                <a:cubicBezTo>
                  <a:pt x="1304877" y="-46619"/>
                  <a:pt x="1452692" y="58224"/>
                  <a:pt x="1605954" y="0"/>
                </a:cubicBezTo>
                <a:cubicBezTo>
                  <a:pt x="1759216" y="-58224"/>
                  <a:pt x="1917658" y="11035"/>
                  <a:pt x="2039307" y="0"/>
                </a:cubicBezTo>
                <a:cubicBezTo>
                  <a:pt x="2160956" y="-11035"/>
                  <a:pt x="2415392" y="59592"/>
                  <a:pt x="2549134" y="0"/>
                </a:cubicBezTo>
                <a:cubicBezTo>
                  <a:pt x="2584405" y="161997"/>
                  <a:pt x="2537393" y="410917"/>
                  <a:pt x="2549134" y="548458"/>
                </a:cubicBezTo>
                <a:cubicBezTo>
                  <a:pt x="2560875" y="685999"/>
                  <a:pt x="2531321" y="934701"/>
                  <a:pt x="2549134" y="1096916"/>
                </a:cubicBezTo>
                <a:cubicBezTo>
                  <a:pt x="2566947" y="1259131"/>
                  <a:pt x="2508568" y="1636139"/>
                  <a:pt x="2549134" y="2031325"/>
                </a:cubicBezTo>
                <a:cubicBezTo>
                  <a:pt x="2421950" y="2032926"/>
                  <a:pt x="2203916" y="1976827"/>
                  <a:pt x="2064799" y="2031325"/>
                </a:cubicBezTo>
                <a:cubicBezTo>
                  <a:pt x="1925682" y="2085823"/>
                  <a:pt x="1693996" y="2012039"/>
                  <a:pt x="1580463" y="2031325"/>
                </a:cubicBezTo>
                <a:cubicBezTo>
                  <a:pt x="1466930" y="2050611"/>
                  <a:pt x="1288878" y="1998073"/>
                  <a:pt x="1045145" y="2031325"/>
                </a:cubicBezTo>
                <a:cubicBezTo>
                  <a:pt x="801412" y="2064577"/>
                  <a:pt x="764522" y="2015644"/>
                  <a:pt x="484335" y="2031325"/>
                </a:cubicBezTo>
                <a:cubicBezTo>
                  <a:pt x="204148" y="2047006"/>
                  <a:pt x="232852" y="1980112"/>
                  <a:pt x="0" y="2031325"/>
                </a:cubicBezTo>
                <a:cubicBezTo>
                  <a:pt x="-21943" y="1890383"/>
                  <a:pt x="40808" y="1744276"/>
                  <a:pt x="0" y="1584434"/>
                </a:cubicBezTo>
                <a:cubicBezTo>
                  <a:pt x="-40808" y="1424592"/>
                  <a:pt x="40140" y="1175087"/>
                  <a:pt x="0" y="1035976"/>
                </a:cubicBezTo>
                <a:cubicBezTo>
                  <a:pt x="-40140" y="896865"/>
                  <a:pt x="44702" y="728908"/>
                  <a:pt x="0" y="589084"/>
                </a:cubicBezTo>
                <a:cubicBezTo>
                  <a:pt x="-44702" y="449260"/>
                  <a:pt x="12079" y="149956"/>
                  <a:pt x="0" y="0"/>
                </a:cubicBezTo>
                <a:close/>
              </a:path>
              <a:path w="2549134" h="2031325" stroke="0" extrusionOk="0">
                <a:moveTo>
                  <a:pt x="0" y="0"/>
                </a:moveTo>
                <a:cubicBezTo>
                  <a:pt x="116795" y="-16969"/>
                  <a:pt x="402250" y="6959"/>
                  <a:pt x="535318" y="0"/>
                </a:cubicBezTo>
                <a:cubicBezTo>
                  <a:pt x="668386" y="-6959"/>
                  <a:pt x="865258" y="22758"/>
                  <a:pt x="994162" y="0"/>
                </a:cubicBezTo>
                <a:cubicBezTo>
                  <a:pt x="1123066" y="-22758"/>
                  <a:pt x="1377669" y="53884"/>
                  <a:pt x="1554972" y="0"/>
                </a:cubicBezTo>
                <a:cubicBezTo>
                  <a:pt x="1732275" y="-53884"/>
                  <a:pt x="1930878" y="54082"/>
                  <a:pt x="2090290" y="0"/>
                </a:cubicBezTo>
                <a:cubicBezTo>
                  <a:pt x="2249702" y="-54082"/>
                  <a:pt x="2422217" y="39596"/>
                  <a:pt x="2549134" y="0"/>
                </a:cubicBezTo>
                <a:cubicBezTo>
                  <a:pt x="2592471" y="90382"/>
                  <a:pt x="2533347" y="335275"/>
                  <a:pt x="2549134" y="446892"/>
                </a:cubicBezTo>
                <a:cubicBezTo>
                  <a:pt x="2564921" y="558509"/>
                  <a:pt x="2542367" y="743182"/>
                  <a:pt x="2549134" y="954723"/>
                </a:cubicBezTo>
                <a:cubicBezTo>
                  <a:pt x="2555901" y="1166264"/>
                  <a:pt x="2536012" y="1302523"/>
                  <a:pt x="2549134" y="1442241"/>
                </a:cubicBezTo>
                <a:cubicBezTo>
                  <a:pt x="2562256" y="1581959"/>
                  <a:pt x="2545172" y="1869532"/>
                  <a:pt x="2549134" y="2031325"/>
                </a:cubicBezTo>
                <a:cubicBezTo>
                  <a:pt x="2358676" y="2061438"/>
                  <a:pt x="2156617" y="2029932"/>
                  <a:pt x="2039307" y="2031325"/>
                </a:cubicBezTo>
                <a:cubicBezTo>
                  <a:pt x="1921997" y="2032718"/>
                  <a:pt x="1690036" y="1974962"/>
                  <a:pt x="1503989" y="2031325"/>
                </a:cubicBezTo>
                <a:cubicBezTo>
                  <a:pt x="1317942" y="2087688"/>
                  <a:pt x="1257351" y="1990352"/>
                  <a:pt x="1070636" y="2031325"/>
                </a:cubicBezTo>
                <a:cubicBezTo>
                  <a:pt x="883921" y="2072298"/>
                  <a:pt x="766782" y="2009057"/>
                  <a:pt x="535318" y="2031325"/>
                </a:cubicBezTo>
                <a:cubicBezTo>
                  <a:pt x="303854" y="2053593"/>
                  <a:pt x="111529" y="2020679"/>
                  <a:pt x="0" y="2031325"/>
                </a:cubicBezTo>
                <a:cubicBezTo>
                  <a:pt x="-60289" y="1771787"/>
                  <a:pt x="48682" y="1726496"/>
                  <a:pt x="0" y="1503181"/>
                </a:cubicBezTo>
                <a:cubicBezTo>
                  <a:pt x="-48682" y="1279866"/>
                  <a:pt x="5686" y="1084905"/>
                  <a:pt x="0" y="975036"/>
                </a:cubicBezTo>
                <a:cubicBezTo>
                  <a:pt x="-5686" y="865168"/>
                  <a:pt x="57719" y="564836"/>
                  <a:pt x="0" y="446891"/>
                </a:cubicBezTo>
                <a:cubicBezTo>
                  <a:pt x="-57719" y="328946"/>
                  <a:pt x="27365" y="179072"/>
                  <a:pt x="0" y="0"/>
                </a:cubicBezTo>
                <a:close/>
              </a:path>
            </a:pathLst>
          </a:custGeom>
          <a:solidFill>
            <a:srgbClr val="C6F6C0"/>
          </a:solidFill>
          <a:ln>
            <a:solidFill>
              <a:srgbClr val="4DE339"/>
            </a:solidFill>
            <a:extLst>
              <a:ext uri="{C807C97D-BFC1-408E-A445-0C87EB9F89A2}">
                <ask:lineSketchStyleProps xmlns:ask="http://schemas.microsoft.com/office/drawing/2018/sketchyshapes" sd="36977963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Gill Sans MT" panose="020B0502020104020203" pitchFamily="34" charset="0"/>
              </a:rPr>
              <a:t>Aim 4:</a:t>
            </a:r>
            <a:r>
              <a:rPr lang="en-GB" b="1" dirty="0">
                <a:latin typeface="Gill Sans MT" panose="020B0502020104020203" pitchFamily="34" charset="0"/>
              </a:rPr>
              <a:t> </a:t>
            </a:r>
            <a:r>
              <a:rPr lang="en-GB" sz="1800" dirty="0">
                <a:latin typeface="Gill Sans MT" panose="020B0502020104020203" pitchFamily="34" charset="0"/>
              </a:rPr>
              <a:t>Investigate </a:t>
            </a:r>
            <a:r>
              <a:rPr lang="en-GB" sz="1800" b="1" dirty="0">
                <a:latin typeface="Gill Sans MT" panose="020B0502020104020203" pitchFamily="34" charset="0"/>
              </a:rPr>
              <a:t>strategies for policy design </a:t>
            </a:r>
            <a:r>
              <a:rPr lang="en-GB" sz="1800" dirty="0">
                <a:latin typeface="Gill Sans MT" panose="020B0502020104020203" pitchFamily="34" charset="0"/>
              </a:rPr>
              <a:t>aimed at integrating a variety of linked desired outcomes for nature, badgers, conservation and bTB</a:t>
            </a:r>
          </a:p>
        </p:txBody>
      </p:sp>
      <p:sp>
        <p:nvSpPr>
          <p:cNvPr id="121" name="Right Brace 120">
            <a:extLst>
              <a:ext uri="{FF2B5EF4-FFF2-40B4-BE49-F238E27FC236}">
                <a16:creationId xmlns:a16="http://schemas.microsoft.com/office/drawing/2014/main" id="{0852E2C5-E5BA-DDC0-1A01-79C3C12CA283}"/>
              </a:ext>
            </a:extLst>
          </p:cNvPr>
          <p:cNvSpPr/>
          <p:nvPr/>
        </p:nvSpPr>
        <p:spPr>
          <a:xfrm>
            <a:off x="7748529" y="11294956"/>
            <a:ext cx="639694" cy="3787509"/>
          </a:xfrm>
          <a:prstGeom prst="rightBrace">
            <a:avLst>
              <a:gd name="adj1" fmla="val 57275"/>
              <a:gd name="adj2" fmla="val 76602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4" name="Right Brace 123">
            <a:extLst>
              <a:ext uri="{FF2B5EF4-FFF2-40B4-BE49-F238E27FC236}">
                <a16:creationId xmlns:a16="http://schemas.microsoft.com/office/drawing/2014/main" id="{166F3D84-64DC-D2BD-12E0-F03CA322BAB4}"/>
              </a:ext>
            </a:extLst>
          </p:cNvPr>
          <p:cNvSpPr/>
          <p:nvPr/>
        </p:nvSpPr>
        <p:spPr>
          <a:xfrm>
            <a:off x="7719810" y="15364899"/>
            <a:ext cx="476497" cy="3382613"/>
          </a:xfrm>
          <a:prstGeom prst="rightBrace">
            <a:avLst>
              <a:gd name="adj1" fmla="val 60547"/>
              <a:gd name="adj2" fmla="val 1705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522CCE-7B47-CD6B-3C5D-5CFD13B75274}"/>
              </a:ext>
            </a:extLst>
          </p:cNvPr>
          <p:cNvSpPr/>
          <p:nvPr/>
        </p:nvSpPr>
        <p:spPr>
          <a:xfrm>
            <a:off x="11452825" y="9664345"/>
            <a:ext cx="1684903" cy="1754326"/>
          </a:xfrm>
          <a:prstGeom prst="rect">
            <a:avLst/>
          </a:prstGeom>
          <a:noFill/>
          <a:ln w="57150">
            <a:solidFill>
              <a:srgbClr val="BD28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82DDC25-2292-E23A-1572-EE219AAF737D}"/>
              </a:ext>
            </a:extLst>
          </p:cNvPr>
          <p:cNvSpPr/>
          <p:nvPr/>
        </p:nvSpPr>
        <p:spPr>
          <a:xfrm>
            <a:off x="14676972" y="6729236"/>
            <a:ext cx="2172692" cy="2031325"/>
          </a:xfrm>
          <a:prstGeom prst="rect">
            <a:avLst/>
          </a:prstGeom>
          <a:noFill/>
          <a:ln w="57150">
            <a:solidFill>
              <a:srgbClr val="BD28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D83C3B8-7FDE-45E4-E515-2D5701FABE44}"/>
              </a:ext>
            </a:extLst>
          </p:cNvPr>
          <p:cNvSpPr/>
          <p:nvPr/>
        </p:nvSpPr>
        <p:spPr>
          <a:xfrm>
            <a:off x="17636315" y="9702159"/>
            <a:ext cx="2342373" cy="2004986"/>
          </a:xfrm>
          <a:prstGeom prst="rect">
            <a:avLst/>
          </a:prstGeom>
          <a:noFill/>
          <a:ln w="57150">
            <a:solidFill>
              <a:srgbClr val="BD28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C3D969B-FD64-F9E7-6AD8-21086AC205F3}"/>
              </a:ext>
            </a:extLst>
          </p:cNvPr>
          <p:cNvSpPr/>
          <p:nvPr/>
        </p:nvSpPr>
        <p:spPr>
          <a:xfrm>
            <a:off x="20448741" y="9670950"/>
            <a:ext cx="2422038" cy="2037679"/>
          </a:xfrm>
          <a:prstGeom prst="rect">
            <a:avLst/>
          </a:prstGeom>
          <a:noFill/>
          <a:ln w="57150">
            <a:solidFill>
              <a:srgbClr val="BD28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C96A09-AF99-41F7-445C-C7F24EC01DD2}"/>
              </a:ext>
            </a:extLst>
          </p:cNvPr>
          <p:cNvGrpSpPr/>
          <p:nvPr/>
        </p:nvGrpSpPr>
        <p:grpSpPr>
          <a:xfrm>
            <a:off x="20072790" y="13850695"/>
            <a:ext cx="5746171" cy="5232255"/>
            <a:chOff x="16994010" y="12205757"/>
            <a:chExt cx="5746171" cy="5232255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8308A43B-5587-703A-B658-E53EFE184785}"/>
                </a:ext>
              </a:extLst>
            </p:cNvPr>
            <p:cNvGrpSpPr/>
            <p:nvPr/>
          </p:nvGrpSpPr>
          <p:grpSpPr>
            <a:xfrm>
              <a:off x="16994010" y="12205757"/>
              <a:ext cx="5746171" cy="4512577"/>
              <a:chOff x="12800682" y="10068418"/>
              <a:chExt cx="5746171" cy="4512577"/>
            </a:xfrm>
          </p:grpSpPr>
          <p:pic>
            <p:nvPicPr>
              <p:cNvPr id="85" name="Graphic 84" descr="Users with solid fill">
                <a:extLst>
                  <a:ext uri="{FF2B5EF4-FFF2-40B4-BE49-F238E27FC236}">
                    <a16:creationId xmlns:a16="http://schemas.microsoft.com/office/drawing/2014/main" id="{03C057A8-3736-2D5E-E419-0F32949D3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17098238" y="1113032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87" name="Graphic 86" descr="Medicine with solid fill">
                <a:extLst>
                  <a:ext uri="{FF2B5EF4-FFF2-40B4-BE49-F238E27FC236}">
                    <a16:creationId xmlns:a16="http://schemas.microsoft.com/office/drawing/2014/main" id="{7484B614-B409-26D4-2FCC-B67E3E070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17818238" y="1271220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89" name="Graphic 88" descr="Mathematics with solid fill">
                <a:extLst>
                  <a:ext uri="{FF2B5EF4-FFF2-40B4-BE49-F238E27FC236}">
                    <a16:creationId xmlns:a16="http://schemas.microsoft.com/office/drawing/2014/main" id="{04F185DE-B5E9-AC92-9CE1-6EE87C7A1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>
                <a:off x="13112563" y="13860995"/>
                <a:ext cx="720000" cy="720000"/>
              </a:xfrm>
              <a:prstGeom prst="rect">
                <a:avLst/>
              </a:prstGeom>
            </p:spPr>
          </p:pic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E05D580A-AF24-FB35-619C-3ECE8AC9171E}"/>
                  </a:ext>
                </a:extLst>
              </p:cNvPr>
              <p:cNvGrpSpPr/>
              <p:nvPr/>
            </p:nvGrpSpPr>
            <p:grpSpPr>
              <a:xfrm>
                <a:off x="13680331" y="10068418"/>
                <a:ext cx="4271647" cy="724200"/>
                <a:chOff x="12075188" y="11197085"/>
                <a:chExt cx="4271647" cy="724200"/>
              </a:xfrm>
            </p:grpSpPr>
            <p:pic>
              <p:nvPicPr>
                <p:cNvPr id="64" name="Graphic 63" descr="Man with solid fill">
                  <a:extLst>
                    <a:ext uri="{FF2B5EF4-FFF2-40B4-BE49-F238E27FC236}">
                      <a16:creationId xmlns:a16="http://schemas.microsoft.com/office/drawing/2014/main" id="{4B2CDA31-238A-2257-54FF-8D78A779E1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>
                  <a:extLst>
                    <a:ext uri="{96DAC541-7B7A-43D3-8B79-37D633B846F1}">
                      <asvg:svgBlip xmlns:asvg="http://schemas.microsoft.com/office/drawing/2016/SVG/main" r:embe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75188" y="11201285"/>
                  <a:ext cx="720000" cy="720000"/>
                </a:xfrm>
                <a:prstGeom prst="rect">
                  <a:avLst/>
                </a:prstGeom>
              </p:spPr>
            </p:pic>
            <p:pic>
              <p:nvPicPr>
                <p:cNvPr id="69" name="Graphic 68" descr="Clipboard Mixed with solid fill">
                  <a:extLst>
                    <a:ext uri="{FF2B5EF4-FFF2-40B4-BE49-F238E27FC236}">
                      <a16:creationId xmlns:a16="http://schemas.microsoft.com/office/drawing/2014/main" id="{BCD3CEB2-6738-A03A-27A7-20E8798B8B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505723" y="11197085"/>
                  <a:ext cx="720000" cy="720000"/>
                </a:xfrm>
                <a:prstGeom prst="rect">
                  <a:avLst/>
                </a:prstGeom>
              </p:spPr>
            </p:pic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C5BCB1F4-DE6B-A7D0-668B-5FC4B1C7ECCE}"/>
                    </a:ext>
                  </a:extLst>
                </p:cNvPr>
                <p:cNvSpPr txBox="1"/>
                <p:nvPr/>
              </p:nvSpPr>
              <p:spPr>
                <a:xfrm>
                  <a:off x="13120389" y="11260528"/>
                  <a:ext cx="322644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>
                      <a:latin typeface="Gill Sans MT" panose="020B0502020104020203" pitchFamily="34" charset="0"/>
                    </a:rPr>
                    <a:t>Participants approached at agricultural fairs &amp; showgrounds</a:t>
                  </a:r>
                </a:p>
              </p:txBody>
            </p:sp>
          </p:grp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C553E19C-8FBB-A64D-1458-65D55E498B9F}"/>
                  </a:ext>
                </a:extLst>
              </p:cNvPr>
              <p:cNvSpPr txBox="1"/>
              <p:nvPr/>
            </p:nvSpPr>
            <p:spPr>
              <a:xfrm>
                <a:off x="14316103" y="11202110"/>
                <a:ext cx="27324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Gill Sans MT" panose="020B0502020104020203" pitchFamily="34" charset="0"/>
                  </a:rPr>
                  <a:t>Half are randomly shown activity set A, half shown set B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FFEA1080-25E2-400D-AB0B-573E56350214}"/>
                  </a:ext>
                </a:extLst>
              </p:cNvPr>
              <p:cNvSpPr txBox="1"/>
              <p:nvPr/>
            </p:nvSpPr>
            <p:spPr>
              <a:xfrm>
                <a:off x="12800682" y="12163964"/>
                <a:ext cx="32264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Gill Sans MT" panose="020B0502020104020203" pitchFamily="34" charset="0"/>
                  </a:rPr>
                  <a:t>Set A lists five farming activities, ranging from common to rare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0CB4CAD9-D835-D6AC-E449-F638F3687E91}"/>
                  </a:ext>
                </a:extLst>
              </p:cNvPr>
              <p:cNvSpPr txBox="1"/>
              <p:nvPr/>
            </p:nvSpPr>
            <p:spPr>
              <a:xfrm>
                <a:off x="15320407" y="12170055"/>
                <a:ext cx="32264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600" dirty="0">
                    <a:latin typeface="Gill Sans MT" panose="020B0502020104020203" pitchFamily="34" charset="0"/>
                  </a:rPr>
                  <a:t>Set B lists the same, plus a sixth option of laying poison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7C7D88CA-EE0C-3142-7571-D291FD3B0705}"/>
                  </a:ext>
                </a:extLst>
              </p:cNvPr>
              <p:cNvSpPr txBox="1"/>
              <p:nvPr/>
            </p:nvSpPr>
            <p:spPr>
              <a:xfrm>
                <a:off x="14058166" y="13135367"/>
                <a:ext cx="34847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Gill Sans MT" panose="020B0502020104020203" pitchFamily="34" charset="0"/>
                  </a:rPr>
                  <a:t>Participant asked simply ‘how many of these have you done in the last month?’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DED3C110-707F-4F35-B9A9-87FB970CEB09}"/>
                  </a:ext>
                </a:extLst>
              </p:cNvPr>
              <p:cNvSpPr txBox="1"/>
              <p:nvPr/>
            </p:nvSpPr>
            <p:spPr>
              <a:xfrm>
                <a:off x="13826130" y="13918669"/>
                <a:ext cx="460206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Gill Sans MT" panose="020B0502020104020203" pitchFamily="34" charset="0"/>
                  </a:rPr>
                  <a:t>Difference in average number of activities undertaken by sets A &amp; B can be interpreted into prevalence</a:t>
                </a:r>
              </a:p>
            </p:txBody>
          </p:sp>
          <p:pic>
            <p:nvPicPr>
              <p:cNvPr id="110" name="Graphic 109" descr="Users with solid fill">
                <a:extLst>
                  <a:ext uri="{FF2B5EF4-FFF2-40B4-BE49-F238E27FC236}">
                    <a16:creationId xmlns:a16="http://schemas.microsoft.com/office/drawing/2014/main" id="{A84E3EC9-D3E8-22CA-5822-86F8D86468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13546444" y="11134497"/>
                <a:ext cx="720000" cy="720000"/>
              </a:xfrm>
              <a:prstGeom prst="rect">
                <a:avLst/>
              </a:prstGeom>
            </p:spPr>
          </p:pic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13B8ACFA-AE15-BAEC-4C2A-CD59E0D50D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343618" y="10723645"/>
                <a:ext cx="1338723" cy="525172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2F51AF71-4370-59AE-5C8F-695057A088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4685" y="10728110"/>
                <a:ext cx="1338723" cy="525172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1DB51B8C-3AB9-3B1B-2297-B558B5CE79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00578" y="11771575"/>
                <a:ext cx="0" cy="42480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5B555F16-E77F-2487-0B17-67F78CA98E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58238" y="11771575"/>
                <a:ext cx="0" cy="42480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9" name="Graphic 118" descr="Tractor with solid fill">
                <a:extLst>
                  <a:ext uri="{FF2B5EF4-FFF2-40B4-BE49-F238E27FC236}">
                    <a16:creationId xmlns:a16="http://schemas.microsoft.com/office/drawing/2014/main" id="{74508D65-91C8-B6FC-34C3-1EFDA400A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12854462" y="12698206"/>
                <a:ext cx="720000" cy="720000"/>
              </a:xfrm>
              <a:prstGeom prst="rect">
                <a:avLst/>
              </a:prstGeom>
            </p:spPr>
          </p:pic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5E3B103E-1DC4-8410-5358-F54D519A64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00578" y="12745719"/>
                <a:ext cx="306535" cy="533542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8FBBCD02-7641-31A5-DFDF-938610B04D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457223" y="12798735"/>
                <a:ext cx="306535" cy="533542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96CC8AE2-50F0-4C32-2D69-88E0499508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42479" y="13689641"/>
                <a:ext cx="0" cy="31896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894FB1AF-8871-D9B7-751A-C37BDEBDF714}"/>
                </a:ext>
              </a:extLst>
            </p:cNvPr>
            <p:cNvSpPr txBox="1"/>
            <p:nvPr/>
          </p:nvSpPr>
          <p:spPr>
            <a:xfrm>
              <a:off x="16994010" y="16791681"/>
              <a:ext cx="57461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cs typeface="Times New Roman" panose="02020603050405020304" pitchFamily="18" charset="0"/>
                </a:rPr>
                <a:t>↑</a:t>
              </a:r>
              <a:r>
                <a:rPr lang="en-GB" dirty="0">
                  <a:latin typeface="Gill Sans MT" panose="020B0502020104020203" pitchFamily="34" charset="0"/>
                  <a:cs typeface="Calibri" panose="020F0502020204030204" pitchFamily="34" charset="0"/>
                </a:rPr>
                <a:t> Above: a flow diagram outlining the process for carrying out an unmatched count technique study</a:t>
              </a:r>
              <a:endParaRPr lang="en-GB" dirty="0">
                <a:latin typeface="Gill Sans MT" panose="020B0502020104020203" pitchFamily="34" charset="0"/>
              </a:endParaRPr>
            </a:p>
          </p:txBody>
        </p:sp>
      </p:grpSp>
      <p:pic>
        <p:nvPicPr>
          <p:cNvPr id="17" name="Picture 16" descr="A badger in a field of flowers&#10;&#10;Description automatically generated with medium confidence">
            <a:extLst>
              <a:ext uri="{FF2B5EF4-FFF2-40B4-BE49-F238E27FC236}">
                <a16:creationId xmlns:a16="http://schemas.microsoft.com/office/drawing/2014/main" id="{B24B0417-F100-4BC9-072E-8ED60F00B5F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2992763" y="11988401"/>
            <a:ext cx="2621962" cy="1748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063767-F833-49F1-90E4-2660961884D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49" y="18458397"/>
            <a:ext cx="5018168" cy="3299445"/>
          </a:xfrm>
          <a:prstGeom prst="rect">
            <a:avLst/>
          </a:prstGeom>
        </p:spPr>
      </p:pic>
      <p:pic>
        <p:nvPicPr>
          <p:cNvPr id="26" name="Picture 25" descr="A picture containing outdoor, sky, grass, outdoor object&#10;&#10;Description automatically generated">
            <a:extLst>
              <a:ext uri="{FF2B5EF4-FFF2-40B4-BE49-F238E27FC236}">
                <a16:creationId xmlns:a16="http://schemas.microsoft.com/office/drawing/2014/main" id="{AA15CF54-4CD8-D991-D718-FB57E691CC60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0352688" y="11989279"/>
            <a:ext cx="2332800" cy="1749600"/>
          </a:xfrm>
          <a:prstGeom prst="rect">
            <a:avLst/>
          </a:prstGeom>
        </p:spPr>
      </p:pic>
      <p:pic>
        <p:nvPicPr>
          <p:cNvPr id="131" name="Picture 130" descr="A picture containing mammal, outdoor, badger, black&#10;&#10;Description automatically generated">
            <a:extLst>
              <a:ext uri="{FF2B5EF4-FFF2-40B4-BE49-F238E27FC236}">
                <a16:creationId xmlns:a16="http://schemas.microsoft.com/office/drawing/2014/main" id="{9FD843EA-7DEA-7EBD-B9F3-E8E23047BE7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5833" b="98056" l="10000" r="90000">
                        <a14:foregroundMark x1="27583" y1="97083" x2="44667" y2="72500"/>
                        <a14:foregroundMark x1="44667" y1="72500" x2="44250" y2="91111"/>
                        <a14:foregroundMark x1="44250" y1="91111" x2="53833" y2="65139"/>
                        <a14:foregroundMark x1="53833" y1="65139" x2="52667" y2="85417"/>
                        <a14:foregroundMark x1="52667" y1="85417" x2="59167" y2="70417"/>
                        <a14:foregroundMark x1="59167" y1="70417" x2="61083" y2="86389"/>
                        <a14:foregroundMark x1="61083" y1="86389" x2="69417" y2="74583"/>
                        <a14:foregroundMark x1="69417" y1="74583" x2="75833" y2="84444"/>
                        <a14:foregroundMark x1="75833" y1="84444" x2="80083" y2="84028"/>
                        <a14:foregroundMark x1="80083" y1="84028" x2="85083" y2="78056"/>
                        <a14:foregroundMark x1="85083" y1="78056" x2="87750" y2="98056"/>
                        <a14:foregroundMark x1="52250" y1="26944" x2="50833" y2="19583"/>
                        <a14:foregroundMark x1="50833" y1="19583" x2="52667" y2="11111"/>
                        <a14:foregroundMark x1="52667" y1="11111" x2="57500" y2="6806"/>
                        <a14:foregroundMark x1="57500" y1="6806" x2="58750" y2="14444"/>
                        <a14:foregroundMark x1="58750" y1="14444" x2="56333" y2="21111"/>
                        <a14:foregroundMark x1="56333" y1="21111" x2="52250" y2="18194"/>
                        <a14:foregroundMark x1="52250" y1="18194" x2="56000" y2="11250"/>
                        <a14:foregroundMark x1="77917" y1="7083" x2="79015" y2="6768"/>
                        <a14:foregroundMark x1="78250" y1="5833" x2="78554" y2="5934"/>
                        <a14:backgroundMark x1="83667" y1="8056" x2="78500" y2="5139"/>
                        <a14:backgroundMark x1="78500" y1="5139" x2="78250" y2="5139"/>
                        <a14:backgroundMark x1="89917" y1="91111" x2="85417" y2="26111"/>
                        <a14:backgroundMark x1="25000" y1="97917" x2="46500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396" y="18556216"/>
            <a:ext cx="4730631" cy="2838379"/>
          </a:xfrm>
          <a:prstGeom prst="rect">
            <a:avLst/>
          </a:prstGeom>
        </p:spPr>
      </p:pic>
      <p:sp>
        <p:nvSpPr>
          <p:cNvPr id="128" name="Right Brace 127">
            <a:extLst>
              <a:ext uri="{FF2B5EF4-FFF2-40B4-BE49-F238E27FC236}">
                <a16:creationId xmlns:a16="http://schemas.microsoft.com/office/drawing/2014/main" id="{BF255A25-14DB-86FA-B96F-67185E291C10}"/>
              </a:ext>
            </a:extLst>
          </p:cNvPr>
          <p:cNvSpPr/>
          <p:nvPr/>
        </p:nvSpPr>
        <p:spPr>
          <a:xfrm>
            <a:off x="8055317" y="16378805"/>
            <a:ext cx="453635" cy="2400667"/>
          </a:xfrm>
          <a:prstGeom prst="rightBrace">
            <a:avLst>
              <a:gd name="adj1" fmla="val 57275"/>
              <a:gd name="adj2" fmla="val 5000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01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F7BA977AAE16409EFBE12D3FA37EEC" ma:contentTypeVersion="33" ma:contentTypeDescription="Create a new document." ma:contentTypeScope="" ma:versionID="9d0b22e2c44f225e80af29584c89a5b0">
  <xsd:schema xmlns:xsd="http://www.w3.org/2001/XMLSchema" xmlns:xs="http://www.w3.org/2001/XMLSchema" xmlns:p="http://schemas.microsoft.com/office/2006/metadata/properties" xmlns:ns2="b095d1fe-1e12-4d78-bbae-052267436c4c" xmlns:ns3="5188268c-8980-4a11-acb4-5a42f33b433c" targetNamespace="http://schemas.microsoft.com/office/2006/metadata/properties" ma:root="true" ma:fieldsID="2bb79cbba05906a330f9fb4ce3e09bf9" ns2:_="" ns3:_="">
    <xsd:import namespace="b095d1fe-1e12-4d78-bbae-052267436c4c"/>
    <xsd:import namespace="5188268c-8980-4a11-acb4-5a42f33b43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95d1fe-1e12-4d78-bbae-052267436c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internalName="MediaServiceMetadata" ma:readOnly="true">
      <xsd:simpleType>
        <xsd:restriction base="dms:Note">
          <xsd:maxLength value="255"/>
        </xsd:restriction>
      </xsd:simpleType>
    </xsd:element>
    <xsd:element name="MediaServiceFastMetadata" ma:index="9" nillable="true" ma:displayName="MediaServiceFastMetadata" ma:description="" ma:internalName="MediaServiceFastMetadata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88268c-8980-4a11-acb4-5a42f33b433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202E8B6-13C8-4DCF-BDC2-CADB95D80E85}"/>
</file>

<file path=customXml/itemProps2.xml><?xml version="1.0" encoding="utf-8"?>
<ds:datastoreItem xmlns:ds="http://schemas.openxmlformats.org/officeDocument/2006/customXml" ds:itemID="{85F2A165-B608-488D-ACA9-3602E308656D}"/>
</file>

<file path=customXml/itemProps3.xml><?xml version="1.0" encoding="utf-8"?>
<ds:datastoreItem xmlns:ds="http://schemas.openxmlformats.org/officeDocument/2006/customXml" ds:itemID="{CE65D168-80E9-426A-95E3-06FFA45C2CA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2514</TotalTime>
  <Words>1395</Words>
  <Application>Microsoft Office PowerPoint</Application>
  <PresentationFormat>Custom</PresentationFormat>
  <Paragraphs>102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Gill Sans MT</vt:lpstr>
      <vt:lpstr>Calibri</vt:lpstr>
      <vt:lpstr>Gill Sans Nova</vt:lpstr>
      <vt:lpstr>Calibri Light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Grub, Henry</dc:creator>
  <cp:lastModifiedBy>Grub, Henry</cp:lastModifiedBy>
  <cp:revision>2</cp:revision>
  <dcterms:created xsi:type="dcterms:W3CDTF">2022-06-09T11:18:30Z</dcterms:created>
  <dcterms:modified xsi:type="dcterms:W3CDTF">2022-06-29T21:57:29Z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0x01010015739FA8A735574E9075D3A592FB6AAD</vt:lpwstr>
  </property>
</Properties>
</file>