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9" r:id="rId5"/>
    <p:sldId id="298" r:id="rId6"/>
    <p:sldId id="306" r:id="rId7"/>
    <p:sldId id="301" r:id="rId8"/>
    <p:sldId id="273" r:id="rId9"/>
    <p:sldId id="307" r:id="rId10"/>
    <p:sldId id="258" r:id="rId11"/>
    <p:sldId id="317" r:id="rId12"/>
    <p:sldId id="316" r:id="rId13"/>
    <p:sldId id="318" r:id="rId14"/>
    <p:sldId id="268" r:id="rId15"/>
    <p:sldId id="319" r:id="rId16"/>
    <p:sldId id="309" r:id="rId17"/>
    <p:sldId id="292" r:id="rId18"/>
    <p:sldId id="28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65"/>
    <a:srgbClr val="4DC58D"/>
    <a:srgbClr val="A7A3EF"/>
    <a:srgbClr val="F5E636"/>
    <a:srgbClr val="FB97ED"/>
    <a:srgbClr val="FCBAF3"/>
    <a:srgbClr val="F973E6"/>
    <a:srgbClr val="6CB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45" autoAdjust="0"/>
  </p:normalViewPr>
  <p:slideViewPr>
    <p:cSldViewPr snapToGrid="0">
      <p:cViewPr varScale="1">
        <p:scale>
          <a:sx n="119" d="100"/>
          <a:sy n="119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3145C-AE89-41CA-B775-3CD8055BD54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BD6AA339-84B6-4658-BD3E-8F264CCE7DE7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GAP</a:t>
          </a:r>
          <a:endParaRPr lang="en-GB" sz="2800" dirty="0">
            <a:latin typeface="+mj-lt"/>
          </a:endParaRPr>
        </a:p>
      </dgm:t>
    </dgm:pt>
    <dgm:pt modelId="{1D666A2B-D868-4109-A74F-00CC0E121207}" type="parTrans" cxnId="{1CDEA581-78AE-4745-BBC9-33D52B8F44A2}">
      <dgm:prSet/>
      <dgm:spPr/>
      <dgm:t>
        <a:bodyPr/>
        <a:lstStyle/>
        <a:p>
          <a:endParaRPr lang="en-GB"/>
        </a:p>
      </dgm:t>
    </dgm:pt>
    <dgm:pt modelId="{34401464-189B-4BFD-8B8F-80D479A49F6E}" type="sibTrans" cxnId="{1CDEA581-78AE-4745-BBC9-33D52B8F44A2}">
      <dgm:prSet/>
      <dgm:spPr/>
      <dgm:t>
        <a:bodyPr/>
        <a:lstStyle/>
        <a:p>
          <a:endParaRPr lang="en-GB"/>
        </a:p>
      </dgm:t>
    </dgm:pt>
    <dgm:pt modelId="{E15099A3-3550-414A-95DE-BC84C7DAFAFA}">
      <dgm:prSet phldrT="[Text]" custT="1"/>
      <dgm:spPr/>
      <dgm:t>
        <a:bodyPr/>
        <a:lstStyle/>
        <a:p>
          <a:r>
            <a:rPr lang="en-GB" sz="1800" dirty="0">
              <a:latin typeface="+mj-lt"/>
            </a:rPr>
            <a:t>The health dimension hasn’t been integrated in the LCT literature, let alone in LCT in buildings</a:t>
          </a:r>
        </a:p>
        <a:p>
          <a:r>
            <a:rPr lang="en-GB" sz="1800" dirty="0">
              <a:latin typeface="+mj-lt"/>
            </a:rPr>
            <a:t>What promotes/deters the transition?</a:t>
          </a:r>
          <a:endParaRPr lang="en-GB" sz="1600" dirty="0">
            <a:latin typeface="+mj-lt"/>
          </a:endParaRPr>
        </a:p>
      </dgm:t>
    </dgm:pt>
    <dgm:pt modelId="{7B8DE919-9FDB-4A62-BC83-4DD047FD40CC}" type="parTrans" cxnId="{B0B97506-13E7-4992-8321-6343088BBFD3}">
      <dgm:prSet/>
      <dgm:spPr/>
      <dgm:t>
        <a:bodyPr/>
        <a:lstStyle/>
        <a:p>
          <a:endParaRPr lang="en-GB"/>
        </a:p>
      </dgm:t>
    </dgm:pt>
    <dgm:pt modelId="{52DC83C9-B0D3-40A6-B36D-6257751AD57C}" type="sibTrans" cxnId="{B0B97506-13E7-4992-8321-6343088BBFD3}">
      <dgm:prSet/>
      <dgm:spPr/>
      <dgm:t>
        <a:bodyPr/>
        <a:lstStyle/>
        <a:p>
          <a:endParaRPr lang="en-GB"/>
        </a:p>
      </dgm:t>
    </dgm:pt>
    <dgm:pt modelId="{1ED1150A-70A8-4BAE-84C3-2173005859F5}" type="pres">
      <dgm:prSet presAssocID="{3453145C-AE89-41CA-B775-3CD8055BD54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6E538BA-F62B-4169-B6B3-4BE2900DF57A}" type="pres">
      <dgm:prSet presAssocID="{BD6AA339-84B6-4658-BD3E-8F264CCE7DE7}" presName="root1" presStyleCnt="0"/>
      <dgm:spPr/>
    </dgm:pt>
    <dgm:pt modelId="{1279AAE4-14A3-4E39-8E75-86B14D43C134}" type="pres">
      <dgm:prSet presAssocID="{BD6AA339-84B6-4658-BD3E-8F264CCE7DE7}" presName="LevelOneTextNode" presStyleLbl="node0" presStyleIdx="0" presStyleCnt="1">
        <dgm:presLayoutVars>
          <dgm:chPref val="3"/>
        </dgm:presLayoutVars>
      </dgm:prSet>
      <dgm:spPr/>
    </dgm:pt>
    <dgm:pt modelId="{9F8C28BE-A844-40DB-9EA9-2BA57CA02B06}" type="pres">
      <dgm:prSet presAssocID="{BD6AA339-84B6-4658-BD3E-8F264CCE7DE7}" presName="level2hierChild" presStyleCnt="0"/>
      <dgm:spPr/>
    </dgm:pt>
    <dgm:pt modelId="{90160E9C-C9E6-4378-A570-66BB64706D44}" type="pres">
      <dgm:prSet presAssocID="{7B8DE919-9FDB-4A62-BC83-4DD047FD40CC}" presName="conn2-1" presStyleLbl="parChTrans1D2" presStyleIdx="0" presStyleCnt="1"/>
      <dgm:spPr/>
    </dgm:pt>
    <dgm:pt modelId="{229CCE8C-C596-434B-AED9-6DB76E61F69E}" type="pres">
      <dgm:prSet presAssocID="{7B8DE919-9FDB-4A62-BC83-4DD047FD40CC}" presName="connTx" presStyleLbl="parChTrans1D2" presStyleIdx="0" presStyleCnt="1"/>
      <dgm:spPr/>
    </dgm:pt>
    <dgm:pt modelId="{6325227A-2590-4DB4-9BA0-0862AF30709F}" type="pres">
      <dgm:prSet presAssocID="{E15099A3-3550-414A-95DE-BC84C7DAFAFA}" presName="root2" presStyleCnt="0"/>
      <dgm:spPr/>
    </dgm:pt>
    <dgm:pt modelId="{892F53EB-F0D3-47A4-B1BD-0DED62A1E334}" type="pres">
      <dgm:prSet presAssocID="{E15099A3-3550-414A-95DE-BC84C7DAFAFA}" presName="LevelTwoTextNode" presStyleLbl="node2" presStyleIdx="0" presStyleCnt="1">
        <dgm:presLayoutVars>
          <dgm:chPref val="3"/>
        </dgm:presLayoutVars>
      </dgm:prSet>
      <dgm:spPr/>
    </dgm:pt>
    <dgm:pt modelId="{0241EA38-DC56-4F25-8B49-DDFEB3EF919A}" type="pres">
      <dgm:prSet presAssocID="{E15099A3-3550-414A-95DE-BC84C7DAFAFA}" presName="level3hierChild" presStyleCnt="0"/>
      <dgm:spPr/>
    </dgm:pt>
  </dgm:ptLst>
  <dgm:cxnLst>
    <dgm:cxn modelId="{B0B97506-13E7-4992-8321-6343088BBFD3}" srcId="{BD6AA339-84B6-4658-BD3E-8F264CCE7DE7}" destId="{E15099A3-3550-414A-95DE-BC84C7DAFAFA}" srcOrd="0" destOrd="0" parTransId="{7B8DE919-9FDB-4A62-BC83-4DD047FD40CC}" sibTransId="{52DC83C9-B0D3-40A6-B36D-6257751AD57C}"/>
    <dgm:cxn modelId="{EF98AE32-FBBC-4D11-BAF4-B94C234DA427}" type="presOf" srcId="{3453145C-AE89-41CA-B775-3CD8055BD546}" destId="{1ED1150A-70A8-4BAE-84C3-2173005859F5}" srcOrd="0" destOrd="0" presId="urn:microsoft.com/office/officeart/2005/8/layout/hierarchy2"/>
    <dgm:cxn modelId="{F3390E61-5E3C-481D-B8E6-AE1C8FA57DA5}" type="presOf" srcId="{7B8DE919-9FDB-4A62-BC83-4DD047FD40CC}" destId="{90160E9C-C9E6-4378-A570-66BB64706D44}" srcOrd="0" destOrd="0" presId="urn:microsoft.com/office/officeart/2005/8/layout/hierarchy2"/>
    <dgm:cxn modelId="{1CDEA581-78AE-4745-BBC9-33D52B8F44A2}" srcId="{3453145C-AE89-41CA-B775-3CD8055BD546}" destId="{BD6AA339-84B6-4658-BD3E-8F264CCE7DE7}" srcOrd="0" destOrd="0" parTransId="{1D666A2B-D868-4109-A74F-00CC0E121207}" sibTransId="{34401464-189B-4BFD-8B8F-80D479A49F6E}"/>
    <dgm:cxn modelId="{6CE79DAA-8439-402F-90B0-39F30CF731A3}" type="presOf" srcId="{E15099A3-3550-414A-95DE-BC84C7DAFAFA}" destId="{892F53EB-F0D3-47A4-B1BD-0DED62A1E334}" srcOrd="0" destOrd="0" presId="urn:microsoft.com/office/officeart/2005/8/layout/hierarchy2"/>
    <dgm:cxn modelId="{7375BDB9-0E7A-4FC6-86E7-CBFF10DCF1AC}" type="presOf" srcId="{7B8DE919-9FDB-4A62-BC83-4DD047FD40CC}" destId="{229CCE8C-C596-434B-AED9-6DB76E61F69E}" srcOrd="1" destOrd="0" presId="urn:microsoft.com/office/officeart/2005/8/layout/hierarchy2"/>
    <dgm:cxn modelId="{153659CC-DFB7-4CD4-97F9-E5B91C9C722D}" type="presOf" srcId="{BD6AA339-84B6-4658-BD3E-8F264CCE7DE7}" destId="{1279AAE4-14A3-4E39-8E75-86B14D43C134}" srcOrd="0" destOrd="0" presId="urn:microsoft.com/office/officeart/2005/8/layout/hierarchy2"/>
    <dgm:cxn modelId="{38890715-4066-447E-B7A0-6B9FAD255140}" type="presParOf" srcId="{1ED1150A-70A8-4BAE-84C3-2173005859F5}" destId="{46E538BA-F62B-4169-B6B3-4BE2900DF57A}" srcOrd="0" destOrd="0" presId="urn:microsoft.com/office/officeart/2005/8/layout/hierarchy2"/>
    <dgm:cxn modelId="{2C41A357-2F0D-40DC-BC99-11A8698BC33B}" type="presParOf" srcId="{46E538BA-F62B-4169-B6B3-4BE2900DF57A}" destId="{1279AAE4-14A3-4E39-8E75-86B14D43C134}" srcOrd="0" destOrd="0" presId="urn:microsoft.com/office/officeart/2005/8/layout/hierarchy2"/>
    <dgm:cxn modelId="{950FE6E3-9A1C-4F35-BD1A-9F38ACABD159}" type="presParOf" srcId="{46E538BA-F62B-4169-B6B3-4BE2900DF57A}" destId="{9F8C28BE-A844-40DB-9EA9-2BA57CA02B06}" srcOrd="1" destOrd="0" presId="urn:microsoft.com/office/officeart/2005/8/layout/hierarchy2"/>
    <dgm:cxn modelId="{6A896221-96CA-41BE-B907-C8F6794BBC92}" type="presParOf" srcId="{9F8C28BE-A844-40DB-9EA9-2BA57CA02B06}" destId="{90160E9C-C9E6-4378-A570-66BB64706D44}" srcOrd="0" destOrd="0" presId="urn:microsoft.com/office/officeart/2005/8/layout/hierarchy2"/>
    <dgm:cxn modelId="{47726FAB-DA28-4FA9-B667-0AD2F8FEFB99}" type="presParOf" srcId="{90160E9C-C9E6-4378-A570-66BB64706D44}" destId="{229CCE8C-C596-434B-AED9-6DB76E61F69E}" srcOrd="0" destOrd="0" presId="urn:microsoft.com/office/officeart/2005/8/layout/hierarchy2"/>
    <dgm:cxn modelId="{643E6B32-D962-4268-BB76-F6504F70973D}" type="presParOf" srcId="{9F8C28BE-A844-40DB-9EA9-2BA57CA02B06}" destId="{6325227A-2590-4DB4-9BA0-0862AF30709F}" srcOrd="1" destOrd="0" presId="urn:microsoft.com/office/officeart/2005/8/layout/hierarchy2"/>
    <dgm:cxn modelId="{5EBAFB9E-C84D-4E7E-9EC0-BFA9112218CD}" type="presParOf" srcId="{6325227A-2590-4DB4-9BA0-0862AF30709F}" destId="{892F53EB-F0D3-47A4-B1BD-0DED62A1E334}" srcOrd="0" destOrd="0" presId="urn:microsoft.com/office/officeart/2005/8/layout/hierarchy2"/>
    <dgm:cxn modelId="{C2E8E5DF-149A-45E3-B50F-3DE17867352F}" type="presParOf" srcId="{6325227A-2590-4DB4-9BA0-0862AF30709F}" destId="{0241EA38-DC56-4F25-8B49-DDFEB3EF91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DD9485-DCE6-448A-BD9D-090813BA5F1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7A6A783F-2B57-4F61-8D45-E74016D302DA}">
      <dgm:prSet phldrT="[Text]"/>
      <dgm:spPr/>
      <dgm:t>
        <a:bodyPr/>
        <a:lstStyle/>
        <a:p>
          <a:r>
            <a:rPr lang="en-GB" dirty="0">
              <a:latin typeface="+mj-lt"/>
            </a:rPr>
            <a:t>Analise the extent to which health &amp; wellbeing policy agendas act as catalysts for transitions to low carbon buildings.</a:t>
          </a:r>
          <a:endParaRPr lang="en-GB" dirty="0"/>
        </a:p>
      </dgm:t>
    </dgm:pt>
    <dgm:pt modelId="{D1E8F734-3CAA-4B20-BE59-234534DB7E2A}" type="parTrans" cxnId="{FF7367C6-AF08-49A2-A923-FF76621AF39F}">
      <dgm:prSet/>
      <dgm:spPr/>
      <dgm:t>
        <a:bodyPr/>
        <a:lstStyle/>
        <a:p>
          <a:endParaRPr lang="en-GB"/>
        </a:p>
      </dgm:t>
    </dgm:pt>
    <dgm:pt modelId="{D635C11F-29AE-4879-A1A2-1049D4A09698}" type="sibTrans" cxnId="{FF7367C6-AF08-49A2-A923-FF76621AF39F}">
      <dgm:prSet/>
      <dgm:spPr/>
      <dgm:t>
        <a:bodyPr/>
        <a:lstStyle/>
        <a:p>
          <a:endParaRPr lang="en-GB"/>
        </a:p>
      </dgm:t>
    </dgm:pt>
    <dgm:pt modelId="{84E41450-4393-43EC-9FE3-4243CBB1C975}">
      <dgm:prSet phldrT="[Text]"/>
      <dgm:spPr/>
      <dgm:t>
        <a:bodyPr/>
        <a:lstStyle/>
        <a:p>
          <a:r>
            <a:rPr lang="en-GB" dirty="0">
              <a:latin typeface="+mj-lt"/>
            </a:rPr>
            <a:t>Define the role of building regulations in helping to deliver low carbon transitions</a:t>
          </a:r>
          <a:endParaRPr lang="en-GB" dirty="0"/>
        </a:p>
      </dgm:t>
    </dgm:pt>
    <dgm:pt modelId="{01E093C1-1A32-4F8B-A815-0D03E09E0CA7}" type="parTrans" cxnId="{6A62FA35-502E-4956-A417-336CA8FA7E25}">
      <dgm:prSet/>
      <dgm:spPr/>
      <dgm:t>
        <a:bodyPr/>
        <a:lstStyle/>
        <a:p>
          <a:endParaRPr lang="en-GB"/>
        </a:p>
      </dgm:t>
    </dgm:pt>
    <dgm:pt modelId="{29D22AF9-354B-4620-97B3-041495B9A156}" type="sibTrans" cxnId="{6A62FA35-502E-4956-A417-336CA8FA7E25}">
      <dgm:prSet/>
      <dgm:spPr/>
      <dgm:t>
        <a:bodyPr/>
        <a:lstStyle/>
        <a:p>
          <a:endParaRPr lang="en-GB"/>
        </a:p>
      </dgm:t>
    </dgm:pt>
    <dgm:pt modelId="{1CECF4E3-6957-498B-AF6F-FAC488E51019}">
      <dgm:prSet phldrT="[Text]"/>
      <dgm:spPr/>
      <dgm:t>
        <a:bodyPr/>
        <a:lstStyle/>
        <a:p>
          <a:r>
            <a: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Analyse how actors have used health arguments to further promote low carbon transitions.</a:t>
          </a:r>
          <a:endParaRPr lang="en-GB" dirty="0"/>
        </a:p>
      </dgm:t>
    </dgm:pt>
    <dgm:pt modelId="{BA79BA47-FF76-4A6C-8F23-65A3F6087F86}" type="parTrans" cxnId="{B827EAD3-E6B5-494B-A0E7-90D444CC2A67}">
      <dgm:prSet/>
      <dgm:spPr/>
      <dgm:t>
        <a:bodyPr/>
        <a:lstStyle/>
        <a:p>
          <a:endParaRPr lang="en-GB"/>
        </a:p>
      </dgm:t>
    </dgm:pt>
    <dgm:pt modelId="{7767A345-1371-4EA9-BCDE-064BCABC3885}" type="sibTrans" cxnId="{B827EAD3-E6B5-494B-A0E7-90D444CC2A67}">
      <dgm:prSet/>
      <dgm:spPr/>
      <dgm:t>
        <a:bodyPr/>
        <a:lstStyle/>
        <a:p>
          <a:endParaRPr lang="en-GB"/>
        </a:p>
      </dgm:t>
    </dgm:pt>
    <dgm:pt modelId="{8BFE0880-1BD5-46E5-ACDD-8EED0EEC0D5C}">
      <dgm:prSet/>
      <dgm:spPr/>
      <dgm:t>
        <a:bodyPr/>
        <a:lstStyle/>
        <a:p>
          <a:r>
            <a:rPr lang="en-GB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Analyse the role of stakeholders in shaping/determining the regulatory environment for new constructions</a:t>
          </a:r>
          <a:endParaRPr lang="en-GB" dirty="0"/>
        </a:p>
      </dgm:t>
    </dgm:pt>
    <dgm:pt modelId="{833B39E4-92F1-47EA-80B3-5C4F488905E2}" type="parTrans" cxnId="{F7388E6C-E365-4C30-AA1B-C674F997D598}">
      <dgm:prSet/>
      <dgm:spPr/>
      <dgm:t>
        <a:bodyPr/>
        <a:lstStyle/>
        <a:p>
          <a:endParaRPr lang="en-GB"/>
        </a:p>
      </dgm:t>
    </dgm:pt>
    <dgm:pt modelId="{93208C9F-E775-4DCF-A270-A8940516902B}" type="sibTrans" cxnId="{F7388E6C-E365-4C30-AA1B-C674F997D598}">
      <dgm:prSet/>
      <dgm:spPr/>
      <dgm:t>
        <a:bodyPr/>
        <a:lstStyle/>
        <a:p>
          <a:endParaRPr lang="en-GB"/>
        </a:p>
      </dgm:t>
    </dgm:pt>
    <dgm:pt modelId="{0B307E36-8019-4E42-BDD4-B992BD2D15D4}" type="pres">
      <dgm:prSet presAssocID="{0DDD9485-DCE6-448A-BD9D-090813BA5F1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C025A42-D3F9-4884-AB86-F554641254B8}" type="pres">
      <dgm:prSet presAssocID="{7A6A783F-2B57-4F61-8D45-E74016D302DA}" presName="root1" presStyleCnt="0"/>
      <dgm:spPr/>
    </dgm:pt>
    <dgm:pt modelId="{4B3B86ED-D6BD-4552-B6E3-A7E6CB170E39}" type="pres">
      <dgm:prSet presAssocID="{7A6A783F-2B57-4F61-8D45-E74016D302DA}" presName="LevelOneTextNode" presStyleLbl="node0" presStyleIdx="0" presStyleCnt="1">
        <dgm:presLayoutVars>
          <dgm:chPref val="3"/>
        </dgm:presLayoutVars>
      </dgm:prSet>
      <dgm:spPr/>
    </dgm:pt>
    <dgm:pt modelId="{44087973-C9DD-49D0-A498-2422683A1946}" type="pres">
      <dgm:prSet presAssocID="{7A6A783F-2B57-4F61-8D45-E74016D302DA}" presName="level2hierChild" presStyleCnt="0"/>
      <dgm:spPr/>
    </dgm:pt>
    <dgm:pt modelId="{34DE9119-D1D5-49DF-BF20-436E9F966B67}" type="pres">
      <dgm:prSet presAssocID="{01E093C1-1A32-4F8B-A815-0D03E09E0CA7}" presName="conn2-1" presStyleLbl="parChTrans1D2" presStyleIdx="0" presStyleCnt="3"/>
      <dgm:spPr/>
    </dgm:pt>
    <dgm:pt modelId="{521D90AB-0A2C-4793-A32C-D3E48F91579F}" type="pres">
      <dgm:prSet presAssocID="{01E093C1-1A32-4F8B-A815-0D03E09E0CA7}" presName="connTx" presStyleLbl="parChTrans1D2" presStyleIdx="0" presStyleCnt="3"/>
      <dgm:spPr/>
    </dgm:pt>
    <dgm:pt modelId="{081FAFDF-8936-41DB-82B1-044CEE5597E7}" type="pres">
      <dgm:prSet presAssocID="{84E41450-4393-43EC-9FE3-4243CBB1C975}" presName="root2" presStyleCnt="0"/>
      <dgm:spPr/>
    </dgm:pt>
    <dgm:pt modelId="{A87E16A3-3969-4EEA-82A6-7BD95FFFCFA5}" type="pres">
      <dgm:prSet presAssocID="{84E41450-4393-43EC-9FE3-4243CBB1C975}" presName="LevelTwoTextNode" presStyleLbl="node2" presStyleIdx="0" presStyleCnt="3">
        <dgm:presLayoutVars>
          <dgm:chPref val="3"/>
        </dgm:presLayoutVars>
      </dgm:prSet>
      <dgm:spPr/>
    </dgm:pt>
    <dgm:pt modelId="{173E45B5-983F-4810-A68F-8FD3050B24F7}" type="pres">
      <dgm:prSet presAssocID="{84E41450-4393-43EC-9FE3-4243CBB1C975}" presName="level3hierChild" presStyleCnt="0"/>
      <dgm:spPr/>
    </dgm:pt>
    <dgm:pt modelId="{5A67A96E-2E10-43EE-8490-3A3A1E5496A8}" type="pres">
      <dgm:prSet presAssocID="{833B39E4-92F1-47EA-80B3-5C4F488905E2}" presName="conn2-1" presStyleLbl="parChTrans1D2" presStyleIdx="1" presStyleCnt="3"/>
      <dgm:spPr/>
    </dgm:pt>
    <dgm:pt modelId="{55992066-27D5-4887-AE04-C393CCF97A2C}" type="pres">
      <dgm:prSet presAssocID="{833B39E4-92F1-47EA-80B3-5C4F488905E2}" presName="connTx" presStyleLbl="parChTrans1D2" presStyleIdx="1" presStyleCnt="3"/>
      <dgm:spPr/>
    </dgm:pt>
    <dgm:pt modelId="{6F646FDA-FA15-4306-BBEF-A1797272F9DB}" type="pres">
      <dgm:prSet presAssocID="{8BFE0880-1BD5-46E5-ACDD-8EED0EEC0D5C}" presName="root2" presStyleCnt="0"/>
      <dgm:spPr/>
    </dgm:pt>
    <dgm:pt modelId="{764B42D1-DEE8-40CE-9823-CDCAE12AF0F9}" type="pres">
      <dgm:prSet presAssocID="{8BFE0880-1BD5-46E5-ACDD-8EED0EEC0D5C}" presName="LevelTwoTextNode" presStyleLbl="node2" presStyleIdx="1" presStyleCnt="3">
        <dgm:presLayoutVars>
          <dgm:chPref val="3"/>
        </dgm:presLayoutVars>
      </dgm:prSet>
      <dgm:spPr/>
    </dgm:pt>
    <dgm:pt modelId="{185DEC0B-4293-45BD-8688-FE14C89D3744}" type="pres">
      <dgm:prSet presAssocID="{8BFE0880-1BD5-46E5-ACDD-8EED0EEC0D5C}" presName="level3hierChild" presStyleCnt="0"/>
      <dgm:spPr/>
    </dgm:pt>
    <dgm:pt modelId="{7850C5EC-2F2A-4DA8-8B07-9DDABD623F12}" type="pres">
      <dgm:prSet presAssocID="{BA79BA47-FF76-4A6C-8F23-65A3F6087F86}" presName="conn2-1" presStyleLbl="parChTrans1D2" presStyleIdx="2" presStyleCnt="3"/>
      <dgm:spPr/>
    </dgm:pt>
    <dgm:pt modelId="{BF257D47-82C4-4DF0-8B33-541D40492254}" type="pres">
      <dgm:prSet presAssocID="{BA79BA47-FF76-4A6C-8F23-65A3F6087F86}" presName="connTx" presStyleLbl="parChTrans1D2" presStyleIdx="2" presStyleCnt="3"/>
      <dgm:spPr/>
    </dgm:pt>
    <dgm:pt modelId="{C76C2665-DAA8-471A-ACE0-E62A69555C35}" type="pres">
      <dgm:prSet presAssocID="{1CECF4E3-6957-498B-AF6F-FAC488E51019}" presName="root2" presStyleCnt="0"/>
      <dgm:spPr/>
    </dgm:pt>
    <dgm:pt modelId="{666E1C94-8770-41FE-BF9A-D95ADF909567}" type="pres">
      <dgm:prSet presAssocID="{1CECF4E3-6957-498B-AF6F-FAC488E51019}" presName="LevelTwoTextNode" presStyleLbl="node2" presStyleIdx="2" presStyleCnt="3">
        <dgm:presLayoutVars>
          <dgm:chPref val="3"/>
        </dgm:presLayoutVars>
      </dgm:prSet>
      <dgm:spPr/>
    </dgm:pt>
    <dgm:pt modelId="{420CFF46-32B6-4C8D-82C7-F3CC3C5A1019}" type="pres">
      <dgm:prSet presAssocID="{1CECF4E3-6957-498B-AF6F-FAC488E51019}" presName="level3hierChild" presStyleCnt="0"/>
      <dgm:spPr/>
    </dgm:pt>
  </dgm:ptLst>
  <dgm:cxnLst>
    <dgm:cxn modelId="{86264708-59C7-445D-95B7-19B4DF7D5D4A}" type="presOf" srcId="{833B39E4-92F1-47EA-80B3-5C4F488905E2}" destId="{5A67A96E-2E10-43EE-8490-3A3A1E5496A8}" srcOrd="0" destOrd="0" presId="urn:microsoft.com/office/officeart/2005/8/layout/hierarchy2"/>
    <dgm:cxn modelId="{92B28329-862F-41E0-B024-76640E921D52}" type="presOf" srcId="{BA79BA47-FF76-4A6C-8F23-65A3F6087F86}" destId="{BF257D47-82C4-4DF0-8B33-541D40492254}" srcOrd="1" destOrd="0" presId="urn:microsoft.com/office/officeart/2005/8/layout/hierarchy2"/>
    <dgm:cxn modelId="{C6DB042F-B909-4EA2-B3DD-73495E268FAB}" type="presOf" srcId="{833B39E4-92F1-47EA-80B3-5C4F488905E2}" destId="{55992066-27D5-4887-AE04-C393CCF97A2C}" srcOrd="1" destOrd="0" presId="urn:microsoft.com/office/officeart/2005/8/layout/hierarchy2"/>
    <dgm:cxn modelId="{6A62FA35-502E-4956-A417-336CA8FA7E25}" srcId="{7A6A783F-2B57-4F61-8D45-E74016D302DA}" destId="{84E41450-4393-43EC-9FE3-4243CBB1C975}" srcOrd="0" destOrd="0" parTransId="{01E093C1-1A32-4F8B-A815-0D03E09E0CA7}" sibTransId="{29D22AF9-354B-4620-97B3-041495B9A156}"/>
    <dgm:cxn modelId="{9BBF773B-0E3A-4311-BA76-CD3E51978FB7}" type="presOf" srcId="{BA79BA47-FF76-4A6C-8F23-65A3F6087F86}" destId="{7850C5EC-2F2A-4DA8-8B07-9DDABD623F12}" srcOrd="0" destOrd="0" presId="urn:microsoft.com/office/officeart/2005/8/layout/hierarchy2"/>
    <dgm:cxn modelId="{71096E40-E389-4836-8BFD-8E2BFA0198E0}" type="presOf" srcId="{7A6A783F-2B57-4F61-8D45-E74016D302DA}" destId="{4B3B86ED-D6BD-4552-B6E3-A7E6CB170E39}" srcOrd="0" destOrd="0" presId="urn:microsoft.com/office/officeart/2005/8/layout/hierarchy2"/>
    <dgm:cxn modelId="{99982764-9BEA-4BB3-ACED-B17D9FB76398}" type="presOf" srcId="{01E093C1-1A32-4F8B-A815-0D03E09E0CA7}" destId="{34DE9119-D1D5-49DF-BF20-436E9F966B67}" srcOrd="0" destOrd="0" presId="urn:microsoft.com/office/officeart/2005/8/layout/hierarchy2"/>
    <dgm:cxn modelId="{EFF51946-8522-4418-BAC4-B41B4E6F222F}" type="presOf" srcId="{0DDD9485-DCE6-448A-BD9D-090813BA5F1D}" destId="{0B307E36-8019-4E42-BDD4-B992BD2D15D4}" srcOrd="0" destOrd="0" presId="urn:microsoft.com/office/officeart/2005/8/layout/hierarchy2"/>
    <dgm:cxn modelId="{08063868-DAB0-45CC-8C31-B6FDC62E06B0}" type="presOf" srcId="{8BFE0880-1BD5-46E5-ACDD-8EED0EEC0D5C}" destId="{764B42D1-DEE8-40CE-9823-CDCAE12AF0F9}" srcOrd="0" destOrd="0" presId="urn:microsoft.com/office/officeart/2005/8/layout/hierarchy2"/>
    <dgm:cxn modelId="{F7388E6C-E365-4C30-AA1B-C674F997D598}" srcId="{7A6A783F-2B57-4F61-8D45-E74016D302DA}" destId="{8BFE0880-1BD5-46E5-ACDD-8EED0EEC0D5C}" srcOrd="1" destOrd="0" parTransId="{833B39E4-92F1-47EA-80B3-5C4F488905E2}" sibTransId="{93208C9F-E775-4DCF-A270-A8940516902B}"/>
    <dgm:cxn modelId="{4F09F3A1-D136-442B-873B-9C0815BA95AD}" type="presOf" srcId="{1CECF4E3-6957-498B-AF6F-FAC488E51019}" destId="{666E1C94-8770-41FE-BF9A-D95ADF909567}" srcOrd="0" destOrd="0" presId="urn:microsoft.com/office/officeart/2005/8/layout/hierarchy2"/>
    <dgm:cxn modelId="{FF7367C6-AF08-49A2-A923-FF76621AF39F}" srcId="{0DDD9485-DCE6-448A-BD9D-090813BA5F1D}" destId="{7A6A783F-2B57-4F61-8D45-E74016D302DA}" srcOrd="0" destOrd="0" parTransId="{D1E8F734-3CAA-4B20-BE59-234534DB7E2A}" sibTransId="{D635C11F-29AE-4879-A1A2-1049D4A09698}"/>
    <dgm:cxn modelId="{B827EAD3-E6B5-494B-A0E7-90D444CC2A67}" srcId="{7A6A783F-2B57-4F61-8D45-E74016D302DA}" destId="{1CECF4E3-6957-498B-AF6F-FAC488E51019}" srcOrd="2" destOrd="0" parTransId="{BA79BA47-FF76-4A6C-8F23-65A3F6087F86}" sibTransId="{7767A345-1371-4EA9-BCDE-064BCABC3885}"/>
    <dgm:cxn modelId="{E8760CFB-2072-4BA0-B179-DE3C8B19EC48}" type="presOf" srcId="{84E41450-4393-43EC-9FE3-4243CBB1C975}" destId="{A87E16A3-3969-4EEA-82A6-7BD95FFFCFA5}" srcOrd="0" destOrd="0" presId="urn:microsoft.com/office/officeart/2005/8/layout/hierarchy2"/>
    <dgm:cxn modelId="{020569FB-9D3C-42EF-9A84-ABF5031E28EF}" type="presOf" srcId="{01E093C1-1A32-4F8B-A815-0D03E09E0CA7}" destId="{521D90AB-0A2C-4793-A32C-D3E48F91579F}" srcOrd="1" destOrd="0" presId="urn:microsoft.com/office/officeart/2005/8/layout/hierarchy2"/>
    <dgm:cxn modelId="{A49231B9-A5F2-4722-8CCC-9A5FFCEE1453}" type="presParOf" srcId="{0B307E36-8019-4E42-BDD4-B992BD2D15D4}" destId="{BC025A42-D3F9-4884-AB86-F554641254B8}" srcOrd="0" destOrd="0" presId="urn:microsoft.com/office/officeart/2005/8/layout/hierarchy2"/>
    <dgm:cxn modelId="{40D2BB08-D1F9-4876-B1A9-204A103EF92B}" type="presParOf" srcId="{BC025A42-D3F9-4884-AB86-F554641254B8}" destId="{4B3B86ED-D6BD-4552-B6E3-A7E6CB170E39}" srcOrd="0" destOrd="0" presId="urn:microsoft.com/office/officeart/2005/8/layout/hierarchy2"/>
    <dgm:cxn modelId="{FDE76487-61FA-44AF-BEC4-7B6C669F5C86}" type="presParOf" srcId="{BC025A42-D3F9-4884-AB86-F554641254B8}" destId="{44087973-C9DD-49D0-A498-2422683A1946}" srcOrd="1" destOrd="0" presId="urn:microsoft.com/office/officeart/2005/8/layout/hierarchy2"/>
    <dgm:cxn modelId="{BBD496B6-D39D-4BE8-8E35-B65A50779BE6}" type="presParOf" srcId="{44087973-C9DD-49D0-A498-2422683A1946}" destId="{34DE9119-D1D5-49DF-BF20-436E9F966B67}" srcOrd="0" destOrd="0" presId="urn:microsoft.com/office/officeart/2005/8/layout/hierarchy2"/>
    <dgm:cxn modelId="{0BC444BE-E621-4648-8769-FEF392775F56}" type="presParOf" srcId="{34DE9119-D1D5-49DF-BF20-436E9F966B67}" destId="{521D90AB-0A2C-4793-A32C-D3E48F91579F}" srcOrd="0" destOrd="0" presId="urn:microsoft.com/office/officeart/2005/8/layout/hierarchy2"/>
    <dgm:cxn modelId="{FFA4A378-4554-4D22-8409-EAB371F0CBAB}" type="presParOf" srcId="{44087973-C9DD-49D0-A498-2422683A1946}" destId="{081FAFDF-8936-41DB-82B1-044CEE5597E7}" srcOrd="1" destOrd="0" presId="urn:microsoft.com/office/officeart/2005/8/layout/hierarchy2"/>
    <dgm:cxn modelId="{C226B540-05C6-4B1F-8C4B-1C67D0DFFC85}" type="presParOf" srcId="{081FAFDF-8936-41DB-82B1-044CEE5597E7}" destId="{A87E16A3-3969-4EEA-82A6-7BD95FFFCFA5}" srcOrd="0" destOrd="0" presId="urn:microsoft.com/office/officeart/2005/8/layout/hierarchy2"/>
    <dgm:cxn modelId="{C8CB50E8-6131-4EEB-8BA5-70EDFB5CD1C8}" type="presParOf" srcId="{081FAFDF-8936-41DB-82B1-044CEE5597E7}" destId="{173E45B5-983F-4810-A68F-8FD3050B24F7}" srcOrd="1" destOrd="0" presId="urn:microsoft.com/office/officeart/2005/8/layout/hierarchy2"/>
    <dgm:cxn modelId="{9E29CC2F-BAD0-4152-B3E9-613F40E655DA}" type="presParOf" srcId="{44087973-C9DD-49D0-A498-2422683A1946}" destId="{5A67A96E-2E10-43EE-8490-3A3A1E5496A8}" srcOrd="2" destOrd="0" presId="urn:microsoft.com/office/officeart/2005/8/layout/hierarchy2"/>
    <dgm:cxn modelId="{5AE49171-3DBA-4CA0-A0F1-DA6EB72A7F02}" type="presParOf" srcId="{5A67A96E-2E10-43EE-8490-3A3A1E5496A8}" destId="{55992066-27D5-4887-AE04-C393CCF97A2C}" srcOrd="0" destOrd="0" presId="urn:microsoft.com/office/officeart/2005/8/layout/hierarchy2"/>
    <dgm:cxn modelId="{88882295-6ADB-4884-BF46-89E1AF0D1ED8}" type="presParOf" srcId="{44087973-C9DD-49D0-A498-2422683A1946}" destId="{6F646FDA-FA15-4306-BBEF-A1797272F9DB}" srcOrd="3" destOrd="0" presId="urn:microsoft.com/office/officeart/2005/8/layout/hierarchy2"/>
    <dgm:cxn modelId="{09FD8783-9A0C-4382-98BA-1E72BE4D24D9}" type="presParOf" srcId="{6F646FDA-FA15-4306-BBEF-A1797272F9DB}" destId="{764B42D1-DEE8-40CE-9823-CDCAE12AF0F9}" srcOrd="0" destOrd="0" presId="urn:microsoft.com/office/officeart/2005/8/layout/hierarchy2"/>
    <dgm:cxn modelId="{71F1DF07-4E27-4763-9331-9BD3F7ABCF04}" type="presParOf" srcId="{6F646FDA-FA15-4306-BBEF-A1797272F9DB}" destId="{185DEC0B-4293-45BD-8688-FE14C89D3744}" srcOrd="1" destOrd="0" presId="urn:microsoft.com/office/officeart/2005/8/layout/hierarchy2"/>
    <dgm:cxn modelId="{9DA4E4C9-464E-46D7-BBE7-8EF130DB40CD}" type="presParOf" srcId="{44087973-C9DD-49D0-A498-2422683A1946}" destId="{7850C5EC-2F2A-4DA8-8B07-9DDABD623F12}" srcOrd="4" destOrd="0" presId="urn:microsoft.com/office/officeart/2005/8/layout/hierarchy2"/>
    <dgm:cxn modelId="{B084CC0A-916E-42F5-A35A-A6C0253C0C41}" type="presParOf" srcId="{7850C5EC-2F2A-4DA8-8B07-9DDABD623F12}" destId="{BF257D47-82C4-4DF0-8B33-541D40492254}" srcOrd="0" destOrd="0" presId="urn:microsoft.com/office/officeart/2005/8/layout/hierarchy2"/>
    <dgm:cxn modelId="{B2870840-CD6D-48A2-9884-2DEA6681F05B}" type="presParOf" srcId="{44087973-C9DD-49D0-A498-2422683A1946}" destId="{C76C2665-DAA8-471A-ACE0-E62A69555C35}" srcOrd="5" destOrd="0" presId="urn:microsoft.com/office/officeart/2005/8/layout/hierarchy2"/>
    <dgm:cxn modelId="{FD7B7D13-44FA-4039-9B64-C6BAC700F979}" type="presParOf" srcId="{C76C2665-DAA8-471A-ACE0-E62A69555C35}" destId="{666E1C94-8770-41FE-BF9A-D95ADF909567}" srcOrd="0" destOrd="0" presId="urn:microsoft.com/office/officeart/2005/8/layout/hierarchy2"/>
    <dgm:cxn modelId="{DF3A2936-4B6B-4E7B-8131-A8D93943EFCF}" type="presParOf" srcId="{C76C2665-DAA8-471A-ACE0-E62A69555C35}" destId="{420CFF46-32B6-4C8D-82C7-F3CC3C5A10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6DF927-8888-4DCD-B98F-18BA4739B94C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DCF1A79D-2B15-40DB-859C-5F60D4285E05}">
      <dgm:prSet phldrT="[Text]"/>
      <dgm:spPr/>
      <dgm:t>
        <a:bodyPr/>
        <a:lstStyle/>
        <a:p>
          <a:r>
            <a:rPr lang="en-US" b="1" dirty="0"/>
            <a:t>Metropolitan Climate Change Action Plan</a:t>
          </a:r>
        </a:p>
        <a:p>
          <a:r>
            <a:rPr lang="en-GB" dirty="0"/>
            <a:t>Who: Multiple local actors and institutions led by IMEPLAN</a:t>
          </a:r>
        </a:p>
        <a:p>
          <a:r>
            <a:rPr lang="en-GB" dirty="0"/>
            <a:t>Where: IMEPLAN office, metropolitan level</a:t>
          </a:r>
        </a:p>
        <a:p>
          <a:endParaRPr lang="en-GB" dirty="0"/>
        </a:p>
      </dgm:t>
    </dgm:pt>
    <dgm:pt modelId="{F5F8FFAA-FE23-4FFF-8046-3998FDC7A17A}" type="parTrans" cxnId="{1DC99541-67D0-4B2E-B2DB-5C163885F9D0}">
      <dgm:prSet/>
      <dgm:spPr/>
      <dgm:t>
        <a:bodyPr/>
        <a:lstStyle/>
        <a:p>
          <a:endParaRPr lang="en-GB"/>
        </a:p>
      </dgm:t>
    </dgm:pt>
    <dgm:pt modelId="{256A0616-B06F-4FCD-B0F6-E87520C44CA4}" type="sibTrans" cxnId="{1DC99541-67D0-4B2E-B2DB-5C163885F9D0}">
      <dgm:prSet/>
      <dgm:spPr/>
      <dgm:t>
        <a:bodyPr/>
        <a:lstStyle/>
        <a:p>
          <a:endParaRPr lang="en-GB"/>
        </a:p>
      </dgm:t>
    </dgm:pt>
    <dgm:pt modelId="{6C51EF5E-A336-4F70-A8E4-90A5EC97E101}">
      <dgm:prSet phldrT="[Text]"/>
      <dgm:spPr/>
      <dgm:t>
        <a:bodyPr/>
        <a:lstStyle/>
        <a:p>
          <a:r>
            <a:rPr lang="en-US" b="1" dirty="0"/>
            <a:t>Municipal Program for Climate Action</a:t>
          </a:r>
        </a:p>
        <a:p>
          <a:r>
            <a:rPr lang="en-US" dirty="0"/>
            <a:t>Who: Municipal climate change unit (office within the environmental department)</a:t>
          </a:r>
          <a:endParaRPr lang="en-GB" dirty="0"/>
        </a:p>
      </dgm:t>
    </dgm:pt>
    <dgm:pt modelId="{A2FA354A-1B01-4BF6-B63B-1FF28040E375}" type="parTrans" cxnId="{E3E6499B-C74C-491D-8061-4C22B0F52F15}">
      <dgm:prSet/>
      <dgm:spPr/>
      <dgm:t>
        <a:bodyPr/>
        <a:lstStyle/>
        <a:p>
          <a:endParaRPr lang="en-GB"/>
        </a:p>
      </dgm:t>
    </dgm:pt>
    <dgm:pt modelId="{21717822-278A-451F-85E6-8A8678F94B9D}" type="sibTrans" cxnId="{E3E6499B-C74C-491D-8061-4C22B0F52F15}">
      <dgm:prSet/>
      <dgm:spPr/>
      <dgm:t>
        <a:bodyPr/>
        <a:lstStyle/>
        <a:p>
          <a:endParaRPr lang="en-GB"/>
        </a:p>
      </dgm:t>
    </dgm:pt>
    <dgm:pt modelId="{FF10D5FF-BE24-4046-B9BB-93D9B54A6BA4}">
      <dgm:prSet phldrT="[Text]"/>
      <dgm:spPr/>
      <dgm:t>
        <a:bodyPr/>
        <a:lstStyle/>
        <a:p>
          <a:r>
            <a:rPr lang="en-US" b="1" dirty="0"/>
            <a:t>Program public consultation</a:t>
          </a:r>
        </a:p>
        <a:p>
          <a:r>
            <a:rPr lang="en-US" dirty="0"/>
            <a:t>Who: Civil society</a:t>
          </a:r>
        </a:p>
        <a:p>
          <a:r>
            <a:rPr lang="en-US" dirty="0"/>
            <a:t>Where: In person and online</a:t>
          </a:r>
          <a:endParaRPr lang="en-GB" dirty="0"/>
        </a:p>
      </dgm:t>
    </dgm:pt>
    <dgm:pt modelId="{7925DB6C-C9DD-4AF8-84EC-A31191308516}" type="parTrans" cxnId="{B842E210-0831-4479-9969-C7044196D905}">
      <dgm:prSet/>
      <dgm:spPr/>
      <dgm:t>
        <a:bodyPr/>
        <a:lstStyle/>
        <a:p>
          <a:endParaRPr lang="en-GB"/>
        </a:p>
      </dgm:t>
    </dgm:pt>
    <dgm:pt modelId="{B5005551-44F2-4084-8315-CB8BE4D648F4}" type="sibTrans" cxnId="{B842E210-0831-4479-9969-C7044196D905}">
      <dgm:prSet/>
      <dgm:spPr/>
      <dgm:t>
        <a:bodyPr/>
        <a:lstStyle/>
        <a:p>
          <a:endParaRPr lang="en-GB"/>
        </a:p>
      </dgm:t>
    </dgm:pt>
    <dgm:pt modelId="{03038806-1F81-4FBB-AC45-29ECFE0CE8FC}">
      <dgm:prSet phldrT="[Text]"/>
      <dgm:spPr/>
      <dgm:t>
        <a:bodyPr/>
        <a:lstStyle/>
        <a:p>
          <a:r>
            <a:rPr lang="en-US" b="1" dirty="0"/>
            <a:t>Program approbation and publication</a:t>
          </a:r>
        </a:p>
        <a:p>
          <a:r>
            <a:rPr lang="en-US" dirty="0"/>
            <a:t>Who: Aldermen</a:t>
          </a:r>
        </a:p>
        <a:p>
          <a:r>
            <a:rPr lang="en-US" dirty="0"/>
            <a:t>Where: State Congress, Official State newspaper</a:t>
          </a:r>
          <a:endParaRPr lang="en-GB" noProof="0" dirty="0"/>
        </a:p>
      </dgm:t>
    </dgm:pt>
    <dgm:pt modelId="{BAA2C404-FDAA-4F78-8F76-CDB64F43B203}" type="parTrans" cxnId="{442ECF67-DEDD-485C-A88E-63184BEF32C7}">
      <dgm:prSet/>
      <dgm:spPr/>
      <dgm:t>
        <a:bodyPr/>
        <a:lstStyle/>
        <a:p>
          <a:endParaRPr lang="en-GB"/>
        </a:p>
      </dgm:t>
    </dgm:pt>
    <dgm:pt modelId="{31230AD2-47AD-4A6B-A751-CF381C94E89A}" type="sibTrans" cxnId="{442ECF67-DEDD-485C-A88E-63184BEF32C7}">
      <dgm:prSet/>
      <dgm:spPr/>
      <dgm:t>
        <a:bodyPr/>
        <a:lstStyle/>
        <a:p>
          <a:endParaRPr lang="en-GB"/>
        </a:p>
      </dgm:t>
    </dgm:pt>
    <dgm:pt modelId="{C7618DC1-80C8-49AB-A24C-62A8433296B1}">
      <dgm:prSet phldrT="[Text]"/>
      <dgm:spPr/>
      <dgm:t>
        <a:bodyPr/>
        <a:lstStyle/>
        <a:p>
          <a:r>
            <a:rPr lang="en-GB" b="1" noProof="0" dirty="0"/>
            <a:t>Embed program across government departments, not only environmental department (mainstreaming)</a:t>
          </a:r>
        </a:p>
        <a:p>
          <a:r>
            <a:rPr lang="en-GB" noProof="0" dirty="0"/>
            <a:t>Who:  General coordination of comprehensive management of the city?</a:t>
          </a:r>
        </a:p>
        <a:p>
          <a:r>
            <a:rPr lang="en-GB" noProof="0" dirty="0"/>
            <a:t>Where:  ?</a:t>
          </a:r>
          <a:endParaRPr lang="en-GB" dirty="0"/>
        </a:p>
      </dgm:t>
    </dgm:pt>
    <dgm:pt modelId="{3D472E32-81CA-40B8-86AA-CD88D4078BF4}" type="parTrans" cxnId="{84574F65-8DC5-47AA-A213-A17FF6B6BB3C}">
      <dgm:prSet/>
      <dgm:spPr/>
      <dgm:t>
        <a:bodyPr/>
        <a:lstStyle/>
        <a:p>
          <a:endParaRPr lang="en-GB"/>
        </a:p>
      </dgm:t>
    </dgm:pt>
    <dgm:pt modelId="{21138076-FAF9-44F1-BE48-44794F06F515}" type="sibTrans" cxnId="{84574F65-8DC5-47AA-A213-A17FF6B6BB3C}">
      <dgm:prSet/>
      <dgm:spPr/>
      <dgm:t>
        <a:bodyPr/>
        <a:lstStyle/>
        <a:p>
          <a:endParaRPr lang="en-GB"/>
        </a:p>
      </dgm:t>
    </dgm:pt>
    <dgm:pt modelId="{E81466CB-40AD-4698-8E62-ECABB1A50EB1}">
      <dgm:prSet phldrT="[Text]"/>
      <dgm:spPr/>
      <dgm:t>
        <a:bodyPr/>
        <a:lstStyle/>
        <a:p>
          <a:r>
            <a:rPr lang="en-US" b="1" dirty="0"/>
            <a:t>Translate program into new and existing regulations and bylaws</a:t>
          </a:r>
        </a:p>
        <a:p>
          <a:r>
            <a:rPr lang="en-US" dirty="0"/>
            <a:t>Who: ?</a:t>
          </a:r>
        </a:p>
        <a:p>
          <a:r>
            <a:rPr lang="en-US" dirty="0"/>
            <a:t>Where: Across government departments</a:t>
          </a:r>
          <a:endParaRPr lang="en-GB" dirty="0"/>
        </a:p>
      </dgm:t>
    </dgm:pt>
    <dgm:pt modelId="{3669AE38-D35C-418E-9E88-6159607A932A}" type="parTrans" cxnId="{4CEF38DE-7304-4AE2-B044-983C04E793A2}">
      <dgm:prSet/>
      <dgm:spPr/>
      <dgm:t>
        <a:bodyPr/>
        <a:lstStyle/>
        <a:p>
          <a:endParaRPr lang="en-GB"/>
        </a:p>
      </dgm:t>
    </dgm:pt>
    <dgm:pt modelId="{DF183351-D878-4505-A3AE-38FA9B5FC764}" type="sibTrans" cxnId="{4CEF38DE-7304-4AE2-B044-983C04E793A2}">
      <dgm:prSet/>
      <dgm:spPr/>
      <dgm:t>
        <a:bodyPr/>
        <a:lstStyle/>
        <a:p>
          <a:endParaRPr lang="en-GB"/>
        </a:p>
      </dgm:t>
    </dgm:pt>
    <dgm:pt modelId="{300E2920-8491-46D8-B13A-1BBE772D6771}">
      <dgm:prSet phldrT="[Text]"/>
      <dgm:spPr/>
      <dgm:t>
        <a:bodyPr/>
        <a:lstStyle/>
        <a:p>
          <a:r>
            <a:rPr lang="en-US" b="1" dirty="0"/>
            <a:t>Request new and existing buildings to comply with new regulations and bylaws</a:t>
          </a:r>
        </a:p>
        <a:p>
          <a:r>
            <a:rPr lang="en-US" dirty="0"/>
            <a:t>Who: Department of Licenses and Permits</a:t>
          </a:r>
        </a:p>
        <a:p>
          <a:r>
            <a:rPr lang="en-US" dirty="0"/>
            <a:t>Where: across government departments</a:t>
          </a:r>
          <a:endParaRPr lang="en-GB" dirty="0"/>
        </a:p>
      </dgm:t>
    </dgm:pt>
    <dgm:pt modelId="{81707B15-3689-405E-8327-CB92DF216101}" type="parTrans" cxnId="{8645A440-37CE-4B43-A13F-32EAE9BF4B26}">
      <dgm:prSet/>
      <dgm:spPr/>
      <dgm:t>
        <a:bodyPr/>
        <a:lstStyle/>
        <a:p>
          <a:endParaRPr lang="en-GB"/>
        </a:p>
      </dgm:t>
    </dgm:pt>
    <dgm:pt modelId="{33F41F06-FF13-48D1-8439-D7FB65AE3D23}" type="sibTrans" cxnId="{8645A440-37CE-4B43-A13F-32EAE9BF4B26}">
      <dgm:prSet/>
      <dgm:spPr/>
      <dgm:t>
        <a:bodyPr/>
        <a:lstStyle/>
        <a:p>
          <a:endParaRPr lang="en-GB"/>
        </a:p>
      </dgm:t>
    </dgm:pt>
    <dgm:pt modelId="{16525B3A-1A71-45E5-9597-8F275D1DD2DB}">
      <dgm:prSet/>
      <dgm:spPr/>
      <dgm:t>
        <a:bodyPr/>
        <a:lstStyle/>
        <a:p>
          <a:r>
            <a:rPr lang="en-US" b="1" dirty="0"/>
            <a:t>Metropolitan Development Plan</a:t>
          </a:r>
        </a:p>
        <a:p>
          <a:r>
            <a:rPr lang="en-US" dirty="0"/>
            <a:t>Who: State Governor</a:t>
          </a:r>
        </a:p>
        <a:p>
          <a:r>
            <a:rPr lang="en-US" dirty="0"/>
            <a:t>Where: State level</a:t>
          </a:r>
          <a:endParaRPr lang="en-GB" dirty="0"/>
        </a:p>
      </dgm:t>
    </dgm:pt>
    <dgm:pt modelId="{E2B670A2-4A2C-4AF9-BCDF-E302EF83492E}" type="parTrans" cxnId="{7EF466CF-E9DB-4304-8A19-F8C0D4534BA0}">
      <dgm:prSet/>
      <dgm:spPr/>
      <dgm:t>
        <a:bodyPr/>
        <a:lstStyle/>
        <a:p>
          <a:endParaRPr lang="en-GB"/>
        </a:p>
      </dgm:t>
    </dgm:pt>
    <dgm:pt modelId="{97C3401B-C2CA-4D4C-82A4-A1D80E6F9E1B}" type="sibTrans" cxnId="{7EF466CF-E9DB-4304-8A19-F8C0D4534BA0}">
      <dgm:prSet/>
      <dgm:spPr/>
      <dgm:t>
        <a:bodyPr/>
        <a:lstStyle/>
        <a:p>
          <a:endParaRPr lang="en-GB"/>
        </a:p>
      </dgm:t>
    </dgm:pt>
    <dgm:pt modelId="{239BD29F-8CB0-4417-95C8-DC541ADD81E4}" type="pres">
      <dgm:prSet presAssocID="{996DF927-8888-4DCD-B98F-18BA4739B94C}" presName="Name0" presStyleCnt="0">
        <dgm:presLayoutVars>
          <dgm:dir/>
          <dgm:resizeHandles val="exact"/>
        </dgm:presLayoutVars>
      </dgm:prSet>
      <dgm:spPr/>
    </dgm:pt>
    <dgm:pt modelId="{DCFA196A-9538-4762-9594-4B09700A4364}" type="pres">
      <dgm:prSet presAssocID="{16525B3A-1A71-45E5-9597-8F275D1DD2DB}" presName="node" presStyleLbl="node1" presStyleIdx="0" presStyleCnt="8">
        <dgm:presLayoutVars>
          <dgm:bulletEnabled val="1"/>
        </dgm:presLayoutVars>
      </dgm:prSet>
      <dgm:spPr/>
    </dgm:pt>
    <dgm:pt modelId="{4CEBDB7B-1024-45E5-8A79-72ADA36FF1A8}" type="pres">
      <dgm:prSet presAssocID="{97C3401B-C2CA-4D4C-82A4-A1D80E6F9E1B}" presName="sibTrans" presStyleLbl="sibTrans1D1" presStyleIdx="0" presStyleCnt="7"/>
      <dgm:spPr/>
    </dgm:pt>
    <dgm:pt modelId="{72040056-04ED-49EA-8D7D-1A1144FBF3C1}" type="pres">
      <dgm:prSet presAssocID="{97C3401B-C2CA-4D4C-82A4-A1D80E6F9E1B}" presName="connectorText" presStyleLbl="sibTrans1D1" presStyleIdx="0" presStyleCnt="7"/>
      <dgm:spPr/>
    </dgm:pt>
    <dgm:pt modelId="{6FD699D0-2C9F-4B0C-8070-C09F6FBC431E}" type="pres">
      <dgm:prSet presAssocID="{DCF1A79D-2B15-40DB-859C-5F60D4285E05}" presName="node" presStyleLbl="node1" presStyleIdx="1" presStyleCnt="8" custLinFactNeighborX="1766" custLinFactNeighborY="-736">
        <dgm:presLayoutVars>
          <dgm:bulletEnabled val="1"/>
        </dgm:presLayoutVars>
      </dgm:prSet>
      <dgm:spPr/>
    </dgm:pt>
    <dgm:pt modelId="{E35A4CAF-E000-4F09-8DA7-C3247648F1C1}" type="pres">
      <dgm:prSet presAssocID="{256A0616-B06F-4FCD-B0F6-E87520C44CA4}" presName="sibTrans" presStyleLbl="sibTrans1D1" presStyleIdx="1" presStyleCnt="7"/>
      <dgm:spPr/>
    </dgm:pt>
    <dgm:pt modelId="{F90041CB-50B3-403C-A9A7-ED3716345EBC}" type="pres">
      <dgm:prSet presAssocID="{256A0616-B06F-4FCD-B0F6-E87520C44CA4}" presName="connectorText" presStyleLbl="sibTrans1D1" presStyleIdx="1" presStyleCnt="7"/>
      <dgm:spPr/>
    </dgm:pt>
    <dgm:pt modelId="{2F6C234A-9C4B-42AD-BAE1-988EED626A58}" type="pres">
      <dgm:prSet presAssocID="{6C51EF5E-A336-4F70-A8E4-90A5EC97E101}" presName="node" presStyleLbl="node1" presStyleIdx="2" presStyleCnt="8">
        <dgm:presLayoutVars>
          <dgm:bulletEnabled val="1"/>
        </dgm:presLayoutVars>
      </dgm:prSet>
      <dgm:spPr/>
    </dgm:pt>
    <dgm:pt modelId="{5BA68D62-23EE-445B-852A-06B8BBBAC097}" type="pres">
      <dgm:prSet presAssocID="{21717822-278A-451F-85E6-8A8678F94B9D}" presName="sibTrans" presStyleLbl="sibTrans1D1" presStyleIdx="2" presStyleCnt="7"/>
      <dgm:spPr/>
    </dgm:pt>
    <dgm:pt modelId="{07630295-3B8D-4783-ABE8-84B594E148A4}" type="pres">
      <dgm:prSet presAssocID="{21717822-278A-451F-85E6-8A8678F94B9D}" presName="connectorText" presStyleLbl="sibTrans1D1" presStyleIdx="2" presStyleCnt="7"/>
      <dgm:spPr/>
    </dgm:pt>
    <dgm:pt modelId="{EB8B4262-7D4F-4B8C-BC0D-839A50E20387}" type="pres">
      <dgm:prSet presAssocID="{FF10D5FF-BE24-4046-B9BB-93D9B54A6BA4}" presName="node" presStyleLbl="node1" presStyleIdx="3" presStyleCnt="8">
        <dgm:presLayoutVars>
          <dgm:bulletEnabled val="1"/>
        </dgm:presLayoutVars>
      </dgm:prSet>
      <dgm:spPr/>
    </dgm:pt>
    <dgm:pt modelId="{4F34144F-8D79-4064-BA03-EE4570B2D3B4}" type="pres">
      <dgm:prSet presAssocID="{B5005551-44F2-4084-8315-CB8BE4D648F4}" presName="sibTrans" presStyleLbl="sibTrans1D1" presStyleIdx="3" presStyleCnt="7"/>
      <dgm:spPr/>
    </dgm:pt>
    <dgm:pt modelId="{C08A89E6-27A6-4277-A9E9-A9D462422EE1}" type="pres">
      <dgm:prSet presAssocID="{B5005551-44F2-4084-8315-CB8BE4D648F4}" presName="connectorText" presStyleLbl="sibTrans1D1" presStyleIdx="3" presStyleCnt="7"/>
      <dgm:spPr/>
    </dgm:pt>
    <dgm:pt modelId="{8B91DE19-3B9F-4211-A4C3-259213804C76}" type="pres">
      <dgm:prSet presAssocID="{03038806-1F81-4FBB-AC45-29ECFE0CE8FC}" presName="node" presStyleLbl="node1" presStyleIdx="4" presStyleCnt="8">
        <dgm:presLayoutVars>
          <dgm:bulletEnabled val="1"/>
        </dgm:presLayoutVars>
      </dgm:prSet>
      <dgm:spPr/>
    </dgm:pt>
    <dgm:pt modelId="{8AD47322-8ED3-4244-AB40-017567ADE9CD}" type="pres">
      <dgm:prSet presAssocID="{31230AD2-47AD-4A6B-A751-CF381C94E89A}" presName="sibTrans" presStyleLbl="sibTrans1D1" presStyleIdx="4" presStyleCnt="7"/>
      <dgm:spPr/>
    </dgm:pt>
    <dgm:pt modelId="{3E9D28E4-E0FD-4634-B818-1625E9DEE1EB}" type="pres">
      <dgm:prSet presAssocID="{31230AD2-47AD-4A6B-A751-CF381C94E89A}" presName="connectorText" presStyleLbl="sibTrans1D1" presStyleIdx="4" presStyleCnt="7"/>
      <dgm:spPr/>
    </dgm:pt>
    <dgm:pt modelId="{2F689348-938E-4779-A82A-F26390D46F9C}" type="pres">
      <dgm:prSet presAssocID="{C7618DC1-80C8-49AB-A24C-62A8433296B1}" presName="node" presStyleLbl="node1" presStyleIdx="5" presStyleCnt="8">
        <dgm:presLayoutVars>
          <dgm:bulletEnabled val="1"/>
        </dgm:presLayoutVars>
      </dgm:prSet>
      <dgm:spPr/>
    </dgm:pt>
    <dgm:pt modelId="{CFC64EEC-D672-4809-883B-963E82673AAB}" type="pres">
      <dgm:prSet presAssocID="{21138076-FAF9-44F1-BE48-44794F06F515}" presName="sibTrans" presStyleLbl="sibTrans1D1" presStyleIdx="5" presStyleCnt="7"/>
      <dgm:spPr/>
    </dgm:pt>
    <dgm:pt modelId="{923E5317-2ACC-45CD-8002-BB8943EA40B2}" type="pres">
      <dgm:prSet presAssocID="{21138076-FAF9-44F1-BE48-44794F06F515}" presName="connectorText" presStyleLbl="sibTrans1D1" presStyleIdx="5" presStyleCnt="7"/>
      <dgm:spPr/>
    </dgm:pt>
    <dgm:pt modelId="{FCFC0BAE-BAEE-478E-83EE-68CEAD4DA169}" type="pres">
      <dgm:prSet presAssocID="{E81466CB-40AD-4698-8E62-ECABB1A50EB1}" presName="node" presStyleLbl="node1" presStyleIdx="6" presStyleCnt="8">
        <dgm:presLayoutVars>
          <dgm:bulletEnabled val="1"/>
        </dgm:presLayoutVars>
      </dgm:prSet>
      <dgm:spPr/>
    </dgm:pt>
    <dgm:pt modelId="{1747E6B5-BA20-41F8-A53D-19B6C34EDDC2}" type="pres">
      <dgm:prSet presAssocID="{DF183351-D878-4505-A3AE-38FA9B5FC764}" presName="sibTrans" presStyleLbl="sibTrans1D1" presStyleIdx="6" presStyleCnt="7"/>
      <dgm:spPr/>
    </dgm:pt>
    <dgm:pt modelId="{4C0DFFFF-C156-42CA-B614-9FC5A3CD3FDA}" type="pres">
      <dgm:prSet presAssocID="{DF183351-D878-4505-A3AE-38FA9B5FC764}" presName="connectorText" presStyleLbl="sibTrans1D1" presStyleIdx="6" presStyleCnt="7"/>
      <dgm:spPr/>
    </dgm:pt>
    <dgm:pt modelId="{BCB3AEB2-D8B2-4B92-89E2-487A43BDF9A4}" type="pres">
      <dgm:prSet presAssocID="{300E2920-8491-46D8-B13A-1BBE772D6771}" presName="node" presStyleLbl="node1" presStyleIdx="7" presStyleCnt="8">
        <dgm:presLayoutVars>
          <dgm:bulletEnabled val="1"/>
        </dgm:presLayoutVars>
      </dgm:prSet>
      <dgm:spPr/>
    </dgm:pt>
  </dgm:ptLst>
  <dgm:cxnLst>
    <dgm:cxn modelId="{DE0D3208-D645-4178-82F0-DB6C4B6B00B5}" type="presOf" srcId="{97C3401B-C2CA-4D4C-82A4-A1D80E6F9E1B}" destId="{72040056-04ED-49EA-8D7D-1A1144FBF3C1}" srcOrd="1" destOrd="0" presId="urn:microsoft.com/office/officeart/2005/8/layout/bProcess3"/>
    <dgm:cxn modelId="{B842E210-0831-4479-9969-C7044196D905}" srcId="{996DF927-8888-4DCD-B98F-18BA4739B94C}" destId="{FF10D5FF-BE24-4046-B9BB-93D9B54A6BA4}" srcOrd="3" destOrd="0" parTransId="{7925DB6C-C9DD-4AF8-84EC-A31191308516}" sibTransId="{B5005551-44F2-4084-8315-CB8BE4D648F4}"/>
    <dgm:cxn modelId="{8B2FE718-0558-4928-A3E1-9CDC27607301}" type="presOf" srcId="{97C3401B-C2CA-4D4C-82A4-A1D80E6F9E1B}" destId="{4CEBDB7B-1024-45E5-8A79-72ADA36FF1A8}" srcOrd="0" destOrd="0" presId="urn:microsoft.com/office/officeart/2005/8/layout/bProcess3"/>
    <dgm:cxn modelId="{4C8AC31D-0506-489B-9B17-17BC9AD0D9E9}" type="presOf" srcId="{E81466CB-40AD-4698-8E62-ECABB1A50EB1}" destId="{FCFC0BAE-BAEE-478E-83EE-68CEAD4DA169}" srcOrd="0" destOrd="0" presId="urn:microsoft.com/office/officeart/2005/8/layout/bProcess3"/>
    <dgm:cxn modelId="{1DA5281E-667F-40DF-8AD9-D300FAAC4EEA}" type="presOf" srcId="{31230AD2-47AD-4A6B-A751-CF381C94E89A}" destId="{3E9D28E4-E0FD-4634-B818-1625E9DEE1EB}" srcOrd="1" destOrd="0" presId="urn:microsoft.com/office/officeart/2005/8/layout/bProcess3"/>
    <dgm:cxn modelId="{8645A440-37CE-4B43-A13F-32EAE9BF4B26}" srcId="{996DF927-8888-4DCD-B98F-18BA4739B94C}" destId="{300E2920-8491-46D8-B13A-1BBE772D6771}" srcOrd="7" destOrd="0" parTransId="{81707B15-3689-405E-8327-CB92DF216101}" sibTransId="{33F41F06-FF13-48D1-8439-D7FB65AE3D23}"/>
    <dgm:cxn modelId="{1DC99541-67D0-4B2E-B2DB-5C163885F9D0}" srcId="{996DF927-8888-4DCD-B98F-18BA4739B94C}" destId="{DCF1A79D-2B15-40DB-859C-5F60D4285E05}" srcOrd="1" destOrd="0" parTransId="{F5F8FFAA-FE23-4FFF-8046-3998FDC7A17A}" sibTransId="{256A0616-B06F-4FCD-B0F6-E87520C44CA4}"/>
    <dgm:cxn modelId="{84574F65-8DC5-47AA-A213-A17FF6B6BB3C}" srcId="{996DF927-8888-4DCD-B98F-18BA4739B94C}" destId="{C7618DC1-80C8-49AB-A24C-62A8433296B1}" srcOrd="5" destOrd="0" parTransId="{3D472E32-81CA-40B8-86AA-CD88D4078BF4}" sibTransId="{21138076-FAF9-44F1-BE48-44794F06F515}"/>
    <dgm:cxn modelId="{442ECF67-DEDD-485C-A88E-63184BEF32C7}" srcId="{996DF927-8888-4DCD-B98F-18BA4739B94C}" destId="{03038806-1F81-4FBB-AC45-29ECFE0CE8FC}" srcOrd="4" destOrd="0" parTransId="{BAA2C404-FDAA-4F78-8F76-CDB64F43B203}" sibTransId="{31230AD2-47AD-4A6B-A751-CF381C94E89A}"/>
    <dgm:cxn modelId="{604A616D-F376-4720-9038-3DE91839FF39}" type="presOf" srcId="{21717822-278A-451F-85E6-8A8678F94B9D}" destId="{07630295-3B8D-4783-ABE8-84B594E148A4}" srcOrd="1" destOrd="0" presId="urn:microsoft.com/office/officeart/2005/8/layout/bProcess3"/>
    <dgm:cxn modelId="{B0FD2976-8247-46EF-B1AD-B1AD710DDB57}" type="presOf" srcId="{31230AD2-47AD-4A6B-A751-CF381C94E89A}" destId="{8AD47322-8ED3-4244-AB40-017567ADE9CD}" srcOrd="0" destOrd="0" presId="urn:microsoft.com/office/officeart/2005/8/layout/bProcess3"/>
    <dgm:cxn modelId="{BBB46079-20D4-4F6E-93FC-8AC38E30002A}" type="presOf" srcId="{FF10D5FF-BE24-4046-B9BB-93D9B54A6BA4}" destId="{EB8B4262-7D4F-4B8C-BC0D-839A50E20387}" srcOrd="0" destOrd="0" presId="urn:microsoft.com/office/officeart/2005/8/layout/bProcess3"/>
    <dgm:cxn modelId="{D05DAB89-178B-42AE-8778-B59E0D5EBDFA}" type="presOf" srcId="{6C51EF5E-A336-4F70-A8E4-90A5EC97E101}" destId="{2F6C234A-9C4B-42AD-BAE1-988EED626A58}" srcOrd="0" destOrd="0" presId="urn:microsoft.com/office/officeart/2005/8/layout/bProcess3"/>
    <dgm:cxn modelId="{7EEEB089-1DF5-42C3-8EBF-A29F37C58BC0}" type="presOf" srcId="{03038806-1F81-4FBB-AC45-29ECFE0CE8FC}" destId="{8B91DE19-3B9F-4211-A4C3-259213804C76}" srcOrd="0" destOrd="0" presId="urn:microsoft.com/office/officeart/2005/8/layout/bProcess3"/>
    <dgm:cxn modelId="{7A36978B-FA7C-4B6A-9E8E-A701379583F7}" type="presOf" srcId="{DCF1A79D-2B15-40DB-859C-5F60D4285E05}" destId="{6FD699D0-2C9F-4B0C-8070-C09F6FBC431E}" srcOrd="0" destOrd="0" presId="urn:microsoft.com/office/officeart/2005/8/layout/bProcess3"/>
    <dgm:cxn modelId="{8B0F4D90-4015-414B-8049-1ABA73CA6C7F}" type="presOf" srcId="{21717822-278A-451F-85E6-8A8678F94B9D}" destId="{5BA68D62-23EE-445B-852A-06B8BBBAC097}" srcOrd="0" destOrd="0" presId="urn:microsoft.com/office/officeart/2005/8/layout/bProcess3"/>
    <dgm:cxn modelId="{BEAFDC92-C5CE-4260-8A72-264A44868D86}" type="presOf" srcId="{C7618DC1-80C8-49AB-A24C-62A8433296B1}" destId="{2F689348-938E-4779-A82A-F26390D46F9C}" srcOrd="0" destOrd="0" presId="urn:microsoft.com/office/officeart/2005/8/layout/bProcess3"/>
    <dgm:cxn modelId="{3883FE93-E94B-4765-8AB9-134619603A81}" type="presOf" srcId="{996DF927-8888-4DCD-B98F-18BA4739B94C}" destId="{239BD29F-8CB0-4417-95C8-DC541ADD81E4}" srcOrd="0" destOrd="0" presId="urn:microsoft.com/office/officeart/2005/8/layout/bProcess3"/>
    <dgm:cxn modelId="{E3E6499B-C74C-491D-8061-4C22B0F52F15}" srcId="{996DF927-8888-4DCD-B98F-18BA4739B94C}" destId="{6C51EF5E-A336-4F70-A8E4-90A5EC97E101}" srcOrd="2" destOrd="0" parTransId="{A2FA354A-1B01-4BF6-B63B-1FF28040E375}" sibTransId="{21717822-278A-451F-85E6-8A8678F94B9D}"/>
    <dgm:cxn modelId="{E9817AA9-BEBC-4C3A-85F4-D4C7F4F676B3}" type="presOf" srcId="{B5005551-44F2-4084-8315-CB8BE4D648F4}" destId="{C08A89E6-27A6-4277-A9E9-A9D462422EE1}" srcOrd="1" destOrd="0" presId="urn:microsoft.com/office/officeart/2005/8/layout/bProcess3"/>
    <dgm:cxn modelId="{D41FF6BC-72DC-4B5B-BA90-FC3D6C1B1A6A}" type="presOf" srcId="{B5005551-44F2-4084-8315-CB8BE4D648F4}" destId="{4F34144F-8D79-4064-BA03-EE4570B2D3B4}" srcOrd="0" destOrd="0" presId="urn:microsoft.com/office/officeart/2005/8/layout/bProcess3"/>
    <dgm:cxn modelId="{5D2816CA-72BE-44DF-93D0-31F53AF15AD9}" type="presOf" srcId="{DF183351-D878-4505-A3AE-38FA9B5FC764}" destId="{1747E6B5-BA20-41F8-A53D-19B6C34EDDC2}" srcOrd="0" destOrd="0" presId="urn:microsoft.com/office/officeart/2005/8/layout/bProcess3"/>
    <dgm:cxn modelId="{7EF466CF-E9DB-4304-8A19-F8C0D4534BA0}" srcId="{996DF927-8888-4DCD-B98F-18BA4739B94C}" destId="{16525B3A-1A71-45E5-9597-8F275D1DD2DB}" srcOrd="0" destOrd="0" parTransId="{E2B670A2-4A2C-4AF9-BCDF-E302EF83492E}" sibTransId="{97C3401B-C2CA-4D4C-82A4-A1D80E6F9E1B}"/>
    <dgm:cxn modelId="{598436DB-00FD-456F-BFAE-A7CAFD191313}" type="presOf" srcId="{21138076-FAF9-44F1-BE48-44794F06F515}" destId="{923E5317-2ACC-45CD-8002-BB8943EA40B2}" srcOrd="1" destOrd="0" presId="urn:microsoft.com/office/officeart/2005/8/layout/bProcess3"/>
    <dgm:cxn modelId="{C30102DE-F12D-4D89-92D0-DFD59C0C45B5}" type="presOf" srcId="{300E2920-8491-46D8-B13A-1BBE772D6771}" destId="{BCB3AEB2-D8B2-4B92-89E2-487A43BDF9A4}" srcOrd="0" destOrd="0" presId="urn:microsoft.com/office/officeart/2005/8/layout/bProcess3"/>
    <dgm:cxn modelId="{4CEF38DE-7304-4AE2-B044-983C04E793A2}" srcId="{996DF927-8888-4DCD-B98F-18BA4739B94C}" destId="{E81466CB-40AD-4698-8E62-ECABB1A50EB1}" srcOrd="6" destOrd="0" parTransId="{3669AE38-D35C-418E-9E88-6159607A932A}" sibTransId="{DF183351-D878-4505-A3AE-38FA9B5FC764}"/>
    <dgm:cxn modelId="{C52EACE1-EDD7-47A0-A0FA-526E1BA44D68}" type="presOf" srcId="{21138076-FAF9-44F1-BE48-44794F06F515}" destId="{CFC64EEC-D672-4809-883B-963E82673AAB}" srcOrd="0" destOrd="0" presId="urn:microsoft.com/office/officeart/2005/8/layout/bProcess3"/>
    <dgm:cxn modelId="{D1B5D2E7-501E-4B42-9CDD-26660B6BAA52}" type="presOf" srcId="{DF183351-D878-4505-A3AE-38FA9B5FC764}" destId="{4C0DFFFF-C156-42CA-B614-9FC5A3CD3FDA}" srcOrd="1" destOrd="0" presId="urn:microsoft.com/office/officeart/2005/8/layout/bProcess3"/>
    <dgm:cxn modelId="{0D938FE9-70BC-4C84-9F87-A54FB87DC010}" type="presOf" srcId="{256A0616-B06F-4FCD-B0F6-E87520C44CA4}" destId="{E35A4CAF-E000-4F09-8DA7-C3247648F1C1}" srcOrd="0" destOrd="0" presId="urn:microsoft.com/office/officeart/2005/8/layout/bProcess3"/>
    <dgm:cxn modelId="{114FA0ED-DF1B-4C48-B986-F70C06A5D281}" type="presOf" srcId="{256A0616-B06F-4FCD-B0F6-E87520C44CA4}" destId="{F90041CB-50B3-403C-A9A7-ED3716345EBC}" srcOrd="1" destOrd="0" presId="urn:microsoft.com/office/officeart/2005/8/layout/bProcess3"/>
    <dgm:cxn modelId="{8741B0F8-7514-497E-96BD-E11BC2F86FAD}" type="presOf" srcId="{16525B3A-1A71-45E5-9597-8F275D1DD2DB}" destId="{DCFA196A-9538-4762-9594-4B09700A4364}" srcOrd="0" destOrd="0" presId="urn:microsoft.com/office/officeart/2005/8/layout/bProcess3"/>
    <dgm:cxn modelId="{0DBD3266-1310-486E-846A-4FB2EA157582}" type="presParOf" srcId="{239BD29F-8CB0-4417-95C8-DC541ADD81E4}" destId="{DCFA196A-9538-4762-9594-4B09700A4364}" srcOrd="0" destOrd="0" presId="urn:microsoft.com/office/officeart/2005/8/layout/bProcess3"/>
    <dgm:cxn modelId="{1C1E2475-AFDC-4145-AABB-A4BFE1A90D8F}" type="presParOf" srcId="{239BD29F-8CB0-4417-95C8-DC541ADD81E4}" destId="{4CEBDB7B-1024-45E5-8A79-72ADA36FF1A8}" srcOrd="1" destOrd="0" presId="urn:microsoft.com/office/officeart/2005/8/layout/bProcess3"/>
    <dgm:cxn modelId="{32FDE265-44FC-4525-A714-B16C3E72A73E}" type="presParOf" srcId="{4CEBDB7B-1024-45E5-8A79-72ADA36FF1A8}" destId="{72040056-04ED-49EA-8D7D-1A1144FBF3C1}" srcOrd="0" destOrd="0" presId="urn:microsoft.com/office/officeart/2005/8/layout/bProcess3"/>
    <dgm:cxn modelId="{BD2FCB79-B68C-4E29-AD96-5AE8C8991B59}" type="presParOf" srcId="{239BD29F-8CB0-4417-95C8-DC541ADD81E4}" destId="{6FD699D0-2C9F-4B0C-8070-C09F6FBC431E}" srcOrd="2" destOrd="0" presId="urn:microsoft.com/office/officeart/2005/8/layout/bProcess3"/>
    <dgm:cxn modelId="{40A6FE87-59F9-4939-9B3C-E66DD8CCF5F7}" type="presParOf" srcId="{239BD29F-8CB0-4417-95C8-DC541ADD81E4}" destId="{E35A4CAF-E000-4F09-8DA7-C3247648F1C1}" srcOrd="3" destOrd="0" presId="urn:microsoft.com/office/officeart/2005/8/layout/bProcess3"/>
    <dgm:cxn modelId="{5B2F1753-F54C-4C2B-822D-EF29CE9AB035}" type="presParOf" srcId="{E35A4CAF-E000-4F09-8DA7-C3247648F1C1}" destId="{F90041CB-50B3-403C-A9A7-ED3716345EBC}" srcOrd="0" destOrd="0" presId="urn:microsoft.com/office/officeart/2005/8/layout/bProcess3"/>
    <dgm:cxn modelId="{CDC833D2-7738-4873-B2B4-A7A12FB80970}" type="presParOf" srcId="{239BD29F-8CB0-4417-95C8-DC541ADD81E4}" destId="{2F6C234A-9C4B-42AD-BAE1-988EED626A58}" srcOrd="4" destOrd="0" presId="urn:microsoft.com/office/officeart/2005/8/layout/bProcess3"/>
    <dgm:cxn modelId="{8202CEDB-DA45-4809-8B99-D233E25B2A7C}" type="presParOf" srcId="{239BD29F-8CB0-4417-95C8-DC541ADD81E4}" destId="{5BA68D62-23EE-445B-852A-06B8BBBAC097}" srcOrd="5" destOrd="0" presId="urn:microsoft.com/office/officeart/2005/8/layout/bProcess3"/>
    <dgm:cxn modelId="{C637C1EE-9276-4E13-B080-25DD234F4B0D}" type="presParOf" srcId="{5BA68D62-23EE-445B-852A-06B8BBBAC097}" destId="{07630295-3B8D-4783-ABE8-84B594E148A4}" srcOrd="0" destOrd="0" presId="urn:microsoft.com/office/officeart/2005/8/layout/bProcess3"/>
    <dgm:cxn modelId="{FBA840FE-0489-445F-A73A-2B5AC1DF42D6}" type="presParOf" srcId="{239BD29F-8CB0-4417-95C8-DC541ADD81E4}" destId="{EB8B4262-7D4F-4B8C-BC0D-839A50E20387}" srcOrd="6" destOrd="0" presId="urn:microsoft.com/office/officeart/2005/8/layout/bProcess3"/>
    <dgm:cxn modelId="{E6780FA6-B729-4078-83F9-CE9866B0A0FD}" type="presParOf" srcId="{239BD29F-8CB0-4417-95C8-DC541ADD81E4}" destId="{4F34144F-8D79-4064-BA03-EE4570B2D3B4}" srcOrd="7" destOrd="0" presId="urn:microsoft.com/office/officeart/2005/8/layout/bProcess3"/>
    <dgm:cxn modelId="{F659D4DF-3C33-44A1-B0ED-AD620905A189}" type="presParOf" srcId="{4F34144F-8D79-4064-BA03-EE4570B2D3B4}" destId="{C08A89E6-27A6-4277-A9E9-A9D462422EE1}" srcOrd="0" destOrd="0" presId="urn:microsoft.com/office/officeart/2005/8/layout/bProcess3"/>
    <dgm:cxn modelId="{DE26BEDA-7F1D-4C74-AF4F-F13E356A6B68}" type="presParOf" srcId="{239BD29F-8CB0-4417-95C8-DC541ADD81E4}" destId="{8B91DE19-3B9F-4211-A4C3-259213804C76}" srcOrd="8" destOrd="0" presId="urn:microsoft.com/office/officeart/2005/8/layout/bProcess3"/>
    <dgm:cxn modelId="{2FAE7FF4-7FA0-4DB4-9F15-6F7F5EC0EF4A}" type="presParOf" srcId="{239BD29F-8CB0-4417-95C8-DC541ADD81E4}" destId="{8AD47322-8ED3-4244-AB40-017567ADE9CD}" srcOrd="9" destOrd="0" presId="urn:microsoft.com/office/officeart/2005/8/layout/bProcess3"/>
    <dgm:cxn modelId="{28D71D2A-D02A-42C0-B9A1-C13F0ADA3151}" type="presParOf" srcId="{8AD47322-8ED3-4244-AB40-017567ADE9CD}" destId="{3E9D28E4-E0FD-4634-B818-1625E9DEE1EB}" srcOrd="0" destOrd="0" presId="urn:microsoft.com/office/officeart/2005/8/layout/bProcess3"/>
    <dgm:cxn modelId="{21A725A7-E31B-49A3-91F4-B0F6BE64DF11}" type="presParOf" srcId="{239BD29F-8CB0-4417-95C8-DC541ADD81E4}" destId="{2F689348-938E-4779-A82A-F26390D46F9C}" srcOrd="10" destOrd="0" presId="urn:microsoft.com/office/officeart/2005/8/layout/bProcess3"/>
    <dgm:cxn modelId="{7C8603EE-4DA9-478F-9819-4007631B230F}" type="presParOf" srcId="{239BD29F-8CB0-4417-95C8-DC541ADD81E4}" destId="{CFC64EEC-D672-4809-883B-963E82673AAB}" srcOrd="11" destOrd="0" presId="urn:microsoft.com/office/officeart/2005/8/layout/bProcess3"/>
    <dgm:cxn modelId="{EC5206C6-6C99-4AC3-BDE7-73D01748955A}" type="presParOf" srcId="{CFC64EEC-D672-4809-883B-963E82673AAB}" destId="{923E5317-2ACC-45CD-8002-BB8943EA40B2}" srcOrd="0" destOrd="0" presId="urn:microsoft.com/office/officeart/2005/8/layout/bProcess3"/>
    <dgm:cxn modelId="{1768FCE4-3AD2-4029-89EC-43C20CF36143}" type="presParOf" srcId="{239BD29F-8CB0-4417-95C8-DC541ADD81E4}" destId="{FCFC0BAE-BAEE-478E-83EE-68CEAD4DA169}" srcOrd="12" destOrd="0" presId="urn:microsoft.com/office/officeart/2005/8/layout/bProcess3"/>
    <dgm:cxn modelId="{8F39867F-A876-4136-AD0A-969F16B237D9}" type="presParOf" srcId="{239BD29F-8CB0-4417-95C8-DC541ADD81E4}" destId="{1747E6B5-BA20-41F8-A53D-19B6C34EDDC2}" srcOrd="13" destOrd="0" presId="urn:microsoft.com/office/officeart/2005/8/layout/bProcess3"/>
    <dgm:cxn modelId="{EBB10079-1DE2-42DA-B98E-85D52BCBF75F}" type="presParOf" srcId="{1747E6B5-BA20-41F8-A53D-19B6C34EDDC2}" destId="{4C0DFFFF-C156-42CA-B614-9FC5A3CD3FDA}" srcOrd="0" destOrd="0" presId="urn:microsoft.com/office/officeart/2005/8/layout/bProcess3"/>
    <dgm:cxn modelId="{CFE9A160-4B10-47AA-9F7C-3543F729D534}" type="presParOf" srcId="{239BD29F-8CB0-4417-95C8-DC541ADD81E4}" destId="{BCB3AEB2-D8B2-4B92-89E2-487A43BDF9A4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3BA3FF-D928-4E82-BE27-8DD2E2C2FAD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4FEC290-5273-4055-813B-935BF25D2CE9}">
      <dgm:prSet phldrT="[Text]"/>
      <dgm:spPr/>
      <dgm:t>
        <a:bodyPr/>
        <a:lstStyle/>
        <a:p>
          <a:r>
            <a:rPr lang="en-US" dirty="0"/>
            <a:t>Pilot survey and/or interviews</a:t>
          </a:r>
          <a:endParaRPr lang="en-GB" dirty="0"/>
        </a:p>
      </dgm:t>
    </dgm:pt>
    <dgm:pt modelId="{B2ABE87B-F0D6-4E5C-B2D5-4D9509F9F2AD}" type="parTrans" cxnId="{DF32A4F6-54E5-44C2-97E4-D8330BB99FC1}">
      <dgm:prSet/>
      <dgm:spPr/>
      <dgm:t>
        <a:bodyPr/>
        <a:lstStyle/>
        <a:p>
          <a:endParaRPr lang="en-GB"/>
        </a:p>
      </dgm:t>
    </dgm:pt>
    <dgm:pt modelId="{5C0DDD25-B8D9-46D9-AD2C-F43096473768}" type="sibTrans" cxnId="{DF32A4F6-54E5-44C2-97E4-D8330BB99FC1}">
      <dgm:prSet/>
      <dgm:spPr/>
      <dgm:t>
        <a:bodyPr/>
        <a:lstStyle/>
        <a:p>
          <a:endParaRPr lang="en-GB"/>
        </a:p>
      </dgm:t>
    </dgm:pt>
    <dgm:pt modelId="{07F95B8A-C699-47EC-9B4C-73E4349AE64C}">
      <dgm:prSet phldrT="[Text]"/>
      <dgm:spPr/>
      <dgm:t>
        <a:bodyPr/>
        <a:lstStyle/>
        <a:p>
          <a:r>
            <a:rPr lang="en-US" dirty="0"/>
            <a:t>Surveys and/or Semi-structured interviews with stakeholders</a:t>
          </a:r>
          <a:endParaRPr lang="en-GB" dirty="0"/>
        </a:p>
      </dgm:t>
    </dgm:pt>
    <dgm:pt modelId="{81CA208E-6E43-488B-A789-79691E0E3E86}" type="parTrans" cxnId="{53CA12A3-27E9-422C-AFB3-AED7935F0458}">
      <dgm:prSet/>
      <dgm:spPr/>
      <dgm:t>
        <a:bodyPr/>
        <a:lstStyle/>
        <a:p>
          <a:endParaRPr lang="en-GB"/>
        </a:p>
      </dgm:t>
    </dgm:pt>
    <dgm:pt modelId="{7E2716E6-FFB1-4B7F-8931-5F0337FC0FE2}" type="sibTrans" cxnId="{53CA12A3-27E9-422C-AFB3-AED7935F0458}">
      <dgm:prSet/>
      <dgm:spPr/>
      <dgm:t>
        <a:bodyPr/>
        <a:lstStyle/>
        <a:p>
          <a:endParaRPr lang="en-GB"/>
        </a:p>
      </dgm:t>
    </dgm:pt>
    <dgm:pt modelId="{CF0B6400-CA70-4445-89DC-E625E56D1F9B}">
      <dgm:prSet phldrT="[Text]"/>
      <dgm:spPr/>
      <dgm:t>
        <a:bodyPr/>
        <a:lstStyle/>
        <a:p>
          <a:r>
            <a:rPr lang="en-US" dirty="0"/>
            <a:t>Thematic analysis</a:t>
          </a:r>
          <a:endParaRPr lang="en-GB" dirty="0"/>
        </a:p>
      </dgm:t>
    </dgm:pt>
    <dgm:pt modelId="{E29AD5D6-21DD-4A0D-B869-F88A3B80541A}" type="parTrans" cxnId="{BF049F75-5FB1-45A3-872F-A99739B59E17}">
      <dgm:prSet/>
      <dgm:spPr/>
      <dgm:t>
        <a:bodyPr/>
        <a:lstStyle/>
        <a:p>
          <a:endParaRPr lang="en-GB"/>
        </a:p>
      </dgm:t>
    </dgm:pt>
    <dgm:pt modelId="{A4EB94AE-8F6B-4BB6-81EA-117630CE94C8}" type="sibTrans" cxnId="{BF049F75-5FB1-45A3-872F-A99739B59E17}">
      <dgm:prSet/>
      <dgm:spPr/>
      <dgm:t>
        <a:bodyPr/>
        <a:lstStyle/>
        <a:p>
          <a:endParaRPr lang="en-GB"/>
        </a:p>
      </dgm:t>
    </dgm:pt>
    <dgm:pt modelId="{45EC7C9F-0B49-4FB5-9FB3-BA155337F217}" type="pres">
      <dgm:prSet presAssocID="{C13BA3FF-D928-4E82-BE27-8DD2E2C2FAD6}" presName="Name0" presStyleCnt="0">
        <dgm:presLayoutVars>
          <dgm:dir/>
          <dgm:resizeHandles val="exact"/>
        </dgm:presLayoutVars>
      </dgm:prSet>
      <dgm:spPr/>
    </dgm:pt>
    <dgm:pt modelId="{EF6A33E2-A79A-4409-A9F6-742D4204F31A}" type="pres">
      <dgm:prSet presAssocID="{E4FEC290-5273-4055-813B-935BF25D2CE9}" presName="node" presStyleLbl="node1" presStyleIdx="0" presStyleCnt="3">
        <dgm:presLayoutVars>
          <dgm:bulletEnabled val="1"/>
        </dgm:presLayoutVars>
      </dgm:prSet>
      <dgm:spPr/>
    </dgm:pt>
    <dgm:pt modelId="{83DF1D14-312A-44E1-A9F9-2C4E7A72E5B1}" type="pres">
      <dgm:prSet presAssocID="{5C0DDD25-B8D9-46D9-AD2C-F43096473768}" presName="sibTrans" presStyleLbl="sibTrans2D1" presStyleIdx="0" presStyleCnt="2"/>
      <dgm:spPr/>
    </dgm:pt>
    <dgm:pt modelId="{5CC48C5B-BF4C-4D4F-8B91-569505B049A9}" type="pres">
      <dgm:prSet presAssocID="{5C0DDD25-B8D9-46D9-AD2C-F43096473768}" presName="connectorText" presStyleLbl="sibTrans2D1" presStyleIdx="0" presStyleCnt="2"/>
      <dgm:spPr/>
    </dgm:pt>
    <dgm:pt modelId="{54BC8667-01CA-42DB-ADAC-669A5E3D79C0}" type="pres">
      <dgm:prSet presAssocID="{07F95B8A-C699-47EC-9B4C-73E4349AE64C}" presName="node" presStyleLbl="node1" presStyleIdx="1" presStyleCnt="3">
        <dgm:presLayoutVars>
          <dgm:bulletEnabled val="1"/>
        </dgm:presLayoutVars>
      </dgm:prSet>
      <dgm:spPr/>
    </dgm:pt>
    <dgm:pt modelId="{D1FE91E6-FEAF-477F-A51F-417EF2934B0C}" type="pres">
      <dgm:prSet presAssocID="{7E2716E6-FFB1-4B7F-8931-5F0337FC0FE2}" presName="sibTrans" presStyleLbl="sibTrans2D1" presStyleIdx="1" presStyleCnt="2"/>
      <dgm:spPr/>
    </dgm:pt>
    <dgm:pt modelId="{1743CBFD-0B40-484F-A525-503C6CB7E2A9}" type="pres">
      <dgm:prSet presAssocID="{7E2716E6-FFB1-4B7F-8931-5F0337FC0FE2}" presName="connectorText" presStyleLbl="sibTrans2D1" presStyleIdx="1" presStyleCnt="2"/>
      <dgm:spPr/>
    </dgm:pt>
    <dgm:pt modelId="{44742D78-5243-4F50-B626-A42725756D4C}" type="pres">
      <dgm:prSet presAssocID="{CF0B6400-CA70-4445-89DC-E625E56D1F9B}" presName="node" presStyleLbl="node1" presStyleIdx="2" presStyleCnt="3">
        <dgm:presLayoutVars>
          <dgm:bulletEnabled val="1"/>
        </dgm:presLayoutVars>
      </dgm:prSet>
      <dgm:spPr/>
    </dgm:pt>
  </dgm:ptLst>
  <dgm:cxnLst>
    <dgm:cxn modelId="{EFFED80A-1484-4C43-BC20-A3F3B6855B31}" type="presOf" srcId="{5C0DDD25-B8D9-46D9-AD2C-F43096473768}" destId="{5CC48C5B-BF4C-4D4F-8B91-569505B049A9}" srcOrd="1" destOrd="0" presId="urn:microsoft.com/office/officeart/2005/8/layout/process1"/>
    <dgm:cxn modelId="{4219CD3A-0F25-4418-8B5A-67DE2B0BE8D4}" type="presOf" srcId="{07F95B8A-C699-47EC-9B4C-73E4349AE64C}" destId="{54BC8667-01CA-42DB-ADAC-669A5E3D79C0}" srcOrd="0" destOrd="0" presId="urn:microsoft.com/office/officeart/2005/8/layout/process1"/>
    <dgm:cxn modelId="{46DE036A-4D29-4206-A334-6FA9815FCE53}" type="presOf" srcId="{C13BA3FF-D928-4E82-BE27-8DD2E2C2FAD6}" destId="{45EC7C9F-0B49-4FB5-9FB3-BA155337F217}" srcOrd="0" destOrd="0" presId="urn:microsoft.com/office/officeart/2005/8/layout/process1"/>
    <dgm:cxn modelId="{BF049F75-5FB1-45A3-872F-A99739B59E17}" srcId="{C13BA3FF-D928-4E82-BE27-8DD2E2C2FAD6}" destId="{CF0B6400-CA70-4445-89DC-E625E56D1F9B}" srcOrd="2" destOrd="0" parTransId="{E29AD5D6-21DD-4A0D-B869-F88A3B80541A}" sibTransId="{A4EB94AE-8F6B-4BB6-81EA-117630CE94C8}"/>
    <dgm:cxn modelId="{1210BB8D-4B9C-47A2-AA6B-8DF9E623B6C2}" type="presOf" srcId="{5C0DDD25-B8D9-46D9-AD2C-F43096473768}" destId="{83DF1D14-312A-44E1-A9F9-2C4E7A72E5B1}" srcOrd="0" destOrd="0" presId="urn:microsoft.com/office/officeart/2005/8/layout/process1"/>
    <dgm:cxn modelId="{5D745C95-D022-42CB-A50B-4EA707273812}" type="presOf" srcId="{7E2716E6-FFB1-4B7F-8931-5F0337FC0FE2}" destId="{1743CBFD-0B40-484F-A525-503C6CB7E2A9}" srcOrd="1" destOrd="0" presId="urn:microsoft.com/office/officeart/2005/8/layout/process1"/>
    <dgm:cxn modelId="{53CA12A3-27E9-422C-AFB3-AED7935F0458}" srcId="{C13BA3FF-D928-4E82-BE27-8DD2E2C2FAD6}" destId="{07F95B8A-C699-47EC-9B4C-73E4349AE64C}" srcOrd="1" destOrd="0" parTransId="{81CA208E-6E43-488B-A789-79691E0E3E86}" sibTransId="{7E2716E6-FFB1-4B7F-8931-5F0337FC0FE2}"/>
    <dgm:cxn modelId="{CB3706A5-FD47-4276-AD93-95231AEF24B6}" type="presOf" srcId="{E4FEC290-5273-4055-813B-935BF25D2CE9}" destId="{EF6A33E2-A79A-4409-A9F6-742D4204F31A}" srcOrd="0" destOrd="0" presId="urn:microsoft.com/office/officeart/2005/8/layout/process1"/>
    <dgm:cxn modelId="{98B5B8C6-B7AE-4A46-AD51-8ECC9BF33F4F}" type="presOf" srcId="{CF0B6400-CA70-4445-89DC-E625E56D1F9B}" destId="{44742D78-5243-4F50-B626-A42725756D4C}" srcOrd="0" destOrd="0" presId="urn:microsoft.com/office/officeart/2005/8/layout/process1"/>
    <dgm:cxn modelId="{A10865D5-F0B0-408A-8005-0A0A61C3AE66}" type="presOf" srcId="{7E2716E6-FFB1-4B7F-8931-5F0337FC0FE2}" destId="{D1FE91E6-FEAF-477F-A51F-417EF2934B0C}" srcOrd="0" destOrd="0" presId="urn:microsoft.com/office/officeart/2005/8/layout/process1"/>
    <dgm:cxn modelId="{DF32A4F6-54E5-44C2-97E4-D8330BB99FC1}" srcId="{C13BA3FF-D928-4E82-BE27-8DD2E2C2FAD6}" destId="{E4FEC290-5273-4055-813B-935BF25D2CE9}" srcOrd="0" destOrd="0" parTransId="{B2ABE87B-F0D6-4E5C-B2D5-4D9509F9F2AD}" sibTransId="{5C0DDD25-B8D9-46D9-AD2C-F43096473768}"/>
    <dgm:cxn modelId="{C56F799E-2E36-4F2D-8D48-C010756547F0}" type="presParOf" srcId="{45EC7C9F-0B49-4FB5-9FB3-BA155337F217}" destId="{EF6A33E2-A79A-4409-A9F6-742D4204F31A}" srcOrd="0" destOrd="0" presId="urn:microsoft.com/office/officeart/2005/8/layout/process1"/>
    <dgm:cxn modelId="{778D6164-56F4-4F26-8710-F44076D20C7F}" type="presParOf" srcId="{45EC7C9F-0B49-4FB5-9FB3-BA155337F217}" destId="{83DF1D14-312A-44E1-A9F9-2C4E7A72E5B1}" srcOrd="1" destOrd="0" presId="urn:microsoft.com/office/officeart/2005/8/layout/process1"/>
    <dgm:cxn modelId="{0AB8C0CA-3E80-4776-8A84-72226BB3E3F7}" type="presParOf" srcId="{83DF1D14-312A-44E1-A9F9-2C4E7A72E5B1}" destId="{5CC48C5B-BF4C-4D4F-8B91-569505B049A9}" srcOrd="0" destOrd="0" presId="urn:microsoft.com/office/officeart/2005/8/layout/process1"/>
    <dgm:cxn modelId="{443B6726-5E40-410A-B54A-366F113029C3}" type="presParOf" srcId="{45EC7C9F-0B49-4FB5-9FB3-BA155337F217}" destId="{54BC8667-01CA-42DB-ADAC-669A5E3D79C0}" srcOrd="2" destOrd="0" presId="urn:microsoft.com/office/officeart/2005/8/layout/process1"/>
    <dgm:cxn modelId="{B5B34BF7-71EC-42D0-8132-BB3B7878D5DA}" type="presParOf" srcId="{45EC7C9F-0B49-4FB5-9FB3-BA155337F217}" destId="{D1FE91E6-FEAF-477F-A51F-417EF2934B0C}" srcOrd="3" destOrd="0" presId="urn:microsoft.com/office/officeart/2005/8/layout/process1"/>
    <dgm:cxn modelId="{E1B855CF-85DE-4892-8B82-FB9DB7A8CF87}" type="presParOf" srcId="{D1FE91E6-FEAF-477F-A51F-417EF2934B0C}" destId="{1743CBFD-0B40-484F-A525-503C6CB7E2A9}" srcOrd="0" destOrd="0" presId="urn:microsoft.com/office/officeart/2005/8/layout/process1"/>
    <dgm:cxn modelId="{E662CC76-9536-46E0-9A4F-BB8610078F78}" type="presParOf" srcId="{45EC7C9F-0B49-4FB5-9FB3-BA155337F217}" destId="{44742D78-5243-4F50-B626-A42725756D4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9AAE4-14A3-4E39-8E75-86B14D43C134}">
      <dsp:nvSpPr>
        <dsp:cNvPr id="0" name=""/>
        <dsp:cNvSpPr/>
      </dsp:nvSpPr>
      <dsp:spPr>
        <a:xfrm>
          <a:off x="4524" y="242242"/>
          <a:ext cx="3382895" cy="16914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GAP</a:t>
          </a:r>
          <a:endParaRPr lang="en-GB" sz="2800" kern="1200" dirty="0">
            <a:latin typeface="+mj-lt"/>
          </a:endParaRPr>
        </a:p>
      </dsp:txBody>
      <dsp:txXfrm>
        <a:off x="54065" y="291783"/>
        <a:ext cx="3283813" cy="1592365"/>
      </dsp:txXfrm>
    </dsp:sp>
    <dsp:sp modelId="{90160E9C-C9E6-4378-A570-66BB64706D44}">
      <dsp:nvSpPr>
        <dsp:cNvPr id="0" name=""/>
        <dsp:cNvSpPr/>
      </dsp:nvSpPr>
      <dsp:spPr>
        <a:xfrm>
          <a:off x="3387420" y="1018005"/>
          <a:ext cx="1353158" cy="139921"/>
        </a:xfrm>
        <a:custGeom>
          <a:avLst/>
          <a:gdLst/>
          <a:ahLst/>
          <a:cxnLst/>
          <a:rect l="0" t="0" r="0" b="0"/>
          <a:pathLst>
            <a:path>
              <a:moveTo>
                <a:pt x="0" y="69960"/>
              </a:moveTo>
              <a:lnTo>
                <a:pt x="1353158" y="6996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30171" y="1054137"/>
        <a:ext cx="67657" cy="67657"/>
      </dsp:txXfrm>
    </dsp:sp>
    <dsp:sp modelId="{892F53EB-F0D3-47A4-B1BD-0DED62A1E334}">
      <dsp:nvSpPr>
        <dsp:cNvPr id="0" name=""/>
        <dsp:cNvSpPr/>
      </dsp:nvSpPr>
      <dsp:spPr>
        <a:xfrm>
          <a:off x="4740579" y="242242"/>
          <a:ext cx="3382895" cy="16914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j-lt"/>
            </a:rPr>
            <a:t>The health dimension hasn’t been integrated in the LCT literature, let alone in LCT in buildings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j-lt"/>
            </a:rPr>
            <a:t>What promotes/deters the transition?</a:t>
          </a:r>
          <a:endParaRPr lang="en-GB" sz="1600" kern="1200" dirty="0">
            <a:latin typeface="+mj-lt"/>
          </a:endParaRPr>
        </a:p>
      </dsp:txBody>
      <dsp:txXfrm>
        <a:off x="4790120" y="291783"/>
        <a:ext cx="3283813" cy="1592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B86ED-D6BD-4552-B6E3-A7E6CB170E39}">
      <dsp:nvSpPr>
        <dsp:cNvPr id="0" name=""/>
        <dsp:cNvSpPr/>
      </dsp:nvSpPr>
      <dsp:spPr>
        <a:xfrm>
          <a:off x="126999" y="1889125"/>
          <a:ext cx="3280833" cy="16404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+mj-lt"/>
            </a:rPr>
            <a:t>Analise the extent to which health &amp; wellbeing policy agendas act as catalysts for transitions to low carbon buildings.</a:t>
          </a:r>
          <a:endParaRPr lang="en-GB" sz="2100" kern="1200" dirty="0"/>
        </a:p>
      </dsp:txBody>
      <dsp:txXfrm>
        <a:off x="175045" y="1937171"/>
        <a:ext cx="3184741" cy="1544324"/>
      </dsp:txXfrm>
    </dsp:sp>
    <dsp:sp modelId="{34DE9119-D1D5-49DF-BF20-436E9F966B67}">
      <dsp:nvSpPr>
        <dsp:cNvPr id="0" name=""/>
        <dsp:cNvSpPr/>
      </dsp:nvSpPr>
      <dsp:spPr>
        <a:xfrm rot="18289469">
          <a:off x="2914976" y="1738847"/>
          <a:ext cx="22980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8047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006548" y="1708642"/>
        <a:ext cx="114902" cy="114902"/>
      </dsp:txXfrm>
    </dsp:sp>
    <dsp:sp modelId="{A87E16A3-3969-4EEA-82A6-7BD95FFFCFA5}">
      <dsp:nvSpPr>
        <dsp:cNvPr id="0" name=""/>
        <dsp:cNvSpPr/>
      </dsp:nvSpPr>
      <dsp:spPr>
        <a:xfrm>
          <a:off x="4720166" y="2645"/>
          <a:ext cx="3280833" cy="16404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+mj-lt"/>
            </a:rPr>
            <a:t>Define the role of building regulations in helping to deliver low carbon transitions</a:t>
          </a:r>
          <a:endParaRPr lang="en-GB" sz="2100" kern="1200" dirty="0"/>
        </a:p>
      </dsp:txBody>
      <dsp:txXfrm>
        <a:off x="4768212" y="50691"/>
        <a:ext cx="3184741" cy="1544324"/>
      </dsp:txXfrm>
    </dsp:sp>
    <dsp:sp modelId="{5A67A96E-2E10-43EE-8490-3A3A1E5496A8}">
      <dsp:nvSpPr>
        <dsp:cNvPr id="0" name=""/>
        <dsp:cNvSpPr/>
      </dsp:nvSpPr>
      <dsp:spPr>
        <a:xfrm>
          <a:off x="3407833" y="2682087"/>
          <a:ext cx="131233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12333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31191" y="2676525"/>
        <a:ext cx="65616" cy="65616"/>
      </dsp:txXfrm>
    </dsp:sp>
    <dsp:sp modelId="{764B42D1-DEE8-40CE-9823-CDCAE12AF0F9}">
      <dsp:nvSpPr>
        <dsp:cNvPr id="0" name=""/>
        <dsp:cNvSpPr/>
      </dsp:nvSpPr>
      <dsp:spPr>
        <a:xfrm>
          <a:off x="4720166" y="1889125"/>
          <a:ext cx="3280833" cy="16404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Analyse the role of stakeholders in shaping/determining the regulatory environment for new constructions</a:t>
          </a:r>
          <a:endParaRPr lang="en-GB" sz="2100" kern="1200" dirty="0"/>
        </a:p>
      </dsp:txBody>
      <dsp:txXfrm>
        <a:off x="4768212" y="1937171"/>
        <a:ext cx="3184741" cy="1544324"/>
      </dsp:txXfrm>
    </dsp:sp>
    <dsp:sp modelId="{7850C5EC-2F2A-4DA8-8B07-9DDABD623F12}">
      <dsp:nvSpPr>
        <dsp:cNvPr id="0" name=""/>
        <dsp:cNvSpPr/>
      </dsp:nvSpPr>
      <dsp:spPr>
        <a:xfrm rot="3310531">
          <a:off x="2914976" y="3625327"/>
          <a:ext cx="22980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298047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006548" y="3595121"/>
        <a:ext cx="114902" cy="114902"/>
      </dsp:txXfrm>
    </dsp:sp>
    <dsp:sp modelId="{666E1C94-8770-41FE-BF9A-D95ADF909567}">
      <dsp:nvSpPr>
        <dsp:cNvPr id="0" name=""/>
        <dsp:cNvSpPr/>
      </dsp:nvSpPr>
      <dsp:spPr>
        <a:xfrm>
          <a:off x="4720166" y="3775604"/>
          <a:ext cx="3280833" cy="16404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Analyse how actors have used health arguments to further promote low carbon transitions.</a:t>
          </a:r>
          <a:endParaRPr lang="en-GB" sz="2100" kern="1200" dirty="0"/>
        </a:p>
      </dsp:txBody>
      <dsp:txXfrm>
        <a:off x="4768212" y="3823650"/>
        <a:ext cx="3184741" cy="1544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BDB7B-1024-45E5-8A79-72ADA36FF1A8}">
      <dsp:nvSpPr>
        <dsp:cNvPr id="0" name=""/>
        <dsp:cNvSpPr/>
      </dsp:nvSpPr>
      <dsp:spPr>
        <a:xfrm>
          <a:off x="2175127" y="913903"/>
          <a:ext cx="507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5307"/>
              </a:moveTo>
              <a:lnTo>
                <a:pt x="270654" y="55307"/>
              </a:lnTo>
              <a:lnTo>
                <a:pt x="270654" y="45720"/>
              </a:lnTo>
              <a:lnTo>
                <a:pt x="50710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415236" y="957127"/>
        <a:ext cx="26889" cy="4993"/>
      </dsp:txXfrm>
    </dsp:sp>
    <dsp:sp modelId="{DCFA196A-9538-4762-9594-4B09700A4364}">
      <dsp:nvSpPr>
        <dsp:cNvPr id="0" name=""/>
        <dsp:cNvSpPr/>
      </dsp:nvSpPr>
      <dsp:spPr>
        <a:xfrm>
          <a:off x="5767" y="317863"/>
          <a:ext cx="2171159" cy="13026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Metropolitan Development Plan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State Governor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Where: State level</a:t>
          </a:r>
          <a:endParaRPr lang="en-GB" sz="1000" kern="1200" dirty="0"/>
        </a:p>
      </dsp:txBody>
      <dsp:txXfrm>
        <a:off x="5767" y="317863"/>
        <a:ext cx="2171159" cy="1302695"/>
      </dsp:txXfrm>
    </dsp:sp>
    <dsp:sp modelId="{E35A4CAF-E000-4F09-8DA7-C3247648F1C1}">
      <dsp:nvSpPr>
        <dsp:cNvPr id="0" name=""/>
        <dsp:cNvSpPr/>
      </dsp:nvSpPr>
      <dsp:spPr>
        <a:xfrm>
          <a:off x="4883995" y="913903"/>
          <a:ext cx="430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2311" y="45720"/>
              </a:lnTo>
              <a:lnTo>
                <a:pt x="232311" y="55307"/>
              </a:lnTo>
              <a:lnTo>
                <a:pt x="430423" y="5530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87679" y="957127"/>
        <a:ext cx="23056" cy="4993"/>
      </dsp:txXfrm>
    </dsp:sp>
    <dsp:sp modelId="{6FD699D0-2C9F-4B0C-8070-C09F6FBC431E}">
      <dsp:nvSpPr>
        <dsp:cNvPr id="0" name=""/>
        <dsp:cNvSpPr/>
      </dsp:nvSpPr>
      <dsp:spPr>
        <a:xfrm>
          <a:off x="2714636" y="308276"/>
          <a:ext cx="2171159" cy="13026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Metropolitan Climate Change Action Plan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Who: Multiple local actors and institutions led by IMEPLAN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Where: IMEPLAN office, metropolitan level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</dsp:txBody>
      <dsp:txXfrm>
        <a:off x="2714636" y="308276"/>
        <a:ext cx="2171159" cy="1302695"/>
      </dsp:txXfrm>
    </dsp:sp>
    <dsp:sp modelId="{5BA68D62-23EE-445B-852A-06B8BBBAC097}">
      <dsp:nvSpPr>
        <dsp:cNvPr id="0" name=""/>
        <dsp:cNvSpPr/>
      </dsp:nvSpPr>
      <dsp:spPr>
        <a:xfrm>
          <a:off x="1091347" y="1618759"/>
          <a:ext cx="5341052" cy="468766"/>
        </a:xfrm>
        <a:custGeom>
          <a:avLst/>
          <a:gdLst/>
          <a:ahLst/>
          <a:cxnLst/>
          <a:rect l="0" t="0" r="0" b="0"/>
          <a:pathLst>
            <a:path>
              <a:moveTo>
                <a:pt x="5341052" y="0"/>
              </a:moveTo>
              <a:lnTo>
                <a:pt x="5341052" y="251483"/>
              </a:lnTo>
              <a:lnTo>
                <a:pt x="0" y="251483"/>
              </a:lnTo>
              <a:lnTo>
                <a:pt x="0" y="46876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27764" y="1850646"/>
        <a:ext cx="268217" cy="4993"/>
      </dsp:txXfrm>
    </dsp:sp>
    <dsp:sp modelId="{2F6C234A-9C4B-42AD-BAE1-988EED626A58}">
      <dsp:nvSpPr>
        <dsp:cNvPr id="0" name=""/>
        <dsp:cNvSpPr/>
      </dsp:nvSpPr>
      <dsp:spPr>
        <a:xfrm>
          <a:off x="5346819" y="317863"/>
          <a:ext cx="2171159" cy="13026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Municipal Program for Climate Action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Municipal climate change unit (office within the environmental department)</a:t>
          </a:r>
          <a:endParaRPr lang="en-GB" sz="1000" kern="1200" dirty="0"/>
        </a:p>
      </dsp:txBody>
      <dsp:txXfrm>
        <a:off x="5346819" y="317863"/>
        <a:ext cx="2171159" cy="1302695"/>
      </dsp:txXfrm>
    </dsp:sp>
    <dsp:sp modelId="{4F34144F-8D79-4064-BA03-EE4570B2D3B4}">
      <dsp:nvSpPr>
        <dsp:cNvPr id="0" name=""/>
        <dsp:cNvSpPr/>
      </dsp:nvSpPr>
      <dsp:spPr>
        <a:xfrm>
          <a:off x="2175127" y="2725554"/>
          <a:ext cx="4687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876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97026" y="2768777"/>
        <a:ext cx="24968" cy="4993"/>
      </dsp:txXfrm>
    </dsp:sp>
    <dsp:sp modelId="{EB8B4262-7D4F-4B8C-BC0D-839A50E20387}">
      <dsp:nvSpPr>
        <dsp:cNvPr id="0" name=""/>
        <dsp:cNvSpPr/>
      </dsp:nvSpPr>
      <dsp:spPr>
        <a:xfrm>
          <a:off x="5767" y="2119926"/>
          <a:ext cx="2171159" cy="13026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Program public consultation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Civil society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Where: In person and online</a:t>
          </a:r>
          <a:endParaRPr lang="en-GB" sz="1000" kern="1200" dirty="0"/>
        </a:p>
      </dsp:txBody>
      <dsp:txXfrm>
        <a:off x="5767" y="2119926"/>
        <a:ext cx="2171159" cy="1302695"/>
      </dsp:txXfrm>
    </dsp:sp>
    <dsp:sp modelId="{8AD47322-8ED3-4244-AB40-017567ADE9CD}">
      <dsp:nvSpPr>
        <dsp:cNvPr id="0" name=""/>
        <dsp:cNvSpPr/>
      </dsp:nvSpPr>
      <dsp:spPr>
        <a:xfrm>
          <a:off x="4845653" y="2725554"/>
          <a:ext cx="4687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8766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67552" y="2768777"/>
        <a:ext cx="24968" cy="4993"/>
      </dsp:txXfrm>
    </dsp:sp>
    <dsp:sp modelId="{8B91DE19-3B9F-4211-A4C3-259213804C76}">
      <dsp:nvSpPr>
        <dsp:cNvPr id="0" name=""/>
        <dsp:cNvSpPr/>
      </dsp:nvSpPr>
      <dsp:spPr>
        <a:xfrm>
          <a:off x="2676293" y="2119926"/>
          <a:ext cx="2171159" cy="130269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Program approbation and publication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Aldermen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Where: State Congress, Official State newspaper</a:t>
          </a:r>
          <a:endParaRPr lang="en-GB" sz="1000" kern="1200" noProof="0" dirty="0"/>
        </a:p>
      </dsp:txBody>
      <dsp:txXfrm>
        <a:off x="2676293" y="2119926"/>
        <a:ext cx="2171159" cy="1302695"/>
      </dsp:txXfrm>
    </dsp:sp>
    <dsp:sp modelId="{CFC64EEC-D672-4809-883B-963E82673AAB}">
      <dsp:nvSpPr>
        <dsp:cNvPr id="0" name=""/>
        <dsp:cNvSpPr/>
      </dsp:nvSpPr>
      <dsp:spPr>
        <a:xfrm>
          <a:off x="1091347" y="3420821"/>
          <a:ext cx="5341052" cy="468766"/>
        </a:xfrm>
        <a:custGeom>
          <a:avLst/>
          <a:gdLst/>
          <a:ahLst/>
          <a:cxnLst/>
          <a:rect l="0" t="0" r="0" b="0"/>
          <a:pathLst>
            <a:path>
              <a:moveTo>
                <a:pt x="5341052" y="0"/>
              </a:moveTo>
              <a:lnTo>
                <a:pt x="5341052" y="251483"/>
              </a:lnTo>
              <a:lnTo>
                <a:pt x="0" y="251483"/>
              </a:lnTo>
              <a:lnTo>
                <a:pt x="0" y="46876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27764" y="3652708"/>
        <a:ext cx="268217" cy="4993"/>
      </dsp:txXfrm>
    </dsp:sp>
    <dsp:sp modelId="{2F689348-938E-4779-A82A-F26390D46F9C}">
      <dsp:nvSpPr>
        <dsp:cNvPr id="0" name=""/>
        <dsp:cNvSpPr/>
      </dsp:nvSpPr>
      <dsp:spPr>
        <a:xfrm>
          <a:off x="5346819" y="2119926"/>
          <a:ext cx="2171159" cy="13026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/>
            <a:t>Embed program across government departments, not only environmental department (mainstreaming)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Who:  General coordination of comprehensive management of the city?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dirty="0"/>
            <a:t>Where:  ?</a:t>
          </a:r>
          <a:endParaRPr lang="en-GB" sz="1000" kern="1200" dirty="0"/>
        </a:p>
      </dsp:txBody>
      <dsp:txXfrm>
        <a:off x="5346819" y="2119926"/>
        <a:ext cx="2171159" cy="1302695"/>
      </dsp:txXfrm>
    </dsp:sp>
    <dsp:sp modelId="{1747E6B5-BA20-41F8-A53D-19B6C34EDDC2}">
      <dsp:nvSpPr>
        <dsp:cNvPr id="0" name=""/>
        <dsp:cNvSpPr/>
      </dsp:nvSpPr>
      <dsp:spPr>
        <a:xfrm>
          <a:off x="2175127" y="4527616"/>
          <a:ext cx="4687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8766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97026" y="4570839"/>
        <a:ext cx="24968" cy="4993"/>
      </dsp:txXfrm>
    </dsp:sp>
    <dsp:sp modelId="{FCFC0BAE-BAEE-478E-83EE-68CEAD4DA169}">
      <dsp:nvSpPr>
        <dsp:cNvPr id="0" name=""/>
        <dsp:cNvSpPr/>
      </dsp:nvSpPr>
      <dsp:spPr>
        <a:xfrm>
          <a:off x="5767" y="3921988"/>
          <a:ext cx="2171159" cy="13026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Translate program into new and existing regulations and bylaws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?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Where: Across government departments</a:t>
          </a:r>
          <a:endParaRPr lang="en-GB" sz="1000" kern="1200" dirty="0"/>
        </a:p>
      </dsp:txBody>
      <dsp:txXfrm>
        <a:off x="5767" y="3921988"/>
        <a:ext cx="2171159" cy="1302695"/>
      </dsp:txXfrm>
    </dsp:sp>
    <dsp:sp modelId="{BCB3AEB2-D8B2-4B92-89E2-487A43BDF9A4}">
      <dsp:nvSpPr>
        <dsp:cNvPr id="0" name=""/>
        <dsp:cNvSpPr/>
      </dsp:nvSpPr>
      <dsp:spPr>
        <a:xfrm>
          <a:off x="2676293" y="3921988"/>
          <a:ext cx="2171159" cy="13026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Request new and existing buildings to comply with new regulations and bylaws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Who: Department of Licenses and Permits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Where: across government departments</a:t>
          </a:r>
          <a:endParaRPr lang="en-GB" sz="1000" kern="1200" dirty="0"/>
        </a:p>
      </dsp:txBody>
      <dsp:txXfrm>
        <a:off x="2676293" y="3921988"/>
        <a:ext cx="2171159" cy="13026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A33E2-A79A-4409-A9F6-742D4204F31A}">
      <dsp:nvSpPr>
        <dsp:cNvPr id="0" name=""/>
        <dsp:cNvSpPr/>
      </dsp:nvSpPr>
      <dsp:spPr>
        <a:xfrm>
          <a:off x="6792" y="601187"/>
          <a:ext cx="2030227" cy="12181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Pilot survey and/or interviews</a:t>
          </a:r>
          <a:endParaRPr lang="en-GB" sz="1800" kern="1200" dirty="0"/>
        </a:p>
      </dsp:txBody>
      <dsp:txXfrm>
        <a:off x="42470" y="636865"/>
        <a:ext cx="1958871" cy="1146780"/>
      </dsp:txXfrm>
    </dsp:sp>
    <dsp:sp modelId="{83DF1D14-312A-44E1-A9F9-2C4E7A72E5B1}">
      <dsp:nvSpPr>
        <dsp:cNvPr id="0" name=""/>
        <dsp:cNvSpPr/>
      </dsp:nvSpPr>
      <dsp:spPr>
        <a:xfrm>
          <a:off x="2240042" y="958507"/>
          <a:ext cx="430408" cy="50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240042" y="1059206"/>
        <a:ext cx="301286" cy="302098"/>
      </dsp:txXfrm>
    </dsp:sp>
    <dsp:sp modelId="{54BC8667-01CA-42DB-ADAC-669A5E3D79C0}">
      <dsp:nvSpPr>
        <dsp:cNvPr id="0" name=""/>
        <dsp:cNvSpPr/>
      </dsp:nvSpPr>
      <dsp:spPr>
        <a:xfrm>
          <a:off x="2849110" y="601187"/>
          <a:ext cx="2030227" cy="12181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Surveys and/or Semi-structured interviews with stakeholders</a:t>
          </a:r>
          <a:endParaRPr lang="en-GB" sz="1800" kern="1200" dirty="0"/>
        </a:p>
      </dsp:txBody>
      <dsp:txXfrm>
        <a:off x="2884788" y="636865"/>
        <a:ext cx="1958871" cy="1146780"/>
      </dsp:txXfrm>
    </dsp:sp>
    <dsp:sp modelId="{D1FE91E6-FEAF-477F-A51F-417EF2934B0C}">
      <dsp:nvSpPr>
        <dsp:cNvPr id="0" name=""/>
        <dsp:cNvSpPr/>
      </dsp:nvSpPr>
      <dsp:spPr>
        <a:xfrm>
          <a:off x="5082360" y="958507"/>
          <a:ext cx="430408" cy="503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082360" y="1059206"/>
        <a:ext cx="301286" cy="302098"/>
      </dsp:txXfrm>
    </dsp:sp>
    <dsp:sp modelId="{44742D78-5243-4F50-B626-A42725756D4C}">
      <dsp:nvSpPr>
        <dsp:cNvPr id="0" name=""/>
        <dsp:cNvSpPr/>
      </dsp:nvSpPr>
      <dsp:spPr>
        <a:xfrm>
          <a:off x="5691429" y="601187"/>
          <a:ext cx="2030227" cy="12181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Thematic analysis</a:t>
          </a:r>
          <a:endParaRPr lang="en-GB" sz="1800" kern="1200" dirty="0"/>
        </a:p>
      </dsp:txBody>
      <dsp:txXfrm>
        <a:off x="5727107" y="636865"/>
        <a:ext cx="1958871" cy="114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DA19-9D72-47CE-8555-863C0BE9908F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90A70-2749-4958-9384-978A38B36A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4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90A70-2749-4958-9384-978A38B36A8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23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9601-8CCF-4B2D-947C-466F32B6D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DB565-FB1D-45F7-8E53-676EE0BD7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D73FF-9500-434B-8DF8-1A2EA195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2F22-B537-45CD-BE6C-924C36EA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C7A62-3BA5-41D3-AD44-3A640F9C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83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475F-8145-47B6-BCD2-CE0A6054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8B815-A550-482B-9C96-6B56ACCD1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6EFA-0057-4AAF-B517-8219F6CA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B4D6F-1C3A-4256-99C6-1AAC599A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59621-B08D-45D4-8072-EFEF9E44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3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C450CA-CD48-4485-8D46-ADC57AFC6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DF697-A826-4407-9CE0-35FD6F2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63E5-1ADE-4E66-B4DB-2F2C01A02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E9CC6-1040-4293-9833-F9D25045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0C99E-C11A-4F09-93C0-2B55A68E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43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5">
  <p:cSld name="Diseño personalizado 5"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xfrm>
            <a:off x="310504" y="293300"/>
            <a:ext cx="3115200" cy="12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41"/>
          <p:cNvSpPr txBox="1">
            <a:spLocks noGrp="1"/>
          </p:cNvSpPr>
          <p:nvPr>
            <p:ph type="body" idx="1"/>
          </p:nvPr>
        </p:nvSpPr>
        <p:spPr>
          <a:xfrm>
            <a:off x="310500" y="1720333"/>
            <a:ext cx="3115200" cy="4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57884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C39F-21C2-44BD-8B47-47DCC879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81D27-AAF4-4484-967D-EC9886793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04D9B-1833-4340-85BB-CDC93E1B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F27A1-0584-4EF5-BE55-01FBCB02A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3366E-7CA8-4F10-8C96-EF46CA85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3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196B-D5FA-4740-B229-F69326FE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83A3A-7CE6-4F39-AC33-6524C8946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B7BC8-99B0-472B-822C-89BCBF35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7B84-AB09-4376-97D9-982960CB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D691A-F7C5-4BC6-BD41-900B8D4F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57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3974-07DC-4B81-8CD6-341591E29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54DD7-2800-4607-8B8E-881B63E60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56395-D3E8-4EEB-A455-44FDF8625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DF258-E8AE-413B-B48F-6E1F9832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D998E-D346-474A-8E70-B0E5C3AC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777BC-6B99-4867-8D5B-E30A37FC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8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2E4F-F1C0-4D25-B5C8-15F1A880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2DE0A-3633-4F39-81DE-83EA019FC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5476E-CD9D-43CD-8655-35BA32BFC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52F8A-98C9-4C43-A69B-A593D4B97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640D1-EBF2-40EB-A9A8-B9B2683AC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41250-C210-48E8-89EA-6D5FC413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3A4F5-1EC4-46DD-9C6C-BACAAF53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C876DA-712E-4339-BDFD-B6301C6E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4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EF28-4B65-4983-8A0B-050D304D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3FAFB-9142-4B69-8CF4-E040C999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3478B-2B8A-45DB-90CE-0065BA496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82989-E98C-4262-B804-91BEF412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2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88CD8-6813-4613-B611-B5AC2D0E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F7577-54DE-4FAB-A50B-5ACD9C4E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2AB0A-30F8-4287-8309-9D3F0E33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ACA3-0ED5-4298-9BFF-25CCEC25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DE1A-BAB9-46CE-9226-0BD4FFDD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A1C65-A7B6-400A-A4B1-504653E1D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E31B6-DF55-4B56-8B99-1649CF9A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13288-32B9-4DA5-8114-9C361303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21B44-C673-4228-8D01-821CDAAB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82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9464-7FCC-4A5B-9010-AD5A588D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6A9B56-E1B7-4022-9FBD-F44778EB6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9126-A06B-49AC-B06E-875ACFF35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A9525-A73E-449C-90F1-88F0CDC0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88107-74BD-4C9D-B1F4-5436CF64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093D8-1D58-4A50-8692-7372C56F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83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5C32D-6B9C-4826-9BE7-2DF21ABB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569AA-CB42-407C-B5ED-2952CE784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3DFC-97B1-4D83-A477-F1F44B60C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A314-264E-41C3-8F60-846AF843F387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C0113-D328-4B02-98BD-21FDA2D3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C071-7E58-4B68-8A4D-0BB2C4E9A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82F05-1BEF-4FB8-9EC3-292E2A3365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8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l.zea-reyes20@imperial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grass, flower&#10;&#10;Description automatically generated">
            <a:extLst>
              <a:ext uri="{FF2B5EF4-FFF2-40B4-BE49-F238E27FC236}">
                <a16:creationId xmlns:a16="http://schemas.microsoft.com/office/drawing/2014/main" id="{17CE8405-C609-6192-512C-8EF1FDB3C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8385"/>
          <a:stretch/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3881E-DDAC-B89A-0BB8-CE74B77E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4274" y="510841"/>
            <a:ext cx="12421242" cy="198370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4300" dirty="0">
                <a:latin typeface="Swis721 Blk BT" panose="020B0904030502020204" pitchFamily="34" charset="0"/>
              </a:rPr>
              <a:t>Healthy Low-carbon transitions in cities:</a:t>
            </a:r>
          </a:p>
          <a:p>
            <a:pPr marL="0" indent="0" algn="just">
              <a:buNone/>
            </a:pPr>
            <a:r>
              <a:rPr lang="en-GB" sz="3200" dirty="0">
                <a:latin typeface="Swis721 Blk BT" panose="020B0904030502020204" pitchFamily="34" charset="0"/>
              </a:rPr>
              <a:t>The role of stakeholders in the delivery of regulatory frameworks in Guadalajara, Mexico.</a:t>
            </a:r>
            <a:endParaRPr lang="en-GB" sz="2000" dirty="0">
              <a:latin typeface="Swis721 Blk BT" panose="020B09040305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04518-F810-585B-D162-3478C86CF956}"/>
              </a:ext>
            </a:extLst>
          </p:cNvPr>
          <p:cNvSpPr txBox="1"/>
          <p:nvPr/>
        </p:nvSpPr>
        <p:spPr>
          <a:xfrm>
            <a:off x="5891464" y="1774340"/>
            <a:ext cx="6404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GB" sz="1800" dirty="0">
                <a:latin typeface="Swis721 Blk BT" panose="020B0904030502020204" pitchFamily="34" charset="0"/>
              </a:rPr>
              <a:t>Leonardo Zea Reyes</a:t>
            </a:r>
          </a:p>
          <a:p>
            <a:pPr marL="0" indent="0" algn="r">
              <a:buNone/>
            </a:pPr>
            <a:r>
              <a:rPr lang="en-GB" dirty="0">
                <a:latin typeface="Swis721 Blk BT" panose="020B0904030502020204" pitchFamily="34" charset="0"/>
              </a:rPr>
              <a:t>Supervisors: </a:t>
            </a:r>
            <a:r>
              <a:rPr lang="en-GB" sz="1800" dirty="0">
                <a:latin typeface="Swis721 Blk BT" panose="020B0904030502020204" pitchFamily="34" charset="0"/>
              </a:rPr>
              <a:t>Audrey de Nazelle,</a:t>
            </a:r>
          </a:p>
          <a:p>
            <a:pPr marL="0" indent="0" algn="r">
              <a:buNone/>
            </a:pPr>
            <a:r>
              <a:rPr lang="en-GB" sz="1800" dirty="0">
                <a:latin typeface="Swis721 Blk BT" panose="020B0904030502020204" pitchFamily="34" charset="0"/>
              </a:rPr>
              <a:t>Clive Potter</a:t>
            </a:r>
            <a:endParaRPr lang="en-GB" sz="2000" dirty="0">
              <a:latin typeface="Swis721 Blk BT" panose="020B0904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1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9112B3-BC71-D0C2-ECF5-B496B49E410A}"/>
              </a:ext>
            </a:extLst>
          </p:cNvPr>
          <p:cNvSpPr txBox="1"/>
          <p:nvPr/>
        </p:nvSpPr>
        <p:spPr>
          <a:xfrm>
            <a:off x="2745922" y="6048265"/>
            <a:ext cx="670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Source: </a:t>
            </a:r>
            <a:r>
              <a:rPr lang="en-GB" sz="1200" dirty="0">
                <a:latin typeface="+mj-lt"/>
              </a:rPr>
              <a:t>Schmidt, 2018. A framework for the integrated optimisation of the life cycle greenhouse gas emissions and cost of buildings</a:t>
            </a:r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6363D9F-30EC-BB34-0D94-2D9815F09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95" y="2056249"/>
            <a:ext cx="6072101" cy="3567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1B5B9-D73E-9350-0997-090A6E68EA69}"/>
              </a:ext>
            </a:extLst>
          </p:cNvPr>
          <p:cNvSpPr txBox="1"/>
          <p:nvPr/>
        </p:nvSpPr>
        <p:spPr>
          <a:xfrm>
            <a:off x="1059524" y="1120523"/>
            <a:ext cx="10072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latin typeface="Swis721 Blk BT" panose="020B0904030502020204" pitchFamily="34" charset="0"/>
              </a:rPr>
              <a:t>Design that reduces GHG during the </a:t>
            </a:r>
            <a:r>
              <a:rPr lang="en-GB" b="1" i="1" u="sng" dirty="0">
                <a:latin typeface="Swis721 Blk BT" panose="020B0904030502020204" pitchFamily="34" charset="0"/>
              </a:rPr>
              <a:t>operation</a:t>
            </a:r>
            <a:r>
              <a:rPr lang="en-GB" i="1" dirty="0">
                <a:latin typeface="Swis721 Blk BT" panose="020B0904030502020204" pitchFamily="34" charset="0"/>
              </a:rPr>
              <a:t> of buildings – </a:t>
            </a:r>
            <a:r>
              <a:rPr lang="en-GB" b="1" i="1" u="sng" dirty="0">
                <a:latin typeface="Swis721 Blk BT" panose="020B0904030502020204" pitchFamily="34" charset="0"/>
              </a:rPr>
              <a:t>Ongoing emissions </a:t>
            </a:r>
            <a:r>
              <a:rPr lang="en-GB" i="1" dirty="0">
                <a:latin typeface="Swis721 Blk BT" panose="020B0904030502020204" pitchFamily="34" charset="0"/>
              </a:rPr>
              <a:t>(residential sector: </a:t>
            </a:r>
            <a:r>
              <a:rPr lang="en-GB" dirty="0">
                <a:latin typeface="Swis721 Blk BT" panose="020B0904030502020204" pitchFamily="34" charset="0"/>
              </a:rPr>
              <a:t>from small houses to big high-rise developments)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97C2DA-6A7F-2E89-DEB7-5A5FDF2D90F7}"/>
              </a:ext>
            </a:extLst>
          </p:cNvPr>
          <p:cNvSpPr/>
          <p:nvPr/>
        </p:nvSpPr>
        <p:spPr>
          <a:xfrm>
            <a:off x="6833938" y="2201598"/>
            <a:ext cx="1315452" cy="13154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25621-7FB6-8968-6E82-163A909A9945}"/>
              </a:ext>
            </a:extLst>
          </p:cNvPr>
          <p:cNvSpPr txBox="1"/>
          <p:nvPr/>
        </p:nvSpPr>
        <p:spPr>
          <a:xfrm>
            <a:off x="8724022" y="3244334"/>
            <a:ext cx="2637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Swis721 Blk BT" panose="020B0904030502020204" pitchFamily="34" charset="0"/>
              </a:rPr>
              <a:t>CapEx</a:t>
            </a:r>
            <a:r>
              <a:rPr lang="en-GB" dirty="0">
                <a:latin typeface="Swis721 Blk BT" panose="020B0904030502020204" pitchFamily="34" charset="0"/>
              </a:rPr>
              <a:t> VS </a:t>
            </a:r>
            <a:r>
              <a:rPr lang="en-GB" dirty="0" err="1">
                <a:latin typeface="Swis721 Blk BT" panose="020B0904030502020204" pitchFamily="34" charset="0"/>
              </a:rPr>
              <a:t>OpEx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D3B701-4FF6-8D2B-7EE6-4834078A7E64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7491664" y="1732547"/>
            <a:ext cx="352925" cy="469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4A43EF-6686-D8F3-47F6-D226964FD169}"/>
              </a:ext>
            </a:extLst>
          </p:cNvPr>
          <p:cNvSpPr txBox="1"/>
          <p:nvPr/>
        </p:nvSpPr>
        <p:spPr>
          <a:xfrm>
            <a:off x="609600" y="605842"/>
            <a:ext cx="1780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j-lt"/>
              </a:rPr>
              <a:t>Scoping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5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8714F-41E8-4B2A-B0B6-91756296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80" y="702835"/>
            <a:ext cx="2121568" cy="5805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Analytical framework</a:t>
            </a:r>
            <a:endParaRPr lang="en-GB" sz="2800" kern="12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F01134-BEC5-E4F7-9BDA-16A9A21DD0F8}"/>
              </a:ext>
            </a:extLst>
          </p:cNvPr>
          <p:cNvSpPr txBox="1">
            <a:spLocks/>
          </p:cNvSpPr>
          <p:nvPr/>
        </p:nvSpPr>
        <p:spPr>
          <a:xfrm>
            <a:off x="9897707" y="6179730"/>
            <a:ext cx="1251785" cy="394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/>
              <a:t>Source: Author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0223F-13EE-2BD9-2B1A-1D11E83D35C4}"/>
              </a:ext>
            </a:extLst>
          </p:cNvPr>
          <p:cNvSpPr txBox="1"/>
          <p:nvPr/>
        </p:nvSpPr>
        <p:spPr>
          <a:xfrm>
            <a:off x="617623" y="1720840"/>
            <a:ext cx="3176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latin typeface="+mj-lt"/>
                <a:ea typeface="+mj-ea"/>
                <a:cs typeface="+mj-cs"/>
              </a:rPr>
              <a:t>Focu</a:t>
            </a:r>
            <a:r>
              <a:rPr lang="en-GB" dirty="0">
                <a:latin typeface="+mj-lt"/>
                <a:ea typeface="+mj-ea"/>
                <a:cs typeface="+mj-cs"/>
              </a:rPr>
              <a:t>s of AF is on the </a:t>
            </a:r>
            <a:r>
              <a:rPr lang="en-GB" b="1" dirty="0">
                <a:latin typeface="+mj-lt"/>
                <a:ea typeface="+mj-ea"/>
                <a:cs typeface="+mj-cs"/>
              </a:rPr>
              <a:t>delivery of the regulatory framework </a:t>
            </a:r>
            <a:r>
              <a:rPr lang="en-GB" dirty="0">
                <a:latin typeface="+mj-lt"/>
                <a:ea typeface="+mj-ea"/>
                <a:cs typeface="+mj-cs"/>
              </a:rPr>
              <a:t>(how effective regulations are, how good or bad is the RF implemented?)</a:t>
            </a:r>
          </a:p>
          <a:p>
            <a:endParaRPr lang="en-GB" dirty="0"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latin typeface="+mj-lt"/>
                <a:ea typeface="+mj-ea"/>
                <a:cs typeface="+mj-cs"/>
              </a:rPr>
              <a:t>AF will </a:t>
            </a:r>
            <a:r>
              <a:rPr lang="en-GB" dirty="0">
                <a:latin typeface="+mj-lt"/>
                <a:ea typeface="+mj-ea"/>
                <a:cs typeface="+mj-cs"/>
              </a:rPr>
              <a:t>inform the</a:t>
            </a:r>
            <a:r>
              <a:rPr lang="en-GB" sz="1800" kern="1200" dirty="0">
                <a:latin typeface="+mj-lt"/>
                <a:ea typeface="+mj-ea"/>
                <a:cs typeface="+mj-cs"/>
              </a:rPr>
              <a:t> survey design for data collection</a:t>
            </a:r>
            <a:endParaRPr lang="en-GB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519E4-0A97-B276-13B3-965B16ACF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2" t="18714" r="25438" b="14269"/>
          <a:stretch/>
        </p:blipFill>
        <p:spPr>
          <a:xfrm>
            <a:off x="4406293" y="376885"/>
            <a:ext cx="5478377" cy="562564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E69782-71EA-4B3A-1113-1F99ACE2BBED}"/>
              </a:ext>
            </a:extLst>
          </p:cNvPr>
          <p:cNvCxnSpPr>
            <a:cxnSpLocks/>
          </p:cNvCxnSpPr>
          <p:nvPr/>
        </p:nvCxnSpPr>
        <p:spPr>
          <a:xfrm>
            <a:off x="3793959" y="2255520"/>
            <a:ext cx="2919662" cy="1009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2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uadalajara Jalisco Mexico Maps">
            <a:extLst>
              <a:ext uri="{FF2B5EF4-FFF2-40B4-BE49-F238E27FC236}">
                <a16:creationId xmlns:a16="http://schemas.microsoft.com/office/drawing/2014/main" id="{90B4F04B-7DB0-66E5-19F5-5D8859B5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9546" r="12332" b="17756"/>
          <a:stretch/>
        </p:blipFill>
        <p:spPr bwMode="auto">
          <a:xfrm>
            <a:off x="-1" y="3930748"/>
            <a:ext cx="3850106" cy="318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543A1-0466-1F00-E78E-40F2D9C4567D}"/>
              </a:ext>
            </a:extLst>
          </p:cNvPr>
          <p:cNvSpPr txBox="1"/>
          <p:nvPr/>
        </p:nvSpPr>
        <p:spPr>
          <a:xfrm>
            <a:off x="518501" y="534214"/>
            <a:ext cx="4213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effectLst/>
                <a:latin typeface="+mj-lt"/>
              </a:rPr>
              <a:t>Will apply framework to th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e </a:t>
            </a:r>
            <a:r>
              <a:rPr lang="en-GB" b="1" i="0" dirty="0">
                <a:solidFill>
                  <a:srgbClr val="000000"/>
                </a:solidFill>
                <a:effectLst/>
                <a:latin typeface="+mj-lt"/>
              </a:rPr>
              <a:t>Metropolitan Area of Guadalajara</a:t>
            </a:r>
            <a:r>
              <a:rPr lang="en-GB" i="0" dirty="0">
                <a:solidFill>
                  <a:srgbClr val="000000"/>
                </a:solidFill>
                <a:effectLst/>
                <a:latin typeface="+mj-lt"/>
              </a:rPr>
              <a:t>: a cutting-edge city in Mexico</a:t>
            </a:r>
          </a:p>
          <a:p>
            <a:endParaRPr lang="en-GB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It is the only metropolis that has a </a:t>
            </a:r>
            <a:r>
              <a:rPr lang="en-GB" b="1" dirty="0">
                <a:latin typeface="+mj-lt"/>
              </a:rPr>
              <a:t>governance and coordination mechanism that integrates the three levels of government </a:t>
            </a:r>
            <a:r>
              <a:rPr lang="en-GB" dirty="0">
                <a:latin typeface="+mj-lt"/>
              </a:rPr>
              <a:t>that works to plan, manage, and administer metropolitan public policies</a:t>
            </a:r>
          </a:p>
        </p:txBody>
      </p:sp>
      <p:pic>
        <p:nvPicPr>
          <p:cNvPr id="18" name="Picture 17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94F5CFBD-E891-5FE2-B931-FA81A0593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4" t="12761" r="33034" b="13329"/>
          <a:stretch/>
        </p:blipFill>
        <p:spPr bwMode="auto">
          <a:xfrm>
            <a:off x="5364480" y="0"/>
            <a:ext cx="4987814" cy="3985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2643D7-45E9-FF60-9996-1BC559165FE7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4732421" y="1965375"/>
            <a:ext cx="632059" cy="27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utdoor, sky, nature, city&#10;&#10;Description automatically generated">
            <a:extLst>
              <a:ext uri="{FF2B5EF4-FFF2-40B4-BE49-F238E27FC236}">
                <a16:creationId xmlns:a16="http://schemas.microsoft.com/office/drawing/2014/main" id="{8870F7BA-11E0-0252-4537-B99B18301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"/>
          <a:stretch/>
        </p:blipFill>
        <p:spPr>
          <a:xfrm>
            <a:off x="3850104" y="3930748"/>
            <a:ext cx="8341895" cy="34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9064D2-A301-21BF-0EDF-8ED8EA607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564952"/>
              </p:ext>
            </p:extLst>
          </p:nvPr>
        </p:nvGraphicFramePr>
        <p:xfrm>
          <a:off x="4427621" y="657726"/>
          <a:ext cx="7523747" cy="554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7281F935-87AF-3602-2579-723245FD0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485401"/>
            <a:ext cx="3140241" cy="11660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Institutionalisation process of a climate plan in Mexico (building-focused)</a:t>
            </a:r>
            <a:br>
              <a:rPr lang="en-GB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</a:br>
            <a:br>
              <a:rPr lang="en-GB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</a:br>
            <a:endParaRPr lang="en-GB" sz="2000" kern="12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91AD19-C9D0-8195-F4CA-717A2EBE783A}"/>
              </a:ext>
            </a:extLst>
          </p:cNvPr>
          <p:cNvSpPr/>
          <p:nvPr/>
        </p:nvSpPr>
        <p:spPr>
          <a:xfrm>
            <a:off x="6408821" y="2911642"/>
            <a:ext cx="882314" cy="10347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101BE-E3F0-1B03-193A-B43D21D663C5}"/>
              </a:ext>
            </a:extLst>
          </p:cNvPr>
          <p:cNvSpPr txBox="1"/>
          <p:nvPr/>
        </p:nvSpPr>
        <p:spPr>
          <a:xfrm>
            <a:off x="505326" y="1407924"/>
            <a:ext cx="374583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+mj-ea"/>
                <a:cs typeface="+mj-cs"/>
              </a:rPr>
              <a:t>Will apply framework to this process: R</a:t>
            </a:r>
            <a:r>
              <a:rPr lang="en-GB" sz="1800" kern="1200" dirty="0">
                <a:latin typeface="+mj-lt"/>
                <a:ea typeface="+mj-ea"/>
                <a:cs typeface="+mj-cs"/>
              </a:rPr>
              <a:t>egulations are good but </a:t>
            </a:r>
            <a:r>
              <a:rPr lang="en-GB" sz="1800" b="1" kern="1200" dirty="0">
                <a:latin typeface="+mj-lt"/>
                <a:ea typeface="+mj-ea"/>
                <a:cs typeface="+mj-cs"/>
              </a:rPr>
              <a:t>final result may not match original plans!</a:t>
            </a:r>
          </a:p>
          <a:p>
            <a:endParaRPr lang="en-GB" sz="1800" kern="1200" dirty="0"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+mj-ea"/>
                <a:cs typeface="+mj-cs"/>
              </a:rPr>
              <a:t>There may be </a:t>
            </a:r>
            <a:r>
              <a:rPr lang="en-GB" b="1" dirty="0">
                <a:latin typeface="+mj-lt"/>
                <a:ea typeface="+mj-ea"/>
                <a:cs typeface="+mj-cs"/>
              </a:rPr>
              <a:t>t</a:t>
            </a:r>
            <a:r>
              <a:rPr lang="en-GB" sz="1800" b="1" kern="1200" dirty="0">
                <a:latin typeface="+mj-lt"/>
                <a:ea typeface="+mj-ea"/>
                <a:cs typeface="+mj-cs"/>
              </a:rPr>
              <a:t>ranslation issues.</a:t>
            </a:r>
            <a:r>
              <a:rPr lang="en-GB" sz="1800" kern="1200" dirty="0">
                <a:latin typeface="+mj-lt"/>
                <a:ea typeface="+mj-ea"/>
                <a:cs typeface="+mj-cs"/>
              </a:rPr>
              <a:t> </a:t>
            </a:r>
            <a:r>
              <a:rPr lang="en-GB" sz="1800" b="1" kern="1200" dirty="0">
                <a:latin typeface="+mj-lt"/>
                <a:ea typeface="+mj-ea"/>
                <a:cs typeface="+mj-cs"/>
              </a:rPr>
              <a:t>MLG </a:t>
            </a:r>
            <a:r>
              <a:rPr lang="en-GB" dirty="0">
                <a:latin typeface="+mj-lt"/>
                <a:ea typeface="+mj-ea"/>
                <a:cs typeface="+mj-cs"/>
              </a:rPr>
              <a:t>Identifies where and why these occur and hence facilitates a  better understanding of</a:t>
            </a:r>
            <a:r>
              <a:rPr lang="en-GB" sz="1800" kern="1200" dirty="0">
                <a:latin typeface="+mj-lt"/>
                <a:ea typeface="+mj-ea"/>
                <a:cs typeface="+mj-cs"/>
              </a:rPr>
              <a:t> barriers and enablers to influence the transition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+mj-ea"/>
                <a:cs typeface="+mj-cs"/>
              </a:rPr>
              <a:t>Data will be analysed to </a:t>
            </a:r>
            <a:r>
              <a:rPr lang="en-GB" b="1" dirty="0">
                <a:latin typeface="+mj-lt"/>
                <a:ea typeface="+mj-ea"/>
                <a:cs typeface="+mj-cs"/>
              </a:rPr>
              <a:t>assess  how regulations are being implemented</a:t>
            </a:r>
            <a:r>
              <a:rPr lang="en-GB" dirty="0">
                <a:latin typeface="+mj-lt"/>
                <a:ea typeface="+mj-ea"/>
                <a:cs typeface="+mj-cs"/>
              </a:rPr>
              <a:t> in different case study contexts and to offer explanations for any differences </a:t>
            </a:r>
            <a:endParaRPr lang="en-GB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E238C6-AE2E-0224-B67B-D95F51536082}"/>
              </a:ext>
            </a:extLst>
          </p:cNvPr>
          <p:cNvSpPr/>
          <p:nvPr/>
        </p:nvSpPr>
        <p:spPr>
          <a:xfrm>
            <a:off x="9059780" y="2911642"/>
            <a:ext cx="882314" cy="10347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982A2-7DA1-53FC-ECC2-3754F070483E}"/>
              </a:ext>
            </a:extLst>
          </p:cNvPr>
          <p:cNvSpPr txBox="1"/>
          <p:nvPr/>
        </p:nvSpPr>
        <p:spPr>
          <a:xfrm>
            <a:off x="6930189" y="178121"/>
            <a:ext cx="3011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Translation issues in the regulatory framework =/ Catalysts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7E4377-8A2A-57FB-C196-FF0B3E5AA4C8}"/>
              </a:ext>
            </a:extLst>
          </p:cNvPr>
          <p:cNvSpPr txBox="1">
            <a:spLocks/>
          </p:cNvSpPr>
          <p:nvPr/>
        </p:nvSpPr>
        <p:spPr>
          <a:xfrm>
            <a:off x="7563600" y="6403847"/>
            <a:ext cx="1251785" cy="394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50" dirty="0"/>
              <a:t>Source: Author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42D06C1-BE74-0F25-CA76-8461D9D078E7}"/>
              </a:ext>
            </a:extLst>
          </p:cNvPr>
          <p:cNvSpPr/>
          <p:nvPr/>
        </p:nvSpPr>
        <p:spPr>
          <a:xfrm>
            <a:off x="9059780" y="1106905"/>
            <a:ext cx="882314" cy="10347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1636ED-FCEA-FB30-4778-C666F612BD93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6849978" y="702835"/>
            <a:ext cx="1724527" cy="2208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5A88D9-D19F-945B-8EB7-F25772E8A563}"/>
              </a:ext>
            </a:extLst>
          </p:cNvPr>
          <p:cNvCxnSpPr>
            <a:cxnSpLocks/>
          </p:cNvCxnSpPr>
          <p:nvPr/>
        </p:nvCxnSpPr>
        <p:spPr>
          <a:xfrm>
            <a:off x="8871284" y="702835"/>
            <a:ext cx="625642" cy="404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254F5C-B8A1-2598-73F3-9921AAC273E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750968" y="733433"/>
            <a:ext cx="749969" cy="21782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4BB8C69-30B2-9E78-24B7-5C9A0B8F3E0B}"/>
              </a:ext>
            </a:extLst>
          </p:cNvPr>
          <p:cNvSpPr/>
          <p:nvPr/>
        </p:nvSpPr>
        <p:spPr>
          <a:xfrm>
            <a:off x="6408821" y="4648200"/>
            <a:ext cx="882314" cy="10347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231E08-49E1-B293-B89B-FDF1069846CD}"/>
              </a:ext>
            </a:extLst>
          </p:cNvPr>
          <p:cNvCxnSpPr>
            <a:cxnSpLocks/>
          </p:cNvCxnSpPr>
          <p:nvPr/>
        </p:nvCxnSpPr>
        <p:spPr>
          <a:xfrm flipH="1">
            <a:off x="6862010" y="718134"/>
            <a:ext cx="1832811" cy="3930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DC25D973-0C26-11C9-F856-F488DEC5BB04}"/>
              </a:ext>
            </a:extLst>
          </p:cNvPr>
          <p:cNvSpPr/>
          <p:nvPr/>
        </p:nvSpPr>
        <p:spPr>
          <a:xfrm rot="19223366">
            <a:off x="4946316" y="1305512"/>
            <a:ext cx="1060115" cy="4456189"/>
          </a:xfrm>
          <a:prstGeom prst="curvedRightArrow">
            <a:avLst/>
          </a:prstGeom>
          <a:gradFill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3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:a16="http://schemas.microsoft.com/office/drawing/2014/main" id="{3C314B69-7B7F-41A0-720C-2D4EC5A7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30" y="844264"/>
            <a:ext cx="2864954" cy="11559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Me</a:t>
            </a:r>
            <a:r>
              <a:rPr lang="en-US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thods:</a:t>
            </a:r>
            <a:br>
              <a:rPr lang="en-US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chemeClr val="accent5"/>
                </a:solidFill>
              </a:rPr>
              <a:t>C</a:t>
            </a:r>
            <a:r>
              <a:rPr lang="en-US" sz="20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omparative case analysis of municipalities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1B85E8-3BC9-FEED-3F97-9885B0D2CA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4865960"/>
              </p:ext>
            </p:extLst>
          </p:nvPr>
        </p:nvGraphicFramePr>
        <p:xfrm>
          <a:off x="2329522" y="2329844"/>
          <a:ext cx="7728449" cy="242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534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32C5-AB76-4EC6-8FB8-5B7DF5A7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823" y="2349122"/>
            <a:ext cx="3926304" cy="17942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Thanks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Contact:</a:t>
            </a:r>
            <a:br>
              <a:rPr lang="en-US" dirty="0"/>
            </a:br>
            <a:r>
              <a:rPr lang="en-US" sz="2000" dirty="0">
                <a:hlinkClick r:id="rId2"/>
              </a:rPr>
              <a:t>l.zea-reyes20@imperial.ac.uk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June 2022</a:t>
            </a:r>
            <a:endParaRPr lang="en-GB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43133CC-53B0-1943-3896-C2D53DB64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48" y="5352575"/>
            <a:ext cx="2597727" cy="71437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B443276-89CB-DB0B-A1FD-85E3BA5CB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5" y="4531001"/>
            <a:ext cx="1225976" cy="164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84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17783D-3DC0-A5AF-794C-B17E03FF8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8" t="20337" r="27847" b="24477"/>
          <a:stretch/>
        </p:blipFill>
        <p:spPr bwMode="auto">
          <a:xfrm>
            <a:off x="6096000" y="3602195"/>
            <a:ext cx="5117432" cy="278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9287D60-6B16-4266-6467-12710BE79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81" t="27877" r="28005" b="16071"/>
          <a:stretch/>
        </p:blipFill>
        <p:spPr bwMode="auto">
          <a:xfrm>
            <a:off x="6570746" y="434822"/>
            <a:ext cx="3968917" cy="2902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1ECA3-CA45-489F-93EC-EE7CFB9C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5" y="386421"/>
            <a:ext cx="2859505" cy="466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+mj-lt"/>
              </a:rPr>
              <a:t>What model example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399FECB-20E1-46C8-AFFE-CA41871C4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9" t="30030" r="31545" b="17850"/>
          <a:stretch/>
        </p:blipFill>
        <p:spPr bwMode="auto">
          <a:xfrm>
            <a:off x="911417" y="907000"/>
            <a:ext cx="4208436" cy="2224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C7687D-82DE-7F94-8543-280B29DE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578" y="3167243"/>
            <a:ext cx="2022721" cy="31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Source: Conti et al (2019)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41C16A-C552-5FD4-A63F-8E5C7D9917FB}"/>
              </a:ext>
            </a:extLst>
          </p:cNvPr>
          <p:cNvSpPr txBox="1">
            <a:spLocks/>
          </p:cNvSpPr>
          <p:nvPr/>
        </p:nvSpPr>
        <p:spPr>
          <a:xfrm>
            <a:off x="5119853" y="486109"/>
            <a:ext cx="2460041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latin typeface="+mj-lt"/>
              </a:rPr>
              <a:t>Who model example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F039A-6576-DA6D-39DF-92F1402EA3C7}"/>
              </a:ext>
            </a:extLst>
          </p:cNvPr>
          <p:cNvSpPr txBox="1">
            <a:spLocks/>
          </p:cNvSpPr>
          <p:nvPr/>
        </p:nvSpPr>
        <p:spPr>
          <a:xfrm>
            <a:off x="9135979" y="3096249"/>
            <a:ext cx="2460041" cy="373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Source: </a:t>
            </a:r>
            <a:r>
              <a:rPr lang="en-GB" sz="1000" dirty="0"/>
              <a:t>Hughes, Strachan and Gross’ (2013)</a:t>
            </a:r>
            <a:endParaRPr lang="en-US" sz="1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C6231F-9EDD-F642-721D-BC1FF249A9AA}"/>
              </a:ext>
            </a:extLst>
          </p:cNvPr>
          <p:cNvSpPr txBox="1">
            <a:spLocks/>
          </p:cNvSpPr>
          <p:nvPr/>
        </p:nvSpPr>
        <p:spPr>
          <a:xfrm>
            <a:off x="351510" y="3327487"/>
            <a:ext cx="2229853" cy="466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latin typeface="+mj-lt"/>
              </a:rPr>
              <a:t>How model example</a:t>
            </a:r>
          </a:p>
        </p:txBody>
      </p:sp>
      <p:pic>
        <p:nvPicPr>
          <p:cNvPr id="10" name="Picture 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AE49352-4E2C-59A9-0581-769114453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5" t="18448" r="38471" b="12213"/>
          <a:stretch/>
        </p:blipFill>
        <p:spPr bwMode="auto">
          <a:xfrm>
            <a:off x="1121696" y="3688730"/>
            <a:ext cx="4015801" cy="2782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6EB0FAC-82D8-6959-ADE5-E0E6F4B13EB0}"/>
              </a:ext>
            </a:extLst>
          </p:cNvPr>
          <p:cNvSpPr txBox="1">
            <a:spLocks/>
          </p:cNvSpPr>
          <p:nvPr/>
        </p:nvSpPr>
        <p:spPr>
          <a:xfrm>
            <a:off x="3503520" y="6416058"/>
            <a:ext cx="1787189" cy="357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Source: Geels and </a:t>
            </a:r>
            <a:r>
              <a:rPr lang="en-US" sz="1000" dirty="0" err="1"/>
              <a:t>Schot</a:t>
            </a:r>
            <a:r>
              <a:rPr lang="en-US" sz="1000" dirty="0"/>
              <a:t> (2007)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6A4761-3EFC-58FB-C476-2ADD647128CB}"/>
              </a:ext>
            </a:extLst>
          </p:cNvPr>
          <p:cNvSpPr txBox="1">
            <a:spLocks/>
          </p:cNvSpPr>
          <p:nvPr/>
        </p:nvSpPr>
        <p:spPr>
          <a:xfrm>
            <a:off x="5268973" y="3336859"/>
            <a:ext cx="2527490" cy="90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latin typeface="+mj-lt"/>
              </a:rPr>
              <a:t>Where model example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204A7D-065F-72C1-35B7-12101F1E246D}"/>
              </a:ext>
            </a:extLst>
          </p:cNvPr>
          <p:cNvSpPr txBox="1">
            <a:spLocks/>
          </p:cNvSpPr>
          <p:nvPr/>
        </p:nvSpPr>
        <p:spPr>
          <a:xfrm>
            <a:off x="9048512" y="6416058"/>
            <a:ext cx="2547508" cy="357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Source: Hunter, </a:t>
            </a:r>
            <a:r>
              <a:rPr lang="en-US" sz="1000" dirty="0" err="1"/>
              <a:t>Vettorato</a:t>
            </a:r>
            <a:r>
              <a:rPr lang="en-US" sz="1000" dirty="0"/>
              <a:t> and </a:t>
            </a:r>
            <a:r>
              <a:rPr lang="en-US" sz="1000" dirty="0" err="1"/>
              <a:t>Sagoe</a:t>
            </a:r>
            <a:r>
              <a:rPr lang="en-US" sz="1000" dirty="0"/>
              <a:t> (2018).</a:t>
            </a:r>
          </a:p>
        </p:txBody>
      </p:sp>
    </p:spTree>
    <p:extLst>
      <p:ext uri="{BB962C8B-B14F-4D97-AF65-F5344CB8AC3E}">
        <p14:creationId xmlns:p14="http://schemas.microsoft.com/office/powerpoint/2010/main" val="19113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334CB5-A315-8A18-1721-0A5F6A2563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jobs, leisure">
            <a:hlinkClick r:id="" action="ppaction://media"/>
            <a:extLst>
              <a:ext uri="{FF2B5EF4-FFF2-40B4-BE49-F238E27FC236}">
                <a16:creationId xmlns:a16="http://schemas.microsoft.com/office/drawing/2014/main" id="{208B2AF2-00A1-8E2C-E4C9-51F3E6A0C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5825"/>
            <a:ext cx="12192000" cy="5086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E78AF7-91DE-CE22-6314-2E9B04B7F2A9}"/>
              </a:ext>
            </a:extLst>
          </p:cNvPr>
          <p:cNvSpPr txBox="1"/>
          <p:nvPr/>
        </p:nvSpPr>
        <p:spPr>
          <a:xfrm>
            <a:off x="1535600" y="1384726"/>
            <a:ext cx="17209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Jobs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6C476-66BD-779A-05C9-DAEEE24FE8C6}"/>
              </a:ext>
            </a:extLst>
          </p:cNvPr>
          <p:cNvSpPr txBox="1"/>
          <p:nvPr/>
        </p:nvSpPr>
        <p:spPr>
          <a:xfrm>
            <a:off x="2396073" y="4335316"/>
            <a:ext cx="6104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9793F-4A23-7703-6B18-CC849E599758}"/>
              </a:ext>
            </a:extLst>
          </p:cNvPr>
          <p:cNvSpPr txBox="1"/>
          <p:nvPr/>
        </p:nvSpPr>
        <p:spPr>
          <a:xfrm>
            <a:off x="3127994" y="2698457"/>
            <a:ext cx="25431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Leisure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D29F1-65E5-782D-C43A-C1BFA4BD95BB}"/>
              </a:ext>
            </a:extLst>
          </p:cNvPr>
          <p:cNvSpPr txBox="1"/>
          <p:nvPr/>
        </p:nvSpPr>
        <p:spPr>
          <a:xfrm>
            <a:off x="6456083" y="3783944"/>
            <a:ext cx="44400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Health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5596B-A7BD-AF90-805E-DAE67899A11F}"/>
              </a:ext>
            </a:extLst>
          </p:cNvPr>
          <p:cNvSpPr txBox="1"/>
          <p:nvPr/>
        </p:nvSpPr>
        <p:spPr>
          <a:xfrm>
            <a:off x="5780740" y="2107185"/>
            <a:ext cx="5438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Massive transport</a:t>
            </a:r>
          </a:p>
        </p:txBody>
      </p:sp>
    </p:spTree>
    <p:extLst>
      <p:ext uri="{BB962C8B-B14F-4D97-AF65-F5344CB8AC3E}">
        <p14:creationId xmlns:p14="http://schemas.microsoft.com/office/powerpoint/2010/main" val="41321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8DA9E8F4-0087-666A-1AF7-3CE789DE1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3049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47A7B-92F9-BE07-4287-C1E87D8C0A44}"/>
              </a:ext>
            </a:extLst>
          </p:cNvPr>
          <p:cNvSpPr txBox="1"/>
          <p:nvPr/>
        </p:nvSpPr>
        <p:spPr>
          <a:xfrm>
            <a:off x="715656" y="900141"/>
            <a:ext cx="6222555" cy="23884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Cities generate 70% of CO2 emissions.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This has high impacts on our health and wellbeing!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UN-Habitat, 2016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(photo of Guadalajara, Mexico)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BBC23-B48E-CD8B-BB09-8E18BB875D3D}"/>
              </a:ext>
            </a:extLst>
          </p:cNvPr>
          <p:cNvSpPr txBox="1"/>
          <p:nvPr/>
        </p:nvSpPr>
        <p:spPr>
          <a:xfrm>
            <a:off x="2685038" y="3712633"/>
            <a:ext cx="8764751" cy="2027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The building sector consumes 40 % of the energy.</a:t>
            </a:r>
          </a:p>
          <a:p>
            <a:pPr mar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(Energy information administration, 2006; </a:t>
            </a:r>
            <a:r>
              <a:rPr lang="en-GB" sz="14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Hossaini</a:t>
            </a:r>
            <a:r>
              <a:rPr lang="en-GB" sz="14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, </a:t>
            </a:r>
            <a:r>
              <a:rPr lang="en-GB" sz="1400" dirty="0" err="1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Hewage</a:t>
            </a:r>
            <a:r>
              <a:rPr lang="en-GB" sz="1400" dirty="0">
                <a:solidFill>
                  <a:srgbClr val="FFFFFF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  <a:t> and Sadiq, 2015)</a:t>
            </a:r>
            <a:endParaRPr lang="en-US" sz="2800" dirty="0">
              <a:solidFill>
                <a:srgbClr val="FFFFFF"/>
              </a:solidFill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241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D843E1-6A27-4D64-2FA3-8A794C49B9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B9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 dirty="0">
              <a:latin typeface="Swis721 Blk BT" panose="020B09040305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AB7B-77AD-77BD-BD59-4175460ED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1" y="743451"/>
            <a:ext cx="12432633" cy="53710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7200" dirty="0">
                <a:solidFill>
                  <a:schemeClr val="bg1"/>
                </a:solidFill>
                <a:latin typeface="Swis721 Blk BT" panose="020B0904030502020204" pitchFamily="34" charset="0"/>
              </a:rPr>
              <a:t>Low carbon buildings </a:t>
            </a:r>
            <a:r>
              <a:rPr lang="en-GB" sz="3200" dirty="0">
                <a:solidFill>
                  <a:schemeClr val="bg1"/>
                </a:solidFill>
                <a:latin typeface="Swis721 Blk BT" panose="020B0904030502020204" pitchFamily="34" charset="0"/>
              </a:rPr>
              <a:t>(to reduce GHG emissions) </a:t>
            </a:r>
            <a:r>
              <a:rPr lang="en-GB" sz="7200" dirty="0">
                <a:solidFill>
                  <a:schemeClr val="bg1"/>
                </a:solidFill>
                <a:latin typeface="Swis721 Blk BT" panose="020B0904030502020204" pitchFamily="34" charset="0"/>
              </a:rPr>
              <a:t>are an opportunity to promote physical and mental health</a:t>
            </a:r>
          </a:p>
        </p:txBody>
      </p:sp>
    </p:spTree>
    <p:extLst>
      <p:ext uri="{BB962C8B-B14F-4D97-AF65-F5344CB8AC3E}">
        <p14:creationId xmlns:p14="http://schemas.microsoft.com/office/powerpoint/2010/main" val="108094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M_render x">
            <a:extLst>
              <a:ext uri="{FF2B5EF4-FFF2-40B4-BE49-F238E27FC236}">
                <a16:creationId xmlns:a16="http://schemas.microsoft.com/office/drawing/2014/main" id="{8C688290-C3A1-49E7-B2CF-BC37A8DFE4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t="7263" r="5639"/>
          <a:stretch/>
        </p:blipFill>
        <p:spPr bwMode="auto">
          <a:xfrm>
            <a:off x="2439393" y="958273"/>
            <a:ext cx="7313213" cy="494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761776-A2E3-6721-4139-F3593A4E2D54}"/>
              </a:ext>
            </a:extLst>
          </p:cNvPr>
          <p:cNvSpPr txBox="1"/>
          <p:nvPr/>
        </p:nvSpPr>
        <p:spPr>
          <a:xfrm>
            <a:off x="7967162" y="5688059"/>
            <a:ext cx="3252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ighlight>
                  <a:srgbClr val="4DC58D"/>
                </a:highlight>
                <a:latin typeface="+mj-lt"/>
              </a:rPr>
              <a:t>Environmental health strategies…</a:t>
            </a:r>
            <a:endParaRPr lang="en-GB" sz="2400" b="1" dirty="0">
              <a:highlight>
                <a:srgbClr val="4DC58D"/>
              </a:highligh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10B534-1350-163E-F85A-B6F9FFBD6CCD}"/>
              </a:ext>
            </a:extLst>
          </p:cNvPr>
          <p:cNvSpPr/>
          <p:nvPr/>
        </p:nvSpPr>
        <p:spPr>
          <a:xfrm>
            <a:off x="8205539" y="3501189"/>
            <a:ext cx="1475872" cy="67777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4DC58D"/>
              </a:highligh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22DAE8-F28F-8D5C-4EB9-EA661D18E36A}"/>
              </a:ext>
            </a:extLst>
          </p:cNvPr>
          <p:cNvSpPr/>
          <p:nvPr/>
        </p:nvSpPr>
        <p:spPr>
          <a:xfrm>
            <a:off x="8205539" y="3916846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4DC58D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6EDC79-310F-CBE1-86E1-637E5A057CBD}"/>
              </a:ext>
            </a:extLst>
          </p:cNvPr>
          <p:cNvSpPr/>
          <p:nvPr/>
        </p:nvSpPr>
        <p:spPr>
          <a:xfrm>
            <a:off x="2439393" y="1511968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4DC58D"/>
              </a:highligh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08A2C-9D2A-29CD-5D24-4AB50C0610F4}"/>
              </a:ext>
            </a:extLst>
          </p:cNvPr>
          <p:cNvSpPr/>
          <p:nvPr/>
        </p:nvSpPr>
        <p:spPr>
          <a:xfrm>
            <a:off x="2439769" y="2338136"/>
            <a:ext cx="1475872" cy="67777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4DC58D"/>
              </a:highligh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6661BC-3A59-F656-7CAE-7BB77253CC13}"/>
              </a:ext>
            </a:extLst>
          </p:cNvPr>
          <p:cNvSpPr/>
          <p:nvPr/>
        </p:nvSpPr>
        <p:spPr>
          <a:xfrm>
            <a:off x="2435505" y="2804596"/>
            <a:ext cx="1475872" cy="67777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4DC58D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859FC-6719-DE28-25C5-B6B3A1F810DE}"/>
              </a:ext>
            </a:extLst>
          </p:cNvPr>
          <p:cNvSpPr txBox="1"/>
          <p:nvPr/>
        </p:nvSpPr>
        <p:spPr>
          <a:xfrm>
            <a:off x="659849" y="773455"/>
            <a:ext cx="2171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ighlight>
                  <a:srgbClr val="F5E636"/>
                </a:highlight>
                <a:latin typeface="+mj-lt"/>
              </a:rPr>
              <a:t>Human health strategies</a:t>
            </a:r>
            <a:endParaRPr lang="en-GB" sz="2400" b="1" dirty="0">
              <a:highlight>
                <a:srgbClr val="F5E636"/>
              </a:highligh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F9C127-FE70-67A6-BC78-0F15AF7C1692}"/>
              </a:ext>
            </a:extLst>
          </p:cNvPr>
          <p:cNvSpPr/>
          <p:nvPr/>
        </p:nvSpPr>
        <p:spPr>
          <a:xfrm>
            <a:off x="2439393" y="3292763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78E0BF-C412-8C7B-3A51-20643B49DAF5}"/>
              </a:ext>
            </a:extLst>
          </p:cNvPr>
          <p:cNvSpPr/>
          <p:nvPr/>
        </p:nvSpPr>
        <p:spPr>
          <a:xfrm>
            <a:off x="2439393" y="5330353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AD71EE-1BDE-2AD8-929B-910F1ADC70AE}"/>
              </a:ext>
            </a:extLst>
          </p:cNvPr>
          <p:cNvSpPr/>
          <p:nvPr/>
        </p:nvSpPr>
        <p:spPr>
          <a:xfrm>
            <a:off x="8117683" y="1036491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F88FA8D-F549-051D-64D3-8BB5E37086EA}"/>
              </a:ext>
            </a:extLst>
          </p:cNvPr>
          <p:cNvSpPr/>
          <p:nvPr/>
        </p:nvSpPr>
        <p:spPr>
          <a:xfrm>
            <a:off x="8117683" y="2545583"/>
            <a:ext cx="1475872" cy="677778"/>
          </a:xfrm>
          <a:prstGeom prst="ellipse">
            <a:avLst/>
          </a:prstGeom>
          <a:noFill/>
          <a:ln>
            <a:solidFill>
              <a:srgbClr val="4DC58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668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13CCBE-9E21-1D29-01F3-D0AA929245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A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GB" dirty="0">
              <a:solidFill>
                <a:srgbClr val="A7A3EF"/>
              </a:solidFill>
              <a:highlight>
                <a:srgbClr val="A7A3EF"/>
              </a:highlight>
              <a:latin typeface="Swis721 Blk BT" panose="020B09040305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3960E2-5845-2137-18AF-995DEF3AB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253" y="1156535"/>
            <a:ext cx="12376485" cy="45449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5200" dirty="0">
                <a:solidFill>
                  <a:schemeClr val="bg1"/>
                </a:solidFill>
                <a:latin typeface="Swis721 Blk BT" panose="020B0904030502020204" pitchFamily="34" charset="0"/>
              </a:rPr>
              <a:t>…but not enough has been done!</a:t>
            </a:r>
          </a:p>
          <a:p>
            <a:pPr marL="0" indent="0" algn="just">
              <a:buNone/>
            </a:pPr>
            <a:endParaRPr lang="en-GB" sz="6600" dirty="0">
              <a:solidFill>
                <a:schemeClr val="bg1"/>
              </a:solidFill>
              <a:latin typeface="Swis721 Blk BT" panose="020B0904030502020204" pitchFamily="34" charset="0"/>
            </a:endParaRPr>
          </a:p>
          <a:p>
            <a:pPr marL="0" indent="0" algn="just">
              <a:buNone/>
            </a:pPr>
            <a:r>
              <a:rPr lang="en-GB" sz="3200" dirty="0">
                <a:solidFill>
                  <a:schemeClr val="bg1"/>
                </a:solidFill>
                <a:latin typeface="Swis721 Blk BT" panose="020B0904030502020204" pitchFamily="34" charset="0"/>
              </a:rPr>
              <a:t>Reframing climate change as a public health issue may be useful in </a:t>
            </a:r>
            <a:r>
              <a:rPr lang="en-GB" sz="3200" b="1" u="sng" dirty="0">
                <a:solidFill>
                  <a:schemeClr val="bg1"/>
                </a:solidFill>
                <a:latin typeface="Swis721 Blk BT" panose="020B0904030502020204" pitchFamily="34" charset="0"/>
              </a:rPr>
              <a:t>enhancing public engagement and robust acceptance</a:t>
            </a:r>
            <a:r>
              <a:rPr lang="en-GB" sz="3200" b="1" dirty="0">
                <a:solidFill>
                  <a:schemeClr val="bg1"/>
                </a:solidFill>
                <a:latin typeface="Swis721 Blk BT" panose="020B0904030502020204" pitchFamily="34" charset="0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Swis721 Blk BT" panose="020B0904030502020204" pitchFamily="34" charset="0"/>
              </a:rPr>
              <a:t>of low carbon policies </a:t>
            </a:r>
          </a:p>
          <a:p>
            <a:pPr marL="0" indent="0" algn="just">
              <a:buNone/>
            </a:pPr>
            <a:r>
              <a:rPr lang="en-GB" sz="1600" dirty="0">
                <a:solidFill>
                  <a:schemeClr val="bg1"/>
                </a:solidFill>
                <a:latin typeface="Swis721 Blk BT" panose="020B0904030502020204" pitchFamily="34" charset="0"/>
              </a:rPr>
              <a:t>(</a:t>
            </a:r>
            <a:r>
              <a:rPr lang="en-GB" sz="1600" dirty="0" err="1">
                <a:solidFill>
                  <a:schemeClr val="bg1"/>
                </a:solidFill>
                <a:latin typeface="Swis721 Blk BT" panose="020B0904030502020204" pitchFamily="34" charset="0"/>
              </a:rPr>
              <a:t>Maibach</a:t>
            </a:r>
            <a:r>
              <a:rPr lang="en-GB" sz="1600" dirty="0">
                <a:solidFill>
                  <a:schemeClr val="bg1"/>
                </a:solidFill>
                <a:latin typeface="Swis721 Blk BT" panose="020B0904030502020204" pitchFamily="34" charset="0"/>
              </a:rPr>
              <a:t> et al., 2010; Myers et al., 2012; Workman et al., 2016)</a:t>
            </a:r>
            <a:endParaRPr lang="en-GB" dirty="0">
              <a:solidFill>
                <a:schemeClr val="bg1"/>
              </a:solidFill>
              <a:latin typeface="Swis721 Blk BT" panose="020B0904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52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ard game&#10;&#10;Description automatically generated with medium confidence">
            <a:extLst>
              <a:ext uri="{FF2B5EF4-FFF2-40B4-BE49-F238E27FC236}">
                <a16:creationId xmlns:a16="http://schemas.microsoft.com/office/drawing/2014/main" id="{C3373D3C-5CA5-4429-B7C9-E559C1B4B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5900" r="13882"/>
          <a:stretch/>
        </p:blipFill>
        <p:spPr>
          <a:xfrm>
            <a:off x="678824" y="1611386"/>
            <a:ext cx="4784301" cy="4284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EB47B-EE4D-CA37-AAC2-57C3BE5D4B73}"/>
              </a:ext>
            </a:extLst>
          </p:cNvPr>
          <p:cNvSpPr txBox="1"/>
          <p:nvPr/>
        </p:nvSpPr>
        <p:spPr>
          <a:xfrm>
            <a:off x="1911016" y="5802912"/>
            <a:ext cx="2799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+mj-lt"/>
              </a:rPr>
              <a:t>(1) Research Rabbit</a:t>
            </a:r>
            <a:endParaRPr lang="en-GB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9C93A68-3A41-8504-F9E3-CF81EDED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66" y="1611386"/>
            <a:ext cx="4635108" cy="3968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C3537-A75D-1AD9-9222-CE2D8C15BBBA}"/>
              </a:ext>
            </a:extLst>
          </p:cNvPr>
          <p:cNvSpPr txBox="1"/>
          <p:nvPr/>
        </p:nvSpPr>
        <p:spPr>
          <a:xfrm>
            <a:off x="7116698" y="5690173"/>
            <a:ext cx="3594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(2) Systematic review process </a:t>
            </a:r>
            <a:r>
              <a:rPr lang="en-GB" sz="1800" dirty="0">
                <a:latin typeface="+mj-lt"/>
              </a:rPr>
              <a:t>(PubMed, Scopus, Web of Science)</a:t>
            </a:r>
            <a:r>
              <a:rPr lang="en-GB" dirty="0">
                <a:latin typeface="+mj-lt"/>
              </a:rPr>
              <a:t> helped by Covidence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E404F2-2C81-8255-A2C3-1C54FBAF40DA}"/>
              </a:ext>
            </a:extLst>
          </p:cNvPr>
          <p:cNvSpPr txBox="1">
            <a:spLocks/>
          </p:cNvSpPr>
          <p:nvPr/>
        </p:nvSpPr>
        <p:spPr>
          <a:xfrm>
            <a:off x="504238" y="144891"/>
            <a:ext cx="4057649" cy="1633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5"/>
                </a:solidFill>
              </a:rPr>
              <a:t>So, as part of my research…Conducted an </a:t>
            </a:r>
            <a:r>
              <a:rPr lang="en-US" sz="1600" b="1" dirty="0">
                <a:solidFill>
                  <a:schemeClr val="accent5"/>
                </a:solidFill>
              </a:rPr>
              <a:t>Overview review </a:t>
            </a:r>
            <a:r>
              <a:rPr lang="en-US" sz="1600" dirty="0">
                <a:solidFill>
                  <a:schemeClr val="accent5"/>
                </a:solidFill>
              </a:rPr>
              <a:t>to summarize where the LCT stands, describe its characteristics, and find gaps!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Why? There is little knowledge on how the LCT is put into practice.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002FF-B24C-9510-6EB1-1CF019CF24F1}"/>
              </a:ext>
            </a:extLst>
          </p:cNvPr>
          <p:cNvSpPr txBox="1"/>
          <p:nvPr/>
        </p:nvSpPr>
        <p:spPr>
          <a:xfrm>
            <a:off x="5735053" y="586507"/>
            <a:ext cx="4841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+mj-lt"/>
              </a:rPr>
              <a:t>How has the governance/politics of the low carbon transition been broadly conceptualised?</a:t>
            </a:r>
            <a:endParaRPr lang="en-GB" b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9E6C99A-7E5F-FF4E-76A8-75D052AEE74D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 flipV="1">
            <a:off x="4561887" y="909673"/>
            <a:ext cx="1173166" cy="51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8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0B1845-D6ED-6736-3E68-7D5A9816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225425"/>
            <a:ext cx="6735902" cy="5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  <a:latin typeface="+mj-lt"/>
              </a:rPr>
              <a:t>Overview review: Key points - Models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ADA8E9-5A15-087A-4850-0EEB40A7C3C8}"/>
              </a:ext>
            </a:extLst>
          </p:cNvPr>
          <p:cNvSpPr/>
          <p:nvPr/>
        </p:nvSpPr>
        <p:spPr>
          <a:xfrm>
            <a:off x="1426325" y="1082842"/>
            <a:ext cx="1303867" cy="1379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FF0000"/>
                </a:solidFill>
                <a:latin typeface="+mj-lt"/>
              </a:rPr>
              <a:t>Ideal governance conditions </a:t>
            </a:r>
            <a:r>
              <a:rPr lang="en-US" sz="1400" dirty="0">
                <a:latin typeface="+mj-lt"/>
              </a:rPr>
              <a:t>favorable to facilitate transitions</a:t>
            </a:r>
            <a:endParaRPr lang="en-GB" sz="1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E320C-4B78-7F5E-EF48-4061791112E5}"/>
              </a:ext>
            </a:extLst>
          </p:cNvPr>
          <p:cNvSpPr txBox="1"/>
          <p:nvPr/>
        </p:nvSpPr>
        <p:spPr>
          <a:xfrm>
            <a:off x="192059" y="1511042"/>
            <a:ext cx="1303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Characteristics / focus</a:t>
            </a:r>
            <a:endParaRPr lang="en-GB" sz="1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15E57-4F5D-4802-2E26-36C5AB3B9309}"/>
              </a:ext>
            </a:extLst>
          </p:cNvPr>
          <p:cNvSpPr txBox="1"/>
          <p:nvPr/>
        </p:nvSpPr>
        <p:spPr>
          <a:xfrm>
            <a:off x="1433875" y="614643"/>
            <a:ext cx="13038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What</a:t>
            </a:r>
            <a:endParaRPr lang="en-GB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A2CAF-2C92-565E-AD71-62EAB9878752}"/>
              </a:ext>
            </a:extLst>
          </p:cNvPr>
          <p:cNvSpPr txBox="1"/>
          <p:nvPr/>
        </p:nvSpPr>
        <p:spPr>
          <a:xfrm>
            <a:off x="3131413" y="614643"/>
            <a:ext cx="13038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Who</a:t>
            </a:r>
            <a:endParaRPr lang="en-GB" sz="1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040AF-7FCC-1065-D366-129406CDCA6A}"/>
              </a:ext>
            </a:extLst>
          </p:cNvPr>
          <p:cNvSpPr txBox="1"/>
          <p:nvPr/>
        </p:nvSpPr>
        <p:spPr>
          <a:xfrm>
            <a:off x="5717927" y="614643"/>
            <a:ext cx="13038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How</a:t>
            </a:r>
            <a:endParaRPr lang="en-GB" sz="14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F9657-6D5C-A579-2117-899929086F11}"/>
              </a:ext>
            </a:extLst>
          </p:cNvPr>
          <p:cNvSpPr txBox="1"/>
          <p:nvPr/>
        </p:nvSpPr>
        <p:spPr>
          <a:xfrm>
            <a:off x="9230008" y="602203"/>
            <a:ext cx="13038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Where</a:t>
            </a:r>
            <a:endParaRPr lang="en-GB" sz="14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9600E4-38F7-854A-AB67-758C421A12A6}"/>
              </a:ext>
            </a:extLst>
          </p:cNvPr>
          <p:cNvSpPr/>
          <p:nvPr/>
        </p:nvSpPr>
        <p:spPr>
          <a:xfrm>
            <a:off x="2892034" y="1082842"/>
            <a:ext cx="1782627" cy="1379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Identification of </a:t>
            </a:r>
            <a:r>
              <a:rPr lang="en-GB" sz="1400" b="1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actor</a:t>
            </a: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 constellations and relationships</a:t>
            </a:r>
            <a:endParaRPr lang="en-GB" sz="1400" b="0" i="0" u="none" strike="noStrike" cap="none" spc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6062CB-7FB5-0923-8AA0-46C4DFAF59E4}"/>
              </a:ext>
            </a:extLst>
          </p:cNvPr>
          <p:cNvSpPr/>
          <p:nvPr/>
        </p:nvSpPr>
        <p:spPr>
          <a:xfrm>
            <a:off x="4836503" y="1082842"/>
            <a:ext cx="3066717" cy="1379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Focus on the big picture - </a:t>
            </a:r>
            <a:r>
              <a:rPr lang="en-GB" sz="1400" b="1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process</a:t>
            </a: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 to make transitions happen</a:t>
            </a:r>
            <a:b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-grounded approaches to power relationships among stakeholders</a:t>
            </a:r>
            <a:endParaRPr lang="en-GB" sz="1400" b="0" i="0" u="none" strike="noStrike" cap="none" spc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2F4ED3-E7C7-DB39-A06C-A6CB9E1A6C28}"/>
              </a:ext>
            </a:extLst>
          </p:cNvPr>
          <p:cNvSpPr/>
          <p:nvPr/>
        </p:nvSpPr>
        <p:spPr>
          <a:xfrm>
            <a:off x="8065062" y="1082842"/>
            <a:ext cx="3626069" cy="13796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Acknowledge the </a:t>
            </a:r>
            <a:r>
              <a:rPr lang="en-GB" sz="1400" b="1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materiality </a:t>
            </a: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as one more element in conceptualisations</a:t>
            </a:r>
            <a:b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-More pragmatic, connect the what, who, how to the where</a:t>
            </a:r>
            <a:b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- Focus on material implementation (then see what happens)</a:t>
            </a:r>
            <a:endParaRPr lang="en-GB" sz="1400" b="0" i="0" u="none" strike="noStrike" cap="none" spc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1BFC2-36D2-3C50-8060-71F885BF604F}"/>
              </a:ext>
            </a:extLst>
          </p:cNvPr>
          <p:cNvSpPr txBox="1"/>
          <p:nvPr/>
        </p:nvSpPr>
        <p:spPr>
          <a:xfrm>
            <a:off x="292322" y="3423366"/>
            <a:ext cx="13038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Critic</a:t>
            </a:r>
            <a:endParaRPr lang="en-GB" sz="1200" dirty="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17D05E-C0A5-DD7E-E9E4-12DBA1D770AE}"/>
              </a:ext>
            </a:extLst>
          </p:cNvPr>
          <p:cNvSpPr/>
          <p:nvPr/>
        </p:nvSpPr>
        <p:spPr>
          <a:xfrm>
            <a:off x="1426325" y="2622885"/>
            <a:ext cx="1303867" cy="17726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Frameworks difficult to operationalise</a:t>
            </a:r>
            <a:endParaRPr lang="en-GB" sz="1400" i="0" u="none" strike="noStrike" cap="none" spc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65CAAE-39E6-25A1-F778-B7250E3B682C}"/>
              </a:ext>
            </a:extLst>
          </p:cNvPr>
          <p:cNvSpPr/>
          <p:nvPr/>
        </p:nvSpPr>
        <p:spPr>
          <a:xfrm>
            <a:off x="2892034" y="2618875"/>
            <a:ext cx="1782627" cy="17766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b="1" u="none" strike="noStrike" cap="none" spc="0" dirty="0">
                <a:solidFill>
                  <a:srgbClr val="FF0000"/>
                </a:solidFill>
                <a:effectLst/>
                <a:latin typeface="+mj-lt"/>
              </a:rPr>
              <a:t>Studies tend to only identify actors </a:t>
            </a: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rather than studying in depth through which mechanisms actors promote or block decarbonisation</a:t>
            </a:r>
            <a:endParaRPr lang="en-GB" sz="1400" i="0" u="none" strike="noStrike" cap="none" spc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E9239-FE70-C528-F4EA-C4F173F45836}"/>
              </a:ext>
            </a:extLst>
          </p:cNvPr>
          <p:cNvSpPr/>
          <p:nvPr/>
        </p:nvSpPr>
        <p:spPr>
          <a:xfrm>
            <a:off x="4836503" y="2618873"/>
            <a:ext cx="3066717" cy="17726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Perhaps too general</a:t>
            </a:r>
            <a:endParaRPr lang="en-GB" sz="1400" b="1" i="0" u="none" strike="noStrike" cap="none" spc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602A14-B723-3488-12E7-B07D2A074EBF}"/>
              </a:ext>
            </a:extLst>
          </p:cNvPr>
          <p:cNvSpPr/>
          <p:nvPr/>
        </p:nvSpPr>
        <p:spPr>
          <a:xfrm>
            <a:off x="8065062" y="2618873"/>
            <a:ext cx="3626069" cy="177265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fontAlgn="t"/>
            <a:r>
              <a:rPr lang="en-GB" sz="1400" b="1" u="none" strike="noStrike" kern="1200" cap="none" spc="0" dirty="0">
                <a:solidFill>
                  <a:srgbClr val="FF0000"/>
                </a:solidFill>
                <a:effectLst/>
                <a:latin typeface="+mj-lt"/>
                <a:ea typeface="+mn-ea"/>
                <a:cs typeface="+mn-cs"/>
              </a:rPr>
              <a:t>- Space is seen as something that will change as a consequence of an energy transition</a:t>
            </a:r>
            <a:b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GB" sz="1400" u="none" strike="noStrike" cap="none" spc="0" dirty="0">
                <a:solidFill>
                  <a:schemeClr val="tx1"/>
                </a:solidFill>
                <a:effectLst/>
                <a:latin typeface="+mj-lt"/>
              </a:rPr>
              <a:t>- Surprising lack of visual frameworks</a:t>
            </a:r>
            <a:endParaRPr lang="en-GB" sz="1400" b="1" i="0" u="none" strike="noStrike" cap="none" spc="0" dirty="0">
              <a:solidFill>
                <a:srgbClr val="FF0000"/>
              </a:solidFill>
              <a:effectLst/>
              <a:latin typeface="+mj-lt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3B76151-F675-946F-8B9C-1E132F272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348965"/>
              </p:ext>
            </p:extLst>
          </p:nvPr>
        </p:nvGraphicFramePr>
        <p:xfrm>
          <a:off x="2405875" y="4547936"/>
          <a:ext cx="8128000" cy="217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DD9D146-4CF2-EE90-BE49-F37D1E4D552E}"/>
              </a:ext>
            </a:extLst>
          </p:cNvPr>
          <p:cNvSpPr txBox="1"/>
          <p:nvPr/>
        </p:nvSpPr>
        <p:spPr>
          <a:xfrm>
            <a:off x="1347870" y="5266570"/>
            <a:ext cx="810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So…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91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Graphic spid="23" grpId="0">
        <p:bldAsOne/>
      </p:bldGraphic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ACA6F2-702E-E772-1CC9-CD9516A43B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675465"/>
              </p:ext>
            </p:extLst>
          </p:nvPr>
        </p:nvGraphicFramePr>
        <p:xfrm>
          <a:off x="2032000" y="8334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8ACE8A-52AD-2090-E517-703CD9DEA949}"/>
              </a:ext>
            </a:extLst>
          </p:cNvPr>
          <p:cNvSpPr txBox="1"/>
          <p:nvPr/>
        </p:nvSpPr>
        <p:spPr>
          <a:xfrm>
            <a:off x="609600" y="605842"/>
            <a:ext cx="1780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j-lt"/>
              </a:rPr>
              <a:t>Aim &amp; Objectives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b34ed-30db-4eda-8c5d-dc435726729f">
      <Terms xmlns="http://schemas.microsoft.com/office/infopath/2007/PartnerControls"/>
    </lcf76f155ced4ddcb4097134ff3c332f>
    <TaxCatchAll xmlns="ce723d52-c7a9-4a5c-9737-c30359fbc7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39FA8A735574E9075D3A592FB6AAD" ma:contentTypeVersion="15" ma:contentTypeDescription="Create a new document." ma:contentTypeScope="" ma:versionID="18cb00547a07e0460423cef1a6dde92e">
  <xsd:schema xmlns:xsd="http://www.w3.org/2001/XMLSchema" xmlns:xs="http://www.w3.org/2001/XMLSchema" xmlns:p="http://schemas.microsoft.com/office/2006/metadata/properties" xmlns:ns2="358b34ed-30db-4eda-8c5d-dc435726729f" xmlns:ns3="ce723d52-c7a9-4a5c-9737-c30359fbc71c" targetNamespace="http://schemas.microsoft.com/office/2006/metadata/properties" ma:root="true" ma:fieldsID="c4a8b6b7128f696d67d8b3f6fba3e098" ns2:_="" ns3:_="">
    <xsd:import namespace="358b34ed-30db-4eda-8c5d-dc435726729f"/>
    <xsd:import namespace="ce723d52-c7a9-4a5c-9737-c30359fbc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b34ed-30db-4eda-8c5d-dc4357267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23d52-c7a9-4a5c-9737-c30359fbc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7016b3-8bca-425f-8391-4ed3f61b5e41}" ma:internalName="TaxCatchAll" ma:showField="CatchAllData" ma:web="ce723d52-c7a9-4a5c-9737-c30359fbc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E6B9F2-B6A0-4971-B1E5-F3F424522537}">
  <ds:schemaRefs>
    <ds:schemaRef ds:uri="http://schemas.microsoft.com/office/2006/metadata/properties"/>
    <ds:schemaRef ds:uri="http://schemas.microsoft.com/office/infopath/2007/PartnerControls"/>
    <ds:schemaRef ds:uri="358b34ed-30db-4eda-8c5d-dc435726729f"/>
    <ds:schemaRef ds:uri="ce723d52-c7a9-4a5c-9737-c30359fbc71c"/>
  </ds:schemaRefs>
</ds:datastoreItem>
</file>

<file path=customXml/itemProps2.xml><?xml version="1.0" encoding="utf-8"?>
<ds:datastoreItem xmlns:ds="http://schemas.openxmlformats.org/officeDocument/2006/customXml" ds:itemID="{B2D7949F-C8FD-4131-BEFB-371BC4D77B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1F33CB-C5FF-4859-8B6F-96C6958383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b34ed-30db-4eda-8c5d-dc435726729f"/>
    <ds:schemaRef ds:uri="ce723d52-c7a9-4a5c-9737-c30359fbc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942</Words>
  <Application>Microsoft Office PowerPoint</Application>
  <PresentationFormat>Widescreen</PresentationFormat>
  <Paragraphs>109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Analytical framework</vt:lpstr>
      <vt:lpstr>PowerPoint Presentation</vt:lpstr>
      <vt:lpstr>Institutionalisation process of a climate plan in Mexico (building-focused)  </vt:lpstr>
      <vt:lpstr>Methods: Comparative case analysis of municipalities</vt:lpstr>
      <vt:lpstr>Thanks  Contact: l.zea-reyes20@imperial.ac.uk  June 2022</vt:lpstr>
      <vt:lpstr>Source: Conti et al (2019)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a transition to healthier low-carbon urban buildings: Literature review</dc:title>
  <dc:creator>Zea Reyes, Leonardo</dc:creator>
  <cp:lastModifiedBy>Zea Reyes, Leonardo</cp:lastModifiedBy>
  <cp:revision>49</cp:revision>
  <dcterms:created xsi:type="dcterms:W3CDTF">2022-03-30T14:36:05Z</dcterms:created>
  <dcterms:modified xsi:type="dcterms:W3CDTF">2023-02-23T10:57:33Z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</Properties>
</file>