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4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08" r:id="rId3"/>
    <p:sldMasterId id="2147483864" r:id="rId4"/>
    <p:sldMasterId id="2147483762" r:id="rId5"/>
    <p:sldMasterId id="2147483831" r:id="rId6"/>
    <p:sldMasterId id="2147483869" r:id="rId7"/>
    <p:sldMasterId id="2147483837" r:id="rId8"/>
    <p:sldMasterId id="2147483852" r:id="rId9"/>
    <p:sldMasterId id="2147483890" r:id="rId10"/>
    <p:sldMasterId id="2147483955" r:id="rId11"/>
    <p:sldMasterId id="2147483907" r:id="rId12"/>
    <p:sldMasterId id="2147483902" r:id="rId13"/>
    <p:sldMasterId id="2147483938" r:id="rId14"/>
    <p:sldMasterId id="2147483944" r:id="rId15"/>
    <p:sldMasterId id="2147484004" r:id="rId16"/>
    <p:sldMasterId id="2147484016" r:id="rId17"/>
    <p:sldMasterId id="2147483648" r:id="rId18"/>
  </p:sldMasterIdLst>
  <p:notesMasterIdLst>
    <p:notesMasterId r:id="rId75"/>
  </p:notesMasterIdLst>
  <p:handoutMasterIdLst>
    <p:handoutMasterId r:id="rId76"/>
  </p:handoutMasterIdLst>
  <p:sldIdLst>
    <p:sldId id="465" r:id="rId19"/>
    <p:sldId id="438" r:id="rId20"/>
    <p:sldId id="433" r:id="rId21"/>
    <p:sldId id="268" r:id="rId22"/>
    <p:sldId id="1276" r:id="rId23"/>
    <p:sldId id="2145704506" r:id="rId24"/>
    <p:sldId id="2145704507" r:id="rId25"/>
    <p:sldId id="2145704508" r:id="rId26"/>
    <p:sldId id="2145704509" r:id="rId27"/>
    <p:sldId id="2145704510" r:id="rId28"/>
    <p:sldId id="2145704511" r:id="rId29"/>
    <p:sldId id="2145704512" r:id="rId30"/>
    <p:sldId id="2145704513" r:id="rId31"/>
    <p:sldId id="2145704514" r:id="rId32"/>
    <p:sldId id="2145704515" r:id="rId33"/>
    <p:sldId id="2145704516" r:id="rId34"/>
    <p:sldId id="2145704517" r:id="rId35"/>
    <p:sldId id="2145704518" r:id="rId36"/>
    <p:sldId id="2145704519" r:id="rId37"/>
    <p:sldId id="2145704520" r:id="rId38"/>
    <p:sldId id="2145704521" r:id="rId39"/>
    <p:sldId id="2145704522" r:id="rId40"/>
    <p:sldId id="2145704523" r:id="rId41"/>
    <p:sldId id="620" r:id="rId42"/>
    <p:sldId id="2145704473" r:id="rId43"/>
    <p:sldId id="2145704474" r:id="rId44"/>
    <p:sldId id="2145704475" r:id="rId45"/>
    <p:sldId id="2145704476" r:id="rId46"/>
    <p:sldId id="2145704477" r:id="rId47"/>
    <p:sldId id="2145704478" r:id="rId48"/>
    <p:sldId id="2145704479" r:id="rId49"/>
    <p:sldId id="2145704480" r:id="rId50"/>
    <p:sldId id="2145704481" r:id="rId51"/>
    <p:sldId id="2145704482" r:id="rId52"/>
    <p:sldId id="2145704498" r:id="rId53"/>
    <p:sldId id="2145704499" r:id="rId54"/>
    <p:sldId id="2145704500" r:id="rId55"/>
    <p:sldId id="2145704501" r:id="rId56"/>
    <p:sldId id="2145704502" r:id="rId57"/>
    <p:sldId id="2145704503" r:id="rId58"/>
    <p:sldId id="2145704496" r:id="rId59"/>
    <p:sldId id="2145704497" r:id="rId60"/>
    <p:sldId id="2145704483" r:id="rId61"/>
    <p:sldId id="2145704484" r:id="rId62"/>
    <p:sldId id="2145704492" r:id="rId63"/>
    <p:sldId id="1270" r:id="rId64"/>
    <p:sldId id="2145704504" r:id="rId65"/>
    <p:sldId id="354" r:id="rId66"/>
    <p:sldId id="370" r:id="rId67"/>
    <p:sldId id="371" r:id="rId68"/>
    <p:sldId id="257" r:id="rId69"/>
    <p:sldId id="445" r:id="rId70"/>
    <p:sldId id="414" r:id="rId71"/>
    <p:sldId id="450" r:id="rId72"/>
    <p:sldId id="410" r:id="rId73"/>
    <p:sldId id="1255" r:id="rId74"/>
  </p:sldIdLst>
  <p:sldSz cx="12192000" cy="6858000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rgbClr val="FE9914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rgbClr val="FE9914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rgbClr val="FE9914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rgbClr val="FE9914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rgbClr val="FE9914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FE9914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FE9914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FE9914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FE9914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20258B-B9F1-41A2-9512-F1835AE71B3A}">
          <p14:sldIdLst>
            <p14:sldId id="465"/>
            <p14:sldId id="438"/>
            <p14:sldId id="433"/>
            <p14:sldId id="268"/>
            <p14:sldId id="1276"/>
            <p14:sldId id="2145704506"/>
            <p14:sldId id="2145704507"/>
            <p14:sldId id="2145704508"/>
            <p14:sldId id="2145704509"/>
            <p14:sldId id="2145704510"/>
            <p14:sldId id="2145704511"/>
            <p14:sldId id="2145704512"/>
            <p14:sldId id="2145704513"/>
            <p14:sldId id="2145704514"/>
            <p14:sldId id="2145704515"/>
            <p14:sldId id="2145704516"/>
            <p14:sldId id="2145704517"/>
            <p14:sldId id="2145704518"/>
            <p14:sldId id="2145704519"/>
            <p14:sldId id="2145704520"/>
            <p14:sldId id="2145704521"/>
            <p14:sldId id="2145704522"/>
            <p14:sldId id="2145704523"/>
            <p14:sldId id="620"/>
            <p14:sldId id="2145704473"/>
            <p14:sldId id="2145704474"/>
            <p14:sldId id="2145704475"/>
            <p14:sldId id="2145704476"/>
            <p14:sldId id="2145704477"/>
            <p14:sldId id="2145704478"/>
            <p14:sldId id="2145704479"/>
            <p14:sldId id="2145704480"/>
            <p14:sldId id="2145704481"/>
            <p14:sldId id="2145704482"/>
            <p14:sldId id="2145704498"/>
            <p14:sldId id="2145704499"/>
            <p14:sldId id="2145704500"/>
            <p14:sldId id="2145704501"/>
            <p14:sldId id="2145704502"/>
            <p14:sldId id="2145704503"/>
            <p14:sldId id="2145704496"/>
            <p14:sldId id="2145704497"/>
            <p14:sldId id="2145704483"/>
            <p14:sldId id="2145704484"/>
            <p14:sldId id="2145704492"/>
            <p14:sldId id="1270"/>
            <p14:sldId id="2145704504"/>
            <p14:sldId id="354"/>
            <p14:sldId id="370"/>
            <p14:sldId id="371"/>
            <p14:sldId id="257"/>
            <p14:sldId id="445"/>
            <p14:sldId id="414"/>
            <p14:sldId id="450"/>
            <p14:sldId id="410"/>
            <p14:sldId id="12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B7C2F7"/>
    <a:srgbClr val="C04700"/>
    <a:srgbClr val="0000FF"/>
    <a:srgbClr val="FF3300"/>
    <a:srgbClr val="0E207F"/>
    <a:srgbClr val="01835F"/>
    <a:srgbClr val="FF33CC"/>
    <a:srgbClr val="966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934D2-E12F-4731-9D9C-42FA72D1B411}" v="1" dt="2024-10-10T09:43:00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4.xml"/><Relationship Id="rId11" Type="http://schemas.openxmlformats.org/officeDocument/2006/relationships/slideMaster" Target="slideMasters/slideMaster9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43.xml"/><Relationship Id="rId82" Type="http://schemas.microsoft.com/office/2015/10/relationships/revisionInfo" Target="revisionInfo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2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Master" Target="slideMasters/slideMaster15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Master" Target="slideMasters/slideMaster13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Master" Target="slideMasters/slideMaster11.xml"/><Relationship Id="rId18" Type="http://schemas.openxmlformats.org/officeDocument/2006/relationships/slideMaster" Target="slideMasters/slideMaster16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5.xml"/><Relationship Id="rId71" Type="http://schemas.openxmlformats.org/officeDocument/2006/relationships/slide" Target="slides/slide53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chez Rey, Loli" userId="6ea62f79-b432-4f38-8f54-062991560f63" providerId="ADAL" clId="{CDF934D2-E12F-4731-9D9C-42FA72D1B411}"/>
    <pc:docChg chg="addSld delSld modSld sldOrd addMainMaster delMainMaster modMainMaster modSection">
      <pc:chgData name="Sanchez Rey, Loli" userId="6ea62f79-b432-4f38-8f54-062991560f63" providerId="ADAL" clId="{CDF934D2-E12F-4731-9D9C-42FA72D1B411}" dt="2024-10-10T09:57:11.045" v="8" actId="47"/>
      <pc:docMkLst>
        <pc:docMk/>
      </pc:docMkLst>
      <pc:sldChg chg="addSp mod">
        <pc:chgData name="Sanchez Rey, Loli" userId="6ea62f79-b432-4f38-8f54-062991560f63" providerId="ADAL" clId="{CDF934D2-E12F-4731-9D9C-42FA72D1B411}" dt="2024-10-10T09:43:00.295" v="0" actId="22"/>
        <pc:sldMkLst>
          <pc:docMk/>
          <pc:sldMk cId="544154924" sldId="1276"/>
        </pc:sldMkLst>
        <pc:picChg chg="add">
          <ac:chgData name="Sanchez Rey, Loli" userId="6ea62f79-b432-4f38-8f54-062991560f63" providerId="ADAL" clId="{CDF934D2-E12F-4731-9D9C-42FA72D1B411}" dt="2024-10-10T09:43:00.295" v="0" actId="22"/>
          <ac:picMkLst>
            <pc:docMk/>
            <pc:sldMk cId="544154924" sldId="1276"/>
            <ac:picMk id="5" creationId="{AC5ACFD9-F711-2EC5-697A-E13EA5A5FA8C}"/>
          </ac:picMkLst>
        </pc:picChg>
      </pc:sldChg>
      <pc:sldChg chg="del">
        <pc:chgData name="Sanchez Rey, Loli" userId="6ea62f79-b432-4f38-8f54-062991560f63" providerId="ADAL" clId="{CDF934D2-E12F-4731-9D9C-42FA72D1B411}" dt="2024-10-10T09:57:11.045" v="8" actId="47"/>
        <pc:sldMkLst>
          <pc:docMk/>
          <pc:sldMk cId="230043212" sldId="2145704493"/>
        </pc:sldMkLst>
      </pc:sldChg>
      <pc:sldChg chg="del">
        <pc:chgData name="Sanchez Rey, Loli" userId="6ea62f79-b432-4f38-8f54-062991560f63" providerId="ADAL" clId="{CDF934D2-E12F-4731-9D9C-42FA72D1B411}" dt="2024-10-10T09:57:11.045" v="8" actId="47"/>
        <pc:sldMkLst>
          <pc:docMk/>
          <pc:sldMk cId="3066805793" sldId="2145704494"/>
        </pc:sldMkLst>
      </pc:sldChg>
      <pc:sldChg chg="del">
        <pc:chgData name="Sanchez Rey, Loli" userId="6ea62f79-b432-4f38-8f54-062991560f63" providerId="ADAL" clId="{CDF934D2-E12F-4731-9D9C-42FA72D1B411}" dt="2024-10-10T09:57:11.045" v="8" actId="47"/>
        <pc:sldMkLst>
          <pc:docMk/>
          <pc:sldMk cId="1170177566" sldId="2145704495"/>
        </pc:sldMkLst>
      </pc:sldChg>
      <pc:sldChg chg="add del ord">
        <pc:chgData name="Sanchez Rey, Loli" userId="6ea62f79-b432-4f38-8f54-062991560f63" providerId="ADAL" clId="{CDF934D2-E12F-4731-9D9C-42FA72D1B411}" dt="2024-10-10T09:56:53.679" v="7" actId="47"/>
        <pc:sldMkLst>
          <pc:docMk/>
          <pc:sldMk cId="1484087804" sldId="2145704505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1416306986" sldId="2145704506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644787354" sldId="2145704507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2891688059" sldId="2145704508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2376384837" sldId="2145704509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2350093117" sldId="2145704510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3659014625" sldId="2145704511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3813694596" sldId="2145704512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3982963567" sldId="2145704513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287248478" sldId="2145704514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2000093526" sldId="2145704515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3819138178" sldId="2145704516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2169584315" sldId="2145704517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3116530380" sldId="2145704518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4084186788" sldId="2145704519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4210691224" sldId="2145704520"/>
        </pc:sldMkLst>
      </pc:sldChg>
      <pc:sldChg chg="modSp add ord">
        <pc:chgData name="Sanchez Rey, Loli" userId="6ea62f79-b432-4f38-8f54-062991560f63" providerId="ADAL" clId="{CDF934D2-E12F-4731-9D9C-42FA72D1B411}" dt="2024-10-10T09:56:44.505" v="6"/>
        <pc:sldMkLst>
          <pc:docMk/>
          <pc:sldMk cId="1756606336" sldId="2145704521"/>
        </pc:sldMkLst>
        <pc:graphicFrameChg chg="mod">
          <ac:chgData name="Sanchez Rey, Loli" userId="6ea62f79-b432-4f38-8f54-062991560f63" providerId="ADAL" clId="{CDF934D2-E12F-4731-9D9C-42FA72D1B411}" dt="2024-10-10T09:55:56.593" v="2"/>
          <ac:graphicFrameMkLst>
            <pc:docMk/>
            <pc:sldMk cId="1756606336" sldId="2145704521"/>
            <ac:graphicFrameMk id="33" creationId="{00000000-0000-0000-0000-000000000000}"/>
          </ac:graphicFrameMkLst>
        </pc:graphicFrameChg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3620948743" sldId="2145704522"/>
        </pc:sldMkLst>
      </pc:sldChg>
      <pc:sldChg chg="add ord">
        <pc:chgData name="Sanchez Rey, Loli" userId="6ea62f79-b432-4f38-8f54-062991560f63" providerId="ADAL" clId="{CDF934D2-E12F-4731-9D9C-42FA72D1B411}" dt="2024-10-10T09:56:44.505" v="6"/>
        <pc:sldMkLst>
          <pc:docMk/>
          <pc:sldMk cId="68197626" sldId="2145704523"/>
        </pc:sldMkLst>
      </pc:sldChg>
      <pc:sldMasterChg chg="add addSldLayout">
        <pc:chgData name="Sanchez Rey, Loli" userId="6ea62f79-b432-4f38-8f54-062991560f63" providerId="ADAL" clId="{CDF934D2-E12F-4731-9D9C-42FA72D1B411}" dt="2024-10-10T09:55:56.593" v="1" actId="27028"/>
        <pc:sldMasterMkLst>
          <pc:docMk/>
          <pc:sldMasterMk cId="0" sldId="2147483648"/>
        </pc:sldMasterMkLst>
        <pc:sldLayoutChg chg="ad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0" sldId="2147483648"/>
            <pc:sldLayoutMk cId="0" sldId="2147483661"/>
          </pc:sldLayoutMkLst>
        </pc:sldLayoutChg>
        <pc:sldLayoutChg chg="ad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0" sldId="2147483648"/>
            <pc:sldLayoutMk cId="0" sldId="2147483662"/>
          </pc:sldLayoutMkLst>
        </pc:sldLayoutChg>
        <pc:sldLayoutChg chg="ad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0" sldId="2147483648"/>
            <pc:sldLayoutMk cId="0" sldId="2147483663"/>
          </pc:sldLayoutMkLst>
        </pc:sldLayoutChg>
        <pc:sldLayoutChg chg="ad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0" sldId="2147483648"/>
            <pc:sldLayoutMk cId="0" sldId="2147483664"/>
          </pc:sldLayoutMkLst>
        </pc:sldLayoutChg>
        <pc:sldLayoutChg chg="ad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0" sldId="2147483648"/>
            <pc:sldLayoutMk cId="0" sldId="2147483665"/>
          </pc:sldLayoutMkLst>
        </pc:sldLayoutChg>
      </pc:sldMasterChg>
      <pc:sldMasterChg chg="del delSldLayout">
        <pc:chgData name="Sanchez Rey, Loli" userId="6ea62f79-b432-4f38-8f54-062991560f63" providerId="ADAL" clId="{CDF934D2-E12F-4731-9D9C-42FA72D1B411}" dt="2024-10-10T09:57:11.045" v="8" actId="47"/>
        <pc:sldMasterMkLst>
          <pc:docMk/>
          <pc:sldMasterMk cId="1926731201" sldId="2147483962"/>
        </pc:sldMasterMkLst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1146223360" sldId="2147483668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4144652575" sldId="2147483969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4103858835" sldId="2147483972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3861414872" sldId="2147483973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1593778897" sldId="2147483976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121903713" sldId="2147483981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2897126169" sldId="2147483984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3536364074" sldId="2147483987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228484955" sldId="2147483990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2247150590" sldId="2147483991"/>
          </pc:sldLayoutMkLst>
        </pc:sldLayoutChg>
        <pc:sldLayoutChg chg="del">
          <pc:chgData name="Sanchez Rey, Loli" userId="6ea62f79-b432-4f38-8f54-062991560f63" providerId="ADAL" clId="{CDF934D2-E12F-4731-9D9C-42FA72D1B411}" dt="2024-10-10T09:57:11.045" v="8" actId="47"/>
          <pc:sldLayoutMkLst>
            <pc:docMk/>
            <pc:sldMasterMk cId="1926731201" sldId="2147483962"/>
            <pc:sldLayoutMk cId="1897566617" sldId="2147483994"/>
          </pc:sldLayoutMkLst>
        </pc:sldLayoutChg>
      </pc:sldMasterChg>
      <pc:sldMasterChg chg="modSldLayout">
        <pc:chgData name="Sanchez Rey, Loli" userId="6ea62f79-b432-4f38-8f54-062991560f63" providerId="ADAL" clId="{CDF934D2-E12F-4731-9D9C-42FA72D1B411}" dt="2024-10-10T09:55:56.593" v="1" actId="27028"/>
        <pc:sldMasterMkLst>
          <pc:docMk/>
          <pc:sldMasterMk cId="1145082161" sldId="2147484004"/>
        </pc:sldMasterMkLst>
        <pc:sldLayoutChg chg="replI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1145082161" sldId="2147484004"/>
            <pc:sldLayoutMk cId="2939635899" sldId="2147484017"/>
          </pc:sldLayoutMkLst>
        </pc:sldLayoutChg>
        <pc:sldLayoutChg chg="replI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1145082161" sldId="2147484004"/>
            <pc:sldLayoutMk cId="1339553058" sldId="2147484018"/>
          </pc:sldLayoutMkLst>
        </pc:sldLayoutChg>
        <pc:sldLayoutChg chg="replI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1145082161" sldId="2147484004"/>
            <pc:sldLayoutMk cId="785877609" sldId="2147484019"/>
          </pc:sldLayoutMkLst>
        </pc:sldLayoutChg>
        <pc:sldLayoutChg chg="replI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1145082161" sldId="2147484004"/>
            <pc:sldLayoutMk cId="3306752833" sldId="2147484020"/>
          </pc:sldLayoutMkLst>
        </pc:sldLayoutChg>
        <pc:sldLayoutChg chg="replId">
          <pc:chgData name="Sanchez Rey, Loli" userId="6ea62f79-b432-4f38-8f54-062991560f63" providerId="ADAL" clId="{CDF934D2-E12F-4731-9D9C-42FA72D1B411}" dt="2024-10-10T09:55:56.593" v="1" actId="27028"/>
          <pc:sldLayoutMkLst>
            <pc:docMk/>
            <pc:sldMasterMk cId="1145082161" sldId="2147484004"/>
            <pc:sldLayoutMk cId="2960433404" sldId="2147484021"/>
          </pc:sldLayoutMkLst>
        </pc:sldLayoutChg>
      </pc:sldMasterChg>
      <pc:sldMasterChg chg="replId">
        <pc:chgData name="Sanchez Rey, Loli" userId="6ea62f79-b432-4f38-8f54-062991560f63" providerId="ADAL" clId="{CDF934D2-E12F-4731-9D9C-42FA72D1B411}" dt="2024-10-10T09:55:56.593" v="1" actId="27028"/>
        <pc:sldMasterMkLst>
          <pc:docMk/>
          <pc:sldMasterMk cId="3453212250" sldId="2147484016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t" anchorCtr="0" compatLnSpc="1">
            <a:prstTxWarp prst="textNoShape">
              <a:avLst/>
            </a:prstTxWarp>
          </a:bodyPr>
          <a:lstStyle>
            <a:lvl1pPr defTabSz="906463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t" anchorCtr="0" compatLnSpc="1">
            <a:prstTxWarp prst="textNoShape">
              <a:avLst/>
            </a:prstTxWarp>
          </a:bodyPr>
          <a:lstStyle>
            <a:lvl1pPr algn="r" defTabSz="906463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b" anchorCtr="0" compatLnSpc="1">
            <a:prstTxWarp prst="textNoShape">
              <a:avLst/>
            </a:prstTxWarp>
          </a:bodyPr>
          <a:lstStyle>
            <a:lvl1pPr defTabSz="906463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b" anchorCtr="0" compatLnSpc="1">
            <a:prstTxWarp prst="textNoShape">
              <a:avLst/>
            </a:prstTxWarp>
          </a:bodyPr>
          <a:lstStyle>
            <a:lvl1pPr algn="r" defTabSz="906463" eaLnBrk="0" hangingPunct="0">
              <a:spcBef>
                <a:spcPct val="20000"/>
              </a:spcBef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47082F-702D-4BCF-A97D-75B7A53B3B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70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2:54:0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t" anchorCtr="0" compatLnSpc="1">
            <a:prstTxWarp prst="textNoShape">
              <a:avLst/>
            </a:prstTxWarp>
          </a:bodyPr>
          <a:lstStyle>
            <a:lvl1pPr defTabSz="906463" eaLnBrk="0" hangingPunct="0">
              <a:defRPr sz="1200">
                <a:solidFill>
                  <a:schemeClr val="tx1"/>
                </a:solidFill>
                <a:latin typeface="Time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t" anchorCtr="0" compatLnSpc="1">
            <a:prstTxWarp prst="textNoShape">
              <a:avLst/>
            </a:prstTxWarp>
          </a:bodyPr>
          <a:lstStyle>
            <a:lvl1pPr algn="r" defTabSz="906463" eaLnBrk="0" hangingPunct="0">
              <a:defRPr sz="1200">
                <a:solidFill>
                  <a:schemeClr val="tx1"/>
                </a:solidFill>
                <a:latin typeface="Time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b" anchorCtr="0" compatLnSpc="1">
            <a:prstTxWarp prst="textNoShape">
              <a:avLst/>
            </a:prstTxWarp>
          </a:bodyPr>
          <a:lstStyle>
            <a:lvl1pPr defTabSz="906463" eaLnBrk="0" hangingPunct="0">
              <a:defRPr sz="1200">
                <a:solidFill>
                  <a:schemeClr val="tx1"/>
                </a:solidFill>
                <a:latin typeface="Time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09" tIns="45353" rIns="90709" bIns="45353" numCol="1" anchor="b" anchorCtr="0" compatLnSpc="1">
            <a:prstTxWarp prst="textNoShape">
              <a:avLst/>
            </a:prstTxWarp>
          </a:bodyPr>
          <a:lstStyle>
            <a:lvl1pPr algn="r" defTabSz="906463" eaLnBrk="0" hangingPunct="0">
              <a:defRPr sz="1200">
                <a:solidFill>
                  <a:schemeClr val="tx1"/>
                </a:solidFill>
                <a:latin typeface="Times"/>
              </a:defRPr>
            </a:lvl1pPr>
          </a:lstStyle>
          <a:p>
            <a:pPr>
              <a:defRPr/>
            </a:pPr>
            <a:fld id="{284F48B7-ED83-4C58-8930-DA39E70B53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473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F48B7-ED83-4C58-8930-DA39E70B535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64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823909-7803-4AC3-9A10-0F4292F94063}" type="datetime3">
              <a:rPr lang="en-GB" smtClean="0"/>
              <a:t>10 October,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95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F48B7-ED83-4C58-8930-DA39E70B5351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405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F48B7-ED83-4C58-8930-DA39E70B5351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435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F48B7-ED83-4C58-8930-DA39E70B5351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35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F48B7-ED83-4C58-8930-DA39E70B5351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F48B7-ED83-4C58-8930-DA39E70B535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27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DD4AA-D470-4F07-A807-DBAB31E1EAD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3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They will continue hearing and reading documents with our previous names while we transition– be assured that whatever the name, we are ready to support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D4ABD-B569-4867-A219-8DC8F084EEF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3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D4ABD-B569-4867-A219-8DC8F084EEF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90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6125" y="554038"/>
            <a:ext cx="4914900" cy="2765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98C5F-E137-4E0C-89BA-35EB99AD082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3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C49AC-B5B5-4128-BB66-C0886BA157D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63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C49AC-B5B5-4128-BB66-C0886BA157D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1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823909-7803-4AC3-9A10-0F4292F94063}" type="datetime3">
              <a:rPr lang="en-GB" smtClean="0"/>
              <a:t>10 October,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9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4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hyperlink" Target="https://www.instagram.com/ic_careers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imperialcareersevents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41656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9" descr="IMP_ML_2CS_P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1" y="357188"/>
            <a:ext cx="4826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17333" y="2557468"/>
            <a:ext cx="6335184" cy="1514475"/>
          </a:xfrm>
        </p:spPr>
        <p:txBody>
          <a:bodyPr/>
          <a:lstStyle>
            <a:lvl1pPr>
              <a:defRPr sz="3600">
                <a:solidFill>
                  <a:srgbClr val="0E207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0200" y="5437188"/>
            <a:ext cx="6629400" cy="70326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01835F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334433" y="63087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000">
                <a:solidFill>
                  <a:srgbClr val="0E207F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46221DF8-726E-4D5E-B654-0DB37FC5E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Tex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87" y="1115984"/>
            <a:ext cx="11040000" cy="63000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51" y="1748899"/>
            <a:ext cx="5365396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069" y="2572812"/>
            <a:ext cx="5365396" cy="36247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5833" y="1748899"/>
            <a:ext cx="539182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5833" y="2572812"/>
            <a:ext cx="5391820" cy="36247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52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Quote sl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A3DDE5B-7D6D-CCE4-9B25-3150A81E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238381"/>
            <a:ext cx="5867365" cy="1667436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chemeClr val="tx1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11" name="Picture 10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52729323-6B44-B02C-6249-9E3325E7A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3400" y="0"/>
            <a:ext cx="5308600" cy="3111500"/>
          </a:xfrm>
          <a:prstGeom prst="rect">
            <a:avLst/>
          </a:prstGeom>
        </p:spPr>
      </p:pic>
      <p:pic>
        <p:nvPicPr>
          <p:cNvPr id="12" name="Picture 1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E366260-574F-B94D-755F-89C486D06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21E8CC-C2B5-6C4A-E3CC-80C4262FC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2D8D12D3-01F9-B9AF-D8ED-C501AE79A10C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502967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Blank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8CB7CAAC-C6EC-9AC5-B3E6-7E3C6E34E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0A908F-66AD-27BC-0D4B-2522FEDCE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CB485496-0C9A-5840-C19C-4BB3F6575C90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6854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Blank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CCC45136-B259-DFDD-CF78-848851075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360ED-C93B-B11B-34F1-AA5BAFBD2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CF373049-FB91-7931-12B1-46D87B01DBED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137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text + imag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DA3176E-6A23-EB12-44D7-3C4A8D5641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0B930D2-99DC-F6A3-363B-F141BD874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70257"/>
            <a:ext cx="5184480" cy="4159081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9A77BC1-702B-E118-0787-E85D6020C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5184480" cy="875665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27649AA7-B0F7-3407-D0EF-4A0550973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B6C40EB-76FE-7F13-666E-F6768FCEF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A40F4EBC-EFA6-BD2A-0B9D-C5EE079532D9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119643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text + imag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DA3176E-6A23-EB12-44D7-3C4A8D5641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11E67F-EBB5-DCA1-70E8-5604169B4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70257"/>
            <a:ext cx="5184480" cy="4159081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4F76565-AE04-4119-A484-76ACCED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5184480" cy="875665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2" name="Picture 1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9BDCCDCA-EA07-DE20-F6FC-4E2DF389A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B84DE65-9343-F723-C044-4267BFCC7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EEEA4A2F-319B-7789-2205-920911B91BD8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009294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Contact us or final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0" y="3446053"/>
            <a:ext cx="5263098" cy="23418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title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0" y="3761034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90819B8-D2CF-F17C-2CF2-873549E6D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238381"/>
            <a:ext cx="6835775" cy="7047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EEFC3-D6DF-E06E-3F2E-92DE6901A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0" y="4230581"/>
            <a:ext cx="5263098" cy="23418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title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071EA31-E946-C5D7-918E-B9524DFE3C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00" y="4545562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5815802-20C2-0AFF-4089-6253E38E36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0000" y="5034096"/>
            <a:ext cx="5263098" cy="23418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title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62D0910-3E26-2A94-B100-7BE44E42C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0" y="5349077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 descr="A qr code with black squares&#10;&#10;Description automatically generated">
            <a:extLst>
              <a:ext uri="{FF2B5EF4-FFF2-40B4-BE49-F238E27FC236}">
                <a16:creationId xmlns:a16="http://schemas.microsoft.com/office/drawing/2014/main" id="{752A7903-E4E9-0862-90CE-23305E64F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3441795"/>
            <a:ext cx="2241503" cy="2177824"/>
          </a:xfrm>
          <a:prstGeom prst="rect">
            <a:avLst/>
          </a:prstGeom>
        </p:spPr>
      </p:pic>
      <p:pic>
        <p:nvPicPr>
          <p:cNvPr id="33" name="Picture 32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CEE4A9D0-5503-9DD5-D0FE-8142B260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7128" y="5751"/>
            <a:ext cx="4294872" cy="3214800"/>
          </a:xfrm>
          <a:prstGeom prst="rect">
            <a:avLst/>
          </a:prstGeom>
        </p:spPr>
      </p:pic>
      <p:pic>
        <p:nvPicPr>
          <p:cNvPr id="34" name="Picture 3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B6844EF6-EB71-4218-97DC-4B0CD9CCF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937">
            <a:off x="11071382" y="6267260"/>
            <a:ext cx="629446" cy="441518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11FEB34-259F-FA87-4954-E43EB80DC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B43801FA-7741-BBC5-B33C-AE9711C474AC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167544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Final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DE38287-FE0C-5153-F88A-89C4D7A3C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429000"/>
            <a:ext cx="4270375" cy="8825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E7BEF86-4568-0144-6745-7996B5480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325652"/>
            <a:ext cx="3974400" cy="862464"/>
          </a:xfrm>
          <a:prstGeom prst="rect">
            <a:avLst/>
          </a:prstGeom>
        </p:spPr>
      </p:pic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7B95D02-12CA-B847-B8FC-5EFAA04E9383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849848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8B203A8-F61B-6AE4-93D7-508E26D98C30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44F6-39AC-1DCE-70E0-B1D48EDF9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4137849"/>
            <a:ext cx="6750825" cy="405045"/>
          </a:xfr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6C2C00-9A57-6158-95EB-FA3A108DF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4752467"/>
            <a:ext cx="6750825" cy="405045"/>
          </a:xfr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0037B47-D4D4-5520-EEA4-8C551663A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44777"/>
            <a:ext cx="1441942" cy="376158"/>
          </a:xfrm>
          <a:prstGeom prst="rect">
            <a:avLst/>
          </a:prstGeom>
        </p:spPr>
      </p:pic>
      <p:pic>
        <p:nvPicPr>
          <p:cNvPr id="2" name="Picture 1" descr="A logo for a college&#10;&#10;Description automatically generated with medium confidence">
            <a:extLst>
              <a:ext uri="{FF2B5EF4-FFF2-40B4-BE49-F238E27FC236}">
                <a16:creationId xmlns:a16="http://schemas.microsoft.com/office/drawing/2014/main" id="{2C81757D-7586-29D5-70EE-0DFAB131D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48" y="-13355"/>
            <a:ext cx="10293752" cy="40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73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- Nav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</p:spPr>
        <p:txBody>
          <a:bodyPr lIns="0" tIns="0" rIns="108000">
            <a:no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A purple and pink circles&#10;&#10;Description automatically generated">
            <a:extLst>
              <a:ext uri="{FF2B5EF4-FFF2-40B4-BE49-F238E27FC236}">
                <a16:creationId xmlns:a16="http://schemas.microsoft.com/office/drawing/2014/main" id="{360BF387-2994-F5D3-ADA3-826C8EEF6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347">
            <a:off x="11278390" y="5941759"/>
            <a:ext cx="457589" cy="54499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F5C38D-32A6-CF46-BD79-42FAF031E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343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pink circles&#10;&#10;Description automatically generated">
            <a:extLst>
              <a:ext uri="{FF2B5EF4-FFF2-40B4-BE49-F238E27FC236}">
                <a16:creationId xmlns:a16="http://schemas.microsoft.com/office/drawing/2014/main" id="{8AD5CCD4-6781-9FCE-328E-0D7C38465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2184">
            <a:off x="11164812" y="5905739"/>
            <a:ext cx="456313" cy="54347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D7E5699-3637-BF4A-6190-72E47212E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2515" y="1953567"/>
            <a:ext cx="5245350" cy="3606620"/>
          </a:xfr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97F8D1-3833-FD0B-4EA7-974E17E12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rgbClr val="002047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33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96" y="1115988"/>
            <a:ext cx="11040000" cy="63000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87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lank Navy BG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C7817E7-583F-ABC5-C259-F1BBCF1C50D6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E0327BC-866F-E651-531E-B4F942F3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blue and purple circles&#10;&#10;Description automatically generated">
            <a:extLst>
              <a:ext uri="{FF2B5EF4-FFF2-40B4-BE49-F238E27FC236}">
                <a16:creationId xmlns:a16="http://schemas.microsoft.com/office/drawing/2014/main" id="{AA8DEA1A-7F11-EB36-D8A5-F18994DCF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1094">
            <a:off x="11189457" y="5977008"/>
            <a:ext cx="455852" cy="54292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9106B2D-68B7-6AAB-0288-C54058FF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4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Large Sub-header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8B203A8-F61B-6AE4-93D7-508E26D98C30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44F6-39AC-1DCE-70E0-B1D48EDF9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4137849"/>
            <a:ext cx="6750825" cy="405045"/>
          </a:xfr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6C2C00-9A57-6158-95EB-FA3A108DF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4672955"/>
            <a:ext cx="6750825" cy="405045"/>
          </a:xfr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F1C5525-E4AC-5363-AE63-6E6EDB0B0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44777"/>
            <a:ext cx="1441942" cy="376158"/>
          </a:xfrm>
          <a:prstGeom prst="rect">
            <a:avLst/>
          </a:prstGeom>
        </p:spPr>
      </p:pic>
      <p:pic>
        <p:nvPicPr>
          <p:cNvPr id="2" name="Picture 1" descr="A logo for a college&#10;&#10;Description automatically generated with medium confidence">
            <a:extLst>
              <a:ext uri="{FF2B5EF4-FFF2-40B4-BE49-F238E27FC236}">
                <a16:creationId xmlns:a16="http://schemas.microsoft.com/office/drawing/2014/main" id="{A46D50CE-364F-FC68-E50A-83F3645E9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48" y="-13355"/>
            <a:ext cx="10293752" cy="40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98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8B203A8-F61B-6AE4-93D7-508E26D98C30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44F6-39AC-1DCE-70E0-B1D48EDF9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4137849"/>
            <a:ext cx="6750825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6C2C00-9A57-6158-95EB-FA3A108DF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4672955"/>
            <a:ext cx="6750825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pic>
        <p:nvPicPr>
          <p:cNvPr id="8" name="Picture 7" descr="A group of colorful circles&#10;&#10;Description automatically generated">
            <a:extLst>
              <a:ext uri="{FF2B5EF4-FFF2-40B4-BE49-F238E27FC236}">
                <a16:creationId xmlns:a16="http://schemas.microsoft.com/office/drawing/2014/main" id="{F1D243F7-D3E7-8460-3033-D4EF1C715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08728" y="-3390"/>
            <a:ext cx="5983272" cy="3538185"/>
          </a:xfrm>
          <a:prstGeom prst="rect">
            <a:avLst/>
          </a:prstGeom>
        </p:spPr>
      </p:pic>
      <p:pic>
        <p:nvPicPr>
          <p:cNvPr id="9" name="Picture 8" descr="A blue and purple circles&#10;&#10;Description automatically generated">
            <a:extLst>
              <a:ext uri="{FF2B5EF4-FFF2-40B4-BE49-F238E27FC236}">
                <a16:creationId xmlns:a16="http://schemas.microsoft.com/office/drawing/2014/main" id="{ED13CF01-CB21-86DD-731D-C88DE885C6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1094">
            <a:off x="11189457" y="5977008"/>
            <a:ext cx="455852" cy="54292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412E7A-3FBA-9A03-21F4-2C860350D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6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8B203A8-F61B-6AE4-93D7-508E26D98C30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44F6-39AC-1DCE-70E0-B1D48EDF9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4137849"/>
            <a:ext cx="6750825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6C2C00-9A57-6158-95EB-FA3A108DF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4672955"/>
            <a:ext cx="6750825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pic>
        <p:nvPicPr>
          <p:cNvPr id="7" name="Picture 6" descr="A group of purple circles&#10;&#10;Description automatically generated">
            <a:extLst>
              <a:ext uri="{FF2B5EF4-FFF2-40B4-BE49-F238E27FC236}">
                <a16:creationId xmlns:a16="http://schemas.microsoft.com/office/drawing/2014/main" id="{01973308-ED2B-F0DA-1835-E6F803190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9" y="-3390"/>
            <a:ext cx="4190691" cy="3172952"/>
          </a:xfrm>
          <a:prstGeom prst="rect">
            <a:avLst/>
          </a:prstGeom>
        </p:spPr>
      </p:pic>
      <p:pic>
        <p:nvPicPr>
          <p:cNvPr id="9" name="Picture 8" descr="A blue and purple circles&#10;&#10;Description automatically generated">
            <a:extLst>
              <a:ext uri="{FF2B5EF4-FFF2-40B4-BE49-F238E27FC236}">
                <a16:creationId xmlns:a16="http://schemas.microsoft.com/office/drawing/2014/main" id="{00E47375-BCFC-164A-9E3E-5E84C2F82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1094">
            <a:off x="11189457" y="5977008"/>
            <a:ext cx="455852" cy="54292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69B9AB8-8F5F-0A7B-F55A-24BB336F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93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8B203A8-F61B-6AE4-93D7-508E26D98C30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DD0977B-4373-0F79-6BB9-1949A92C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2625"/>
            <a:ext cx="2503502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965" y="2313483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imperial.ac.uk</a:t>
            </a:r>
            <a:r>
              <a:rPr lang="en-GB"/>
              <a:t>/academic-</a:t>
            </a:r>
            <a:r>
              <a:rPr lang="en-GB" err="1"/>
              <a:t>english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4FD43A2-9244-2A4B-5613-B81EB3939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965" y="2889020"/>
            <a:ext cx="2503502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EC3C533-F6BD-BB43-8179-9F3E1E17A9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8965" y="3826967"/>
            <a:ext cx="2503502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9D7F3A-BE3A-439E-8BF1-7534A9BB5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8965" y="3250725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imperial.ac.uk</a:t>
            </a:r>
            <a:r>
              <a:rPr lang="en-GB"/>
              <a:t>/academic-</a:t>
            </a:r>
            <a:r>
              <a:rPr lang="en-GB" err="1"/>
              <a:t>english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AF24F0D-107E-30E8-7511-302BF12227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965" y="4187967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imperial.ac.uk</a:t>
            </a:r>
            <a:r>
              <a:rPr lang="en-GB"/>
              <a:t>/academic-</a:t>
            </a:r>
            <a:r>
              <a:rPr lang="en-GB" err="1"/>
              <a:t>english</a:t>
            </a:r>
            <a:endParaRPr lang="en-GB"/>
          </a:p>
        </p:txBody>
      </p:sp>
      <p:pic>
        <p:nvPicPr>
          <p:cNvPr id="23" name="Picture 22" descr="A group of purple circles&#10;&#10;Description automatically generated">
            <a:extLst>
              <a:ext uri="{FF2B5EF4-FFF2-40B4-BE49-F238E27FC236}">
                <a16:creationId xmlns:a16="http://schemas.microsoft.com/office/drawing/2014/main" id="{620FF647-282D-2946-3DF1-6B6985DDC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0"/>
            <a:ext cx="3556000" cy="2692400"/>
          </a:xfrm>
          <a:prstGeom prst="rect">
            <a:avLst/>
          </a:prstGeom>
        </p:spPr>
      </p:pic>
      <p:pic>
        <p:nvPicPr>
          <p:cNvPr id="24" name="Picture 23" descr="A blue and purple circles&#10;&#10;Description automatically generated">
            <a:extLst>
              <a:ext uri="{FF2B5EF4-FFF2-40B4-BE49-F238E27FC236}">
                <a16:creationId xmlns:a16="http://schemas.microsoft.com/office/drawing/2014/main" id="{1B891E1E-09A5-B94D-79A2-441C46C73F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1094">
            <a:off x="11189457" y="5977008"/>
            <a:ext cx="455852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9EC5A80-3DB4-0527-4643-0B1E161F1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275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">
    <p:bg>
      <p:bgPr>
        <a:solidFill>
          <a:srgbClr val="002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8B203A8-F61B-6AE4-93D7-508E26D98C30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DD0977B-4373-0F79-6BB9-1949A92C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565706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1" name="Picture 20" descr="A group of colorful circles&#10;&#10;Description automatically generated">
            <a:extLst>
              <a:ext uri="{FF2B5EF4-FFF2-40B4-BE49-F238E27FC236}">
                <a16:creationId xmlns:a16="http://schemas.microsoft.com/office/drawing/2014/main" id="{FC4F581C-A495-5C07-A4B0-B6DFC4EE2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0"/>
            <a:ext cx="5283200" cy="3124200"/>
          </a:xfrm>
          <a:prstGeom prst="rect">
            <a:avLst/>
          </a:prstGeom>
        </p:spPr>
      </p:pic>
      <p:pic>
        <p:nvPicPr>
          <p:cNvPr id="4" name="Picture 3" descr="A blue and purple circles&#10;&#10;Description automatically generated">
            <a:extLst>
              <a:ext uri="{FF2B5EF4-FFF2-40B4-BE49-F238E27FC236}">
                <a16:creationId xmlns:a16="http://schemas.microsoft.com/office/drawing/2014/main" id="{24AC01B8-FAA5-94A3-7BA4-5C773DF12E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1094">
            <a:off x="11189457" y="5977008"/>
            <a:ext cx="455852" cy="54292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9C561A-BB66-4561-D3D6-49904B9EC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07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C7817E7-583F-ABC5-C259-F1BBCF1C50D6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pic>
        <p:nvPicPr>
          <p:cNvPr id="3" name="Picture 2" descr="A blue and purple circles&#10;&#10;Description automatically generated">
            <a:extLst>
              <a:ext uri="{FF2B5EF4-FFF2-40B4-BE49-F238E27FC236}">
                <a16:creationId xmlns:a16="http://schemas.microsoft.com/office/drawing/2014/main" id="{1DD2CBAE-E5F7-D786-71B6-8F95390DD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1" y="5867400"/>
            <a:ext cx="455852" cy="54292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85747F-0AC2-D67C-40B0-E20E8A616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99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- Nav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B7A6F3A-069E-4F8B-9584-302685D9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63B7FFD-6902-4120-7B77-45A8CD6A4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2625"/>
            <a:ext cx="2503502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48C50E8-7FE0-EE36-7930-570A7A7A6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2515" y="1952625"/>
            <a:ext cx="2482002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C8BB684-7996-1A6B-DA28-1F4CC89141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1419" y="1952625"/>
            <a:ext cx="2503502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13EA51-35B7-105E-7091-E08E6580F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8049" y="1952625"/>
            <a:ext cx="2508626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 descr="A blue and purple circles&#10;&#10;Description automatically generated">
            <a:extLst>
              <a:ext uri="{FF2B5EF4-FFF2-40B4-BE49-F238E27FC236}">
                <a16:creationId xmlns:a16="http://schemas.microsoft.com/office/drawing/2014/main" id="{FB73E89F-78CB-E1CE-CA67-95DC71BB0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5826">
            <a:off x="11198980" y="5867400"/>
            <a:ext cx="455852" cy="54292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8F9228-4C9C-03B8-073D-DA32F7C5E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44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 - Nav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B7A6F3A-069E-4F8B-9584-302685D9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63B7FFD-6902-4120-7B77-45A8CD6A4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2625"/>
            <a:ext cx="2503502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C8BB684-7996-1A6B-DA28-1F4CC89141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1419" y="1952625"/>
            <a:ext cx="5263098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 descr="A purple and pink circles&#10;&#10;Description automatically generated">
            <a:extLst>
              <a:ext uri="{FF2B5EF4-FFF2-40B4-BE49-F238E27FC236}">
                <a16:creationId xmlns:a16="http://schemas.microsoft.com/office/drawing/2014/main" id="{D8ED1304-99DF-C355-9D3C-FC0AB79E8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2184">
            <a:off x="11161804" y="5904400"/>
            <a:ext cx="457589" cy="54499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69EAD97-6AFD-CF57-8096-A35D3765E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0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circle with a black background&#10;&#10;Description automatically generated">
            <a:extLst>
              <a:ext uri="{FF2B5EF4-FFF2-40B4-BE49-F238E27FC236}">
                <a16:creationId xmlns:a16="http://schemas.microsoft.com/office/drawing/2014/main" id="{6CB4DC2E-F6CB-F817-0736-6459AB629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52198">
            <a:off x="11172972" y="5962170"/>
            <a:ext cx="460029" cy="547899"/>
          </a:xfrm>
          <a:prstGeom prst="rect">
            <a:avLst/>
          </a:prstGeom>
        </p:spPr>
      </p:pic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B7A6F3A-069E-4F8B-9584-302685D9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63B7FFD-6902-4120-7B77-45A8CD6A4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2625"/>
            <a:ext cx="2503502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C8BB684-7996-1A6B-DA28-1F4CC89141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1419" y="1952625"/>
            <a:ext cx="5263098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0C9F67-9E9F-4FE5-BF5F-4D358AE6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rgbClr val="002047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42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384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86706D1-4D8C-CE2D-29A0-7B2C5FF25A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/>
            <a:tile tx="-635000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C84FD-4BC6-1122-22D5-A67205F0F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blue and purple circles&#10;&#10;Description automatically generated">
            <a:extLst>
              <a:ext uri="{FF2B5EF4-FFF2-40B4-BE49-F238E27FC236}">
                <a16:creationId xmlns:a16="http://schemas.microsoft.com/office/drawing/2014/main" id="{F56431C1-026F-1AB8-6281-BD8B0E3BC9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1" y="5867400"/>
            <a:ext cx="455852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4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 descr="A purple and pink circles&#10;&#10;Description automatically generated">
            <a:extLst>
              <a:ext uri="{FF2B5EF4-FFF2-40B4-BE49-F238E27FC236}">
                <a16:creationId xmlns:a16="http://schemas.microsoft.com/office/drawing/2014/main" id="{F4188077-A391-F9FA-64C4-2BC361EBB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347">
            <a:off x="11278390" y="5941759"/>
            <a:ext cx="457589" cy="544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E3D80-C19F-3BEF-A8A6-95F38E91A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rgbClr val="002047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758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ull-blee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E7AEE2A-4399-D51F-8C18-39F0E33F0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/>
            <a:srcRect/>
            <a:tile tx="-82550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5301367"/>
            <a:ext cx="5245350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pic>
        <p:nvPicPr>
          <p:cNvPr id="3" name="Picture 2" descr="A purple and pink circles&#10;&#10;Description automatically generated">
            <a:extLst>
              <a:ext uri="{FF2B5EF4-FFF2-40B4-BE49-F238E27FC236}">
                <a16:creationId xmlns:a16="http://schemas.microsoft.com/office/drawing/2014/main" id="{360BF387-2994-F5D3-ADA3-826C8EEF6F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347">
            <a:off x="11278390" y="5941759"/>
            <a:ext cx="457589" cy="54499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F5C38D-32A6-CF46-BD79-42FAF031E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F81D7D3-5DBC-228A-7756-820B5033EE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965" y="5645923"/>
            <a:ext cx="3213678" cy="48341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44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86706D1-4D8C-CE2D-29A0-7B2C5FF25A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/>
            <a:tile tx="-635000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C84FD-4BC6-1122-22D5-A67205F0F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blue and purple circles&#10;&#10;Description automatically generated">
            <a:extLst>
              <a:ext uri="{FF2B5EF4-FFF2-40B4-BE49-F238E27FC236}">
                <a16:creationId xmlns:a16="http://schemas.microsoft.com/office/drawing/2014/main" id="{F56431C1-026F-1AB8-6281-BD8B0E3BC9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1" y="5867400"/>
            <a:ext cx="455852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8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F1B09-8DD3-1CB7-C404-40F5D0E1B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413" y="1697095"/>
            <a:ext cx="6803923" cy="1204124"/>
          </a:xfrm>
        </p:spPr>
        <p:txBody>
          <a:bodyPr anchor="t">
            <a:noAutofit/>
          </a:bodyPr>
          <a:lstStyle>
            <a:lvl1pPr marL="0" indent="0" algn="l">
              <a:defRPr sz="36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413" y="3099922"/>
            <a:ext cx="6803923" cy="139101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8415" y="4677858"/>
            <a:ext cx="5702709" cy="4218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6E6E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687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9F4C489-BFBC-E1BF-7D01-220DDACC1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7" y="1064518"/>
            <a:ext cx="11040000" cy="630456"/>
          </a:xfrm>
        </p:spPr>
        <p:txBody>
          <a:bodyPr anchor="t">
            <a:noAutofit/>
          </a:bodyPr>
          <a:lstStyle>
            <a:lvl1pPr>
              <a:defRPr sz="3200" b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84" y="1694975"/>
            <a:ext cx="11040000" cy="44280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9DF55B-B124-0069-2EDB-0ED8E41A0F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998735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99" y="1066831"/>
            <a:ext cx="11040000" cy="63000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8352" y="1696831"/>
            <a:ext cx="5421489" cy="44309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0716" y="1696831"/>
            <a:ext cx="5457635" cy="44309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2812219-1758-5BBD-61D3-8D4079547B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enter reference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A8FA6A-BE75-CE6C-0D57-439F67AB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592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87" y="1066824"/>
            <a:ext cx="11040000" cy="63000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51" y="1699739"/>
            <a:ext cx="5365396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069" y="2523652"/>
            <a:ext cx="5365396" cy="36247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5833" y="1699739"/>
            <a:ext cx="539182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5833" y="2523652"/>
            <a:ext cx="5391820" cy="36247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DFCC955-9866-3C15-555A-8BC9E90AF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enter reference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D437FE-8606-A067-0B63-A8C8AC1E6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484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96" y="1066828"/>
            <a:ext cx="11040000" cy="63000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1621F01-D936-CF69-D3CC-ACF5BD9B9C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enter reference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BDB4CB-D415-BD67-B5B5-EA109D44B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01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6074B13-2914-CA99-7B04-E52D5B0A84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enter reference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F79428F-E54B-FD8C-7D09-C2C90AC0C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0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564919" y="2695966"/>
            <a:ext cx="5138043" cy="1767417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01332" y="1010651"/>
            <a:ext cx="9064979" cy="513804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6825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564919" y="2695966"/>
            <a:ext cx="5138043" cy="1767417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01332" y="1010651"/>
            <a:ext cx="9064979" cy="513804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4C7968-FFEF-5689-14F4-612DD2804A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enter reference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DD22C4-38B1-918F-1C73-8386D0047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754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A4F1AF-A1C3-976E-EB29-309BCA8BE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0512" y="0"/>
            <a:ext cx="7955424" cy="5956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9C2510-B930-294C-7E57-930418DE2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14288"/>
            <a:ext cx="12192000" cy="743712"/>
          </a:xfrm>
          <a:prstGeom prst="rect">
            <a:avLst/>
          </a:prstGeom>
        </p:spPr>
      </p:pic>
      <p:pic>
        <p:nvPicPr>
          <p:cNvPr id="5" name="Picture 4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7D2044A1-8B80-E0B1-2FCD-E0432465F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7" r="54" b="10063"/>
          <a:stretch/>
        </p:blipFill>
        <p:spPr>
          <a:xfrm>
            <a:off x="11282853" y="1"/>
            <a:ext cx="909148" cy="61914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BFE6E6-77F6-3B1B-AC13-2998E111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43" y="3951088"/>
            <a:ext cx="8602380" cy="2160896"/>
          </a:xfrm>
        </p:spPr>
        <p:txBody>
          <a:bodyPr anchor="t">
            <a:noAutofit/>
          </a:bodyPr>
          <a:lstStyle>
            <a:lvl1pPr>
              <a:defRPr sz="54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6E30EEF-72DB-6FF9-B14A-D46607AC4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0594" y="6270918"/>
            <a:ext cx="6489124" cy="3508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enter reference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44ACAB2-7FB1-DACC-DF07-B4C0F890CB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" y="383237"/>
            <a:ext cx="2770757" cy="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56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F80088-54FC-E78B-AD12-36009D05B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049"/>
            <a:ext cx="12246796" cy="6851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6152DE-28A2-76D7-7FE3-866F8A547A80}"/>
              </a:ext>
            </a:extLst>
          </p:cNvPr>
          <p:cNvSpPr txBox="1"/>
          <p:nvPr userDrawn="1"/>
        </p:nvSpPr>
        <p:spPr>
          <a:xfrm>
            <a:off x="233989" y="1820523"/>
            <a:ext cx="583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Careers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9E0FA-EFEA-0A5F-94E2-12793439F1EA}"/>
              </a:ext>
            </a:extLst>
          </p:cNvPr>
          <p:cNvSpPr txBox="1"/>
          <p:nvPr userDrawn="1"/>
        </p:nvSpPr>
        <p:spPr>
          <a:xfrm>
            <a:off x="295560" y="2466109"/>
            <a:ext cx="5775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our students during their studies and for three years after graduation.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1D791-ED4C-8BF9-CB2B-4290E109B6C6}"/>
              </a:ext>
            </a:extLst>
          </p:cNvPr>
          <p:cNvSpPr txBox="1"/>
          <p:nvPr userDrawn="1"/>
        </p:nvSpPr>
        <p:spPr>
          <a:xfrm>
            <a:off x="320190" y="3820691"/>
            <a:ext cx="348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243F5-0C4D-FC0F-9790-8F10ACEF268C}"/>
              </a:ext>
            </a:extLst>
          </p:cNvPr>
          <p:cNvSpPr txBox="1"/>
          <p:nvPr userDrawn="1"/>
        </p:nvSpPr>
        <p:spPr>
          <a:xfrm>
            <a:off x="320190" y="5290187"/>
            <a:ext cx="348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in touch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C2C416-5F19-A287-EE4F-F5BA3B6012DF}"/>
              </a:ext>
            </a:extLst>
          </p:cNvPr>
          <p:cNvSpPr txBox="1"/>
          <p:nvPr userDrawn="1"/>
        </p:nvSpPr>
        <p:spPr>
          <a:xfrm>
            <a:off x="320189" y="4281614"/>
            <a:ext cx="5775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throughout the year</a:t>
            </a:r>
          </a:p>
          <a:p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10.00 – 17.00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124477-269C-D01F-538A-301FFE502F1A}"/>
              </a:ext>
            </a:extLst>
          </p:cNvPr>
          <p:cNvSpPr txBox="1"/>
          <p:nvPr userDrawn="1"/>
        </p:nvSpPr>
        <p:spPr>
          <a:xfrm>
            <a:off x="320189" y="5712322"/>
            <a:ext cx="6154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Subscribe to our newsletter from the profile settings via your JobsLive account or follow us on social media.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1BAE0-37FE-7B9C-2E8F-083F3EB24A63}"/>
              </a:ext>
            </a:extLst>
          </p:cNvPr>
          <p:cNvSpPr txBox="1"/>
          <p:nvPr userDrawn="1"/>
        </p:nvSpPr>
        <p:spPr>
          <a:xfrm>
            <a:off x="7567041" y="6169850"/>
            <a:ext cx="467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</a:rPr>
              <a:t>careers@imperial.ac.uk</a:t>
            </a:r>
          </a:p>
          <a:p>
            <a:r>
              <a:rPr lang="en-GB" sz="14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+44 (0)20 7594 8024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6F6E60-49C3-E429-B4D4-5B9F28D323FE}"/>
              </a:ext>
            </a:extLst>
          </p:cNvPr>
          <p:cNvSpPr txBox="1"/>
          <p:nvPr userDrawn="1"/>
        </p:nvSpPr>
        <p:spPr>
          <a:xfrm>
            <a:off x="8727482" y="3692423"/>
            <a:ext cx="2868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@ic_careers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D9DA9-A355-DBD1-78F6-3E1A6C528CBF}"/>
              </a:ext>
            </a:extLst>
          </p:cNvPr>
          <p:cNvSpPr txBox="1"/>
          <p:nvPr userDrawn="1"/>
        </p:nvSpPr>
        <p:spPr>
          <a:xfrm>
            <a:off x="8727481" y="4697412"/>
            <a:ext cx="314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imperialcareersevents</a:t>
            </a:r>
            <a:endParaRPr lang="en-GB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C3040-6346-2779-7695-C02327B9325A}"/>
              </a:ext>
            </a:extLst>
          </p:cNvPr>
          <p:cNvSpPr txBox="1"/>
          <p:nvPr userDrawn="1"/>
        </p:nvSpPr>
        <p:spPr>
          <a:xfrm>
            <a:off x="8727482" y="5697413"/>
            <a:ext cx="3144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@imperialcareers</a:t>
            </a:r>
          </a:p>
        </p:txBody>
      </p:sp>
    </p:spTree>
    <p:extLst>
      <p:ext uri="{BB962C8B-B14F-4D97-AF65-F5344CB8AC3E}">
        <p14:creationId xmlns:p14="http://schemas.microsoft.com/office/powerpoint/2010/main" val="20598557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875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80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146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646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93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90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3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9" y="2492375"/>
            <a:ext cx="5324159" cy="378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44" y="2048402"/>
            <a:ext cx="10558633" cy="1948394"/>
          </a:xfrm>
        </p:spPr>
        <p:txBody>
          <a:bodyPr anchor="t">
            <a:noAutofit/>
          </a:bodyPr>
          <a:lstStyle>
            <a:lvl1pPr>
              <a:defRPr sz="66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545" y="3996796"/>
            <a:ext cx="8752412" cy="1500187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19418" y="-1"/>
            <a:ext cx="772583" cy="68611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275389"/>
            <a:ext cx="11419417" cy="585787"/>
          </a:xfrm>
          <a:prstGeom prst="rect">
            <a:avLst/>
          </a:prstGeom>
          <a:solidFill>
            <a:srgbClr val="15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 bwMode="auto">
          <a:xfrm>
            <a:off x="239350" y="6334711"/>
            <a:ext cx="20858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indent="0" eaLnBrk="1" hangingPunct="1"/>
            <a:r>
              <a:rPr lang="en-GB" sz="1100" b="1" i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Careers Service</a:t>
            </a:r>
          </a:p>
          <a:p>
            <a:pPr marL="0" indent="0" eaLnBrk="1" hangingPunct="1"/>
            <a:r>
              <a:rPr lang="en-GB" sz="1100" i="0">
                <a:solidFill>
                  <a:schemeClr val="accent3">
                    <a:lumMod val="40000"/>
                    <a:lumOff val="60000"/>
                  </a:schemeClr>
                </a:solidFill>
                <a:latin typeface="Lucida Sans" panose="020B0602030504020204" pitchFamily="34" charset="0"/>
              </a:rPr>
              <a:t>www.imperial.ac.uk/careers</a:t>
            </a:r>
          </a:p>
        </p:txBody>
      </p:sp>
    </p:spTree>
    <p:extLst>
      <p:ext uri="{BB962C8B-B14F-4D97-AF65-F5344CB8AC3E}">
        <p14:creationId xmlns:p14="http://schemas.microsoft.com/office/powerpoint/2010/main" val="2666796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89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559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634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347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328" y="1686548"/>
            <a:ext cx="10566400" cy="1732928"/>
          </a:xfrm>
        </p:spPr>
        <p:txBody>
          <a:bodyPr>
            <a:noAutofit/>
          </a:bodyPr>
          <a:lstStyle>
            <a:lvl1pPr algn="l">
              <a:defRPr sz="4400" b="0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Presentation or</a:t>
            </a:r>
            <a:br>
              <a:rPr lang="en-GB"/>
            </a:br>
            <a:r>
              <a:rPr lang="en-GB"/>
              <a:t>signage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328" y="3434127"/>
            <a:ext cx="8534400" cy="17526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Imperial__4_colour_proces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34989"/>
            <a:ext cx="2924276" cy="57716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9777632" y="507676"/>
            <a:ext cx="2065329" cy="871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sz="2450">
                <a:solidFill>
                  <a:schemeClr val="accent1"/>
                </a:solidFill>
                <a:latin typeface="Arial"/>
                <a:cs typeface="Arial"/>
              </a:rPr>
              <a:t>Library</a:t>
            </a:r>
          </a:p>
          <a:p>
            <a:pPr algn="l">
              <a:lnSpc>
                <a:spcPct val="70000"/>
              </a:lnSpc>
            </a:pPr>
            <a:r>
              <a:rPr lang="en-US" sz="2450">
                <a:solidFill>
                  <a:schemeClr val="accent1"/>
                </a:solidFill>
                <a:latin typeface="Arial"/>
                <a:cs typeface="Arial"/>
              </a:rPr>
              <a:t>Services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 hasCustomPrompt="1"/>
          </p:nvPr>
        </p:nvSpPr>
        <p:spPr>
          <a:xfrm>
            <a:off x="558133" y="5984437"/>
            <a:ext cx="8454433" cy="387471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Author Name or web address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18" y="3430800"/>
            <a:ext cx="3824583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61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85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1106488"/>
            <a:ext cx="10972800" cy="5220000"/>
          </a:xfrm>
        </p:spPr>
        <p:txBody>
          <a:bodyPr/>
          <a:lstStyle>
            <a:lvl1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  <a:lvl2pPr marL="8001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lvl2pPr>
            <a:lvl3pPr marL="12573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lvl3pPr>
            <a:lvl4pPr marL="17145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lvl4pPr>
            <a:lvl5pPr marL="21717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409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328" y="2562536"/>
            <a:ext cx="10566400" cy="1732928"/>
          </a:xfrm>
        </p:spPr>
        <p:txBody>
          <a:bodyPr>
            <a:noAutofit/>
          </a:bodyPr>
          <a:lstStyle>
            <a:lvl1pPr algn="l">
              <a:defRPr sz="4400" b="0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Section heading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38" y="4615200"/>
            <a:ext cx="2493063" cy="22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377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145280" y="5285233"/>
            <a:ext cx="8046721" cy="1092237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Click to edit image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639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7328" y="1686548"/>
            <a:ext cx="10566400" cy="1732928"/>
          </a:xfrm>
        </p:spPr>
        <p:txBody>
          <a:bodyPr>
            <a:noAutofit/>
          </a:bodyPr>
          <a:lstStyle>
            <a:lvl1pPr algn="l">
              <a:defRPr sz="4400" b="0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Closing text</a:t>
            </a:r>
            <a:endParaRPr lang="en-US"/>
          </a:p>
        </p:txBody>
      </p:sp>
      <p:pic>
        <p:nvPicPr>
          <p:cNvPr id="10" name="Picture 9" descr="Imperial__4_colour_proces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34989"/>
            <a:ext cx="2924276" cy="57716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9777632" y="507676"/>
            <a:ext cx="2065329" cy="871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sz="2450">
                <a:solidFill>
                  <a:schemeClr val="accent1"/>
                </a:solidFill>
                <a:latin typeface="Arial"/>
                <a:cs typeface="Arial"/>
              </a:rPr>
              <a:t>Library</a:t>
            </a:r>
          </a:p>
          <a:p>
            <a:pPr algn="l">
              <a:lnSpc>
                <a:spcPct val="70000"/>
              </a:lnSpc>
            </a:pPr>
            <a:r>
              <a:rPr lang="en-US" sz="2450">
                <a:solidFill>
                  <a:schemeClr val="accent1"/>
                </a:solidFill>
                <a:latin typeface="Arial"/>
                <a:cs typeface="Arial"/>
              </a:rPr>
              <a:t>Services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567491" y="3430800"/>
            <a:ext cx="6514236" cy="1840447"/>
          </a:xfrm>
        </p:spPr>
        <p:txBody>
          <a:bodyPr anchor="ctr" anchorCtr="0"/>
          <a:lstStyle>
            <a:lvl1pPr marL="0" indent="0">
              <a:buNone/>
              <a:defRPr baseline="0"/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Email</a:t>
            </a:r>
          </a:p>
          <a:p>
            <a:pPr lvl="0"/>
            <a:r>
              <a:rPr lang="en-GB"/>
              <a:t>Twitter</a:t>
            </a:r>
          </a:p>
          <a:p>
            <a:pPr lvl="0"/>
            <a:r>
              <a:rPr lang="en-GB"/>
              <a:t>Web address</a:t>
            </a:r>
          </a:p>
          <a:p>
            <a:pPr lvl="0"/>
            <a:r>
              <a:rPr lang="en-GB"/>
              <a:t>Facebook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18" y="3430800"/>
            <a:ext cx="3824583" cy="342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99" y="3096000"/>
            <a:ext cx="3458169" cy="25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0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0325" y="1340769"/>
            <a:ext cx="7658748" cy="38033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2BAB-5FD9-452B-9AB0-0C978B3F1381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DBD0-AFCF-44EA-A8C5-3F3DD4CC904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21340"/>
            <a:ext cx="12192000" cy="1764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  <p:pic>
        <p:nvPicPr>
          <p:cNvPr id="12" name="Picture 11" descr="http://www.uni.edu/coe/sites/default/files/wysiwyg/facebook-logo.png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33" y="6108761"/>
            <a:ext cx="483499" cy="3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6284912" y="6068925"/>
            <a:ext cx="4342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i="0">
                <a:solidFill>
                  <a:schemeClr val="bg1"/>
                </a:solidFill>
                <a:latin typeface="Lucida Sans" panose="020B0602030504020204" pitchFamily="34" charset="0"/>
              </a:rPr>
              <a:t>/</a:t>
            </a:r>
            <a:r>
              <a:rPr lang="en-GB" altLang="en-US" sz="2000" i="0" err="1">
                <a:solidFill>
                  <a:schemeClr val="bg1"/>
                </a:solidFill>
                <a:latin typeface="Lucida Sans" panose="020B0602030504020204" pitchFamily="34" charset="0"/>
              </a:rPr>
              <a:t>imperialcareersevents</a:t>
            </a:r>
            <a:endParaRPr lang="en-GB" altLang="en-US" sz="2000" i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 userDrawn="1"/>
        </p:nvSpPr>
        <p:spPr bwMode="auto">
          <a:xfrm>
            <a:off x="6284912" y="6469453"/>
            <a:ext cx="4342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i="0">
                <a:solidFill>
                  <a:schemeClr val="bg1"/>
                </a:solidFill>
                <a:latin typeface="Lucida Sans" panose="020B0602030504020204" pitchFamily="34" charset="0"/>
              </a:rPr>
              <a:t>@</a:t>
            </a:r>
            <a:r>
              <a:rPr lang="en-GB" altLang="en-US" sz="2000" i="0" err="1">
                <a:solidFill>
                  <a:schemeClr val="bg1"/>
                </a:solidFill>
                <a:latin typeface="Lucida Sans" panose="020B0602030504020204" pitchFamily="34" charset="0"/>
              </a:rPr>
              <a:t>imperialcareers</a:t>
            </a:r>
            <a:endParaRPr lang="en-GB" altLang="en-US" sz="2000" i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 userDrawn="1"/>
        </p:nvSpPr>
        <p:spPr bwMode="auto">
          <a:xfrm>
            <a:off x="431371" y="4002949"/>
            <a:ext cx="4481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i="0">
                <a:solidFill>
                  <a:schemeClr val="tx1"/>
                </a:solidFill>
                <a:latin typeface="Lucida Sans" panose="020B0602030504020204" pitchFamily="34" charset="0"/>
              </a:rPr>
              <a:t>+44 (0)20 7594 8024</a:t>
            </a:r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432231" y="4394927"/>
            <a:ext cx="4480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i="0">
                <a:solidFill>
                  <a:schemeClr val="tx1"/>
                </a:solidFill>
                <a:latin typeface="Lucida Sans" panose="020B0602030504020204" pitchFamily="34" charset="0"/>
              </a:rPr>
              <a:t>careers@imperial.ac.uk</a:t>
            </a:r>
          </a:p>
        </p:txBody>
      </p:sp>
      <p:sp>
        <p:nvSpPr>
          <p:cNvPr id="17" name="Text Box 8"/>
          <p:cNvSpPr txBox="1">
            <a:spLocks noChangeArrowheads="1"/>
          </p:cNvSpPr>
          <p:nvPr userDrawn="1"/>
        </p:nvSpPr>
        <p:spPr bwMode="auto">
          <a:xfrm>
            <a:off x="431371" y="1709055"/>
            <a:ext cx="5805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i="0">
                <a:solidFill>
                  <a:schemeClr val="tx1"/>
                </a:solidFill>
                <a:latin typeface="Lucida Sans" panose="020B0602030504020204" pitchFamily="34" charset="0"/>
              </a:rPr>
              <a:t>Sherfield Building (L.5)</a:t>
            </a:r>
          </a:p>
          <a:p>
            <a:pPr eaLnBrk="1" hangingPunct="1"/>
            <a:r>
              <a:rPr lang="en-GB" altLang="en-US" sz="2000" i="0">
                <a:solidFill>
                  <a:schemeClr val="tx1"/>
                </a:solidFill>
                <a:latin typeface="Lucida Sans" panose="020B0602030504020204" pitchFamily="34" charset="0"/>
              </a:rPr>
              <a:t>South Kensington Campus</a:t>
            </a:r>
          </a:p>
          <a:p>
            <a:pPr eaLnBrk="1" hangingPunct="1"/>
            <a:r>
              <a:rPr lang="en-GB" altLang="en-US" sz="2000" i="0">
                <a:solidFill>
                  <a:schemeClr val="tx1"/>
                </a:solidFill>
                <a:latin typeface="Lucida Sans" panose="020B0602030504020204" pitchFamily="34" charset="0"/>
              </a:rPr>
              <a:t>London SW7 2AZ</a:t>
            </a:r>
          </a:p>
        </p:txBody>
      </p:sp>
      <p:sp>
        <p:nvSpPr>
          <p:cNvPr id="18" name="Text Box 8"/>
          <p:cNvSpPr txBox="1">
            <a:spLocks noChangeArrowheads="1"/>
          </p:cNvSpPr>
          <p:nvPr userDrawn="1"/>
        </p:nvSpPr>
        <p:spPr bwMode="auto">
          <a:xfrm>
            <a:off x="431371" y="3101189"/>
            <a:ext cx="4481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b="1" i="0">
                <a:solidFill>
                  <a:schemeClr val="tx1"/>
                </a:solidFill>
                <a:latin typeface="Lucida Sans" panose="020B0602030504020204" pitchFamily="34" charset="0"/>
              </a:rPr>
              <a:t>Monday - Friday</a:t>
            </a:r>
            <a:r>
              <a:rPr lang="en-GB" altLang="en-US" sz="2000" i="0">
                <a:solidFill>
                  <a:schemeClr val="tx1"/>
                </a:solidFill>
                <a:latin typeface="Lucida Sans" panose="020B0602030504020204" pitchFamily="34" charset="0"/>
              </a:rPr>
              <a:t> </a:t>
            </a:r>
          </a:p>
          <a:p>
            <a:pPr lvl="1" eaLnBrk="1" hangingPunct="1"/>
            <a:r>
              <a:rPr lang="en-GB" altLang="en-US" sz="2000" i="0">
                <a:solidFill>
                  <a:schemeClr val="tx1"/>
                </a:solidFill>
                <a:latin typeface="Lucida Sans" panose="020B0602030504020204" pitchFamily="34" charset="0"/>
              </a:rPr>
              <a:t>10:00 – 17:15</a:t>
            </a:r>
          </a:p>
        </p:txBody>
      </p:sp>
      <p:sp>
        <p:nvSpPr>
          <p:cNvPr id="19" name="Text Box 8"/>
          <p:cNvSpPr txBox="1">
            <a:spLocks noChangeArrowheads="1"/>
          </p:cNvSpPr>
          <p:nvPr userDrawn="1"/>
        </p:nvSpPr>
        <p:spPr bwMode="auto">
          <a:xfrm>
            <a:off x="431372" y="1033243"/>
            <a:ext cx="7674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Careers Service</a:t>
            </a:r>
            <a:endParaRPr lang="en-GB" altLang="en-US" sz="3200" b="1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instagram pn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55" y="5729528"/>
            <a:ext cx="487756" cy="3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8"/>
          <p:cNvSpPr txBox="1">
            <a:spLocks noChangeArrowheads="1"/>
          </p:cNvSpPr>
          <p:nvPr userDrawn="1"/>
        </p:nvSpPr>
        <p:spPr bwMode="auto">
          <a:xfrm>
            <a:off x="6284910" y="5710477"/>
            <a:ext cx="4342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i="0">
                <a:solidFill>
                  <a:schemeClr val="bg1"/>
                </a:solidFill>
                <a:latin typeface="Lucida Sans" panose="020B0602030504020204" pitchFamily="34" charset="0"/>
              </a:rPr>
              <a:t>@</a:t>
            </a:r>
            <a:r>
              <a:rPr lang="en-GB" altLang="en-US" sz="2000" i="0" err="1">
                <a:solidFill>
                  <a:schemeClr val="bg1"/>
                </a:solidFill>
                <a:latin typeface="Lucida Sans" panose="020B0602030504020204" pitchFamily="34" charset="0"/>
              </a:rPr>
              <a:t>ic_careers</a:t>
            </a:r>
            <a:endParaRPr lang="en-GB" altLang="en-US" sz="2000" i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pic>
        <p:nvPicPr>
          <p:cNvPr id="21" name="Picture 2" descr="Image result for twitter 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55" y="6487651"/>
            <a:ext cx="490624" cy="3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743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93" y="1694703"/>
            <a:ext cx="8432800" cy="156781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00" b="1" cap="none">
                <a:solidFill>
                  <a:schemeClr val="accent1"/>
                </a:solidFill>
                <a:latin typeface="+mj-lt"/>
                <a:cs typeface="MetaOT-Bold"/>
              </a:defRPr>
            </a:lvl1pPr>
          </a:lstStyle>
          <a:p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5093" y="3471462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013A73"/>
                </a:solidFill>
                <a:latin typeface="+mj-lt"/>
                <a:cs typeface="MetaOT-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8E4F9-CBBE-8D47-AE58-41548F27C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093" y="12989"/>
            <a:ext cx="4800000" cy="14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06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5093" y="1270635"/>
            <a:ext cx="8432800" cy="156781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00" b="1" cap="none">
                <a:solidFill>
                  <a:schemeClr val="accent1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5093" y="315341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3"/>
                </a:solidFill>
                <a:latin typeface="+mj-lt"/>
                <a:cs typeface="MetaOT-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47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113" y="1600201"/>
            <a:ext cx="10442712" cy="4111486"/>
          </a:xfrm>
          <a:prstGeom prst="rect">
            <a:avLst/>
          </a:prstGeom>
        </p:spPr>
        <p:txBody>
          <a:bodyPr/>
          <a:lstStyle>
            <a:lvl1pPr algn="l">
              <a:defRPr sz="2400" baseline="0">
                <a:solidFill>
                  <a:srgbClr val="013A73"/>
                </a:solidFill>
                <a:latin typeface="+mn-lt"/>
                <a:cs typeface="MetaOT-Bold"/>
              </a:defRPr>
            </a:lvl1pPr>
            <a:lvl2pPr algn="l">
              <a:defRPr sz="2400" baseline="0">
                <a:solidFill>
                  <a:srgbClr val="013A73"/>
                </a:solidFill>
                <a:latin typeface="+mn-lt"/>
                <a:cs typeface="MetaOT-Bold"/>
              </a:defRPr>
            </a:lvl2pPr>
            <a:lvl3pPr algn="l">
              <a:defRPr sz="2400" baseline="0">
                <a:solidFill>
                  <a:srgbClr val="013A73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9113" y="559773"/>
            <a:ext cx="10442711" cy="586541"/>
          </a:xfrm>
          <a:prstGeom prst="rect">
            <a:avLst/>
          </a:prstGeom>
        </p:spPr>
        <p:txBody>
          <a:bodyPr anchor="ctr" anchorCtr="0"/>
          <a:lstStyle>
            <a:lvl1pPr>
              <a:defRPr sz="3200" b="1" baseline="0">
                <a:solidFill>
                  <a:schemeClr val="accent1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27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374" y="1600201"/>
            <a:ext cx="5391573" cy="348996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13A73"/>
                </a:solidFill>
                <a:latin typeface="+mn-lt"/>
                <a:cs typeface="MetaOT-Bold"/>
              </a:defRPr>
            </a:lvl1pPr>
            <a:lvl2pPr>
              <a:defRPr sz="1800">
                <a:solidFill>
                  <a:srgbClr val="013A73"/>
                </a:solidFill>
                <a:latin typeface="+mn-lt"/>
                <a:cs typeface="MetaOT-Bold"/>
              </a:defRPr>
            </a:lvl2pPr>
            <a:lvl3pPr>
              <a:defRPr sz="1600">
                <a:solidFill>
                  <a:srgbClr val="013A73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5515" y="1600201"/>
            <a:ext cx="5418667" cy="34893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13A7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45213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9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4" y="1600201"/>
            <a:ext cx="2546775" cy="3489960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rgbClr val="013A73"/>
                </a:solidFill>
                <a:latin typeface="+mn-lt"/>
                <a:cs typeface="MetaOT-Bold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n-lt"/>
                <a:cs typeface="MetaOT-Bold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196167" y="1600201"/>
            <a:ext cx="8398933" cy="34893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13A7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4133" y="632335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647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4" y="1470444"/>
            <a:ext cx="5386917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u="sng">
                <a:solidFill>
                  <a:srgbClr val="013A7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34" y="2110205"/>
            <a:ext cx="5386917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13A73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rgbClr val="013A73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rgbClr val="013A73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rgbClr val="013A73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rgbClr val="013A73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7044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u="sng">
                <a:solidFill>
                  <a:srgbClr val="013A7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10205"/>
            <a:ext cx="5389033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13A73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rgbClr val="013A73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rgbClr val="013A73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rgbClr val="013A73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rgbClr val="013A73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32335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76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911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388"/>
            <a:ext cx="12336000" cy="69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72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© 2022 Imperial College London     Graduate School 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74529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8A2C-2B32-3C4C-B036-7BE7F0340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9BC2E-205C-D240-9F71-9156FBE6F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3B83C-5F68-8545-B96B-4D514ACE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F9151-614C-C249-801F-BF7AA061E72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031B9-42AF-D24F-9C79-CCC89297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96034-F734-E645-AE3B-1C0F9044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8842-9E04-C346-B8ED-0220CDD7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321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F6A7-374C-4280-8BF8-E271DB34471F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9B01-1810-457B-B58F-A10FF4AE5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695C9-E645-4D35-8755-433E85C5B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7BD4C-0A43-4A6D-AB66-1EBC636F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2389-6202-423B-ACB0-CA069D5E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C8340-7878-4A74-9E3A-8C9EF31F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28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BE24-3C10-47B6-8762-F635DA84F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635C-A738-48F3-99C3-3E234C30B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87239-E107-4C33-B67F-E105FCE8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C1A79-611D-4752-AF6F-455A4DF3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7499F-BA6A-452C-8E2F-63AFA808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108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60EA2-BCA4-4E5F-88A6-D6BBBCD1B4A4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767CF8-963D-4416-84B9-8E4A446F0782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7A9A-AC06-47C9-B603-8675BFEF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D192D-4B45-46A3-B9F1-C2E3F5D51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1CC29-2FC0-4BD5-AE82-88BF84BF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4D3BD-4042-4C32-9406-BDDBD86D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2881C-147E-4079-AB84-7FFD076E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92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95251" y="6524626"/>
            <a:ext cx="952500" cy="3333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000">
                <a:solidFill>
                  <a:srgbClr val="0E207F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A1753F50-9F70-4485-A088-35B69365E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3AFA-DDCD-42A6-AE5D-AFE4A6C2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07B69-23DC-4348-88FF-8B93C815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562C0-2928-4F9E-A0A6-4608F8E3C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4252B-E642-429F-BA08-D3C4241E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9BA19-3CE3-43A1-A5E9-C1768917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C732A-493E-4CFB-B0CF-075F04E0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00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C309-8F47-41F6-8C50-B6BD6DED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586E6-A09D-48DA-AB77-45D2E0A1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73BDC-8706-451E-9BC7-F3CF66FAF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32440-D08D-4C17-85CD-D39CABDBD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7A7EE-DA42-4EC8-B4A2-4C6DE1C74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3ED8A-8DA4-432C-9D36-A7C45304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FB72-D95A-4A0A-B645-377FE5DD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ABDAF-DF24-488E-B47F-524FDB04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4852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BBF-A717-442D-B1A9-3F890CB1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EAC27-FAE4-4099-BA22-265DB5E4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06F00-9B8E-4817-8191-145410B0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96499-C344-4E08-8104-24F34CBA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245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73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7344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3846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192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90808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7117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31948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77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AD6A0-F635-4F1A-90AD-E072C16A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D7A4D-940B-435B-BA3B-2CD20AC9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130EB-D38F-4503-A6D3-962CE444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73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023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878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068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38150" y="0"/>
            <a:ext cx="6019800" cy="3219450"/>
          </a:xfrm>
          <a:custGeom>
            <a:avLst/>
            <a:gdLst/>
            <a:ahLst/>
            <a:cxnLst/>
            <a:rect l="l" t="t" r="r" b="b"/>
            <a:pathLst>
              <a:path w="6019800" h="3219450">
                <a:moveTo>
                  <a:pt x="6012531" y="0"/>
                </a:moveTo>
                <a:lnTo>
                  <a:pt x="7268" y="0"/>
                </a:lnTo>
                <a:lnTo>
                  <a:pt x="6036" y="17368"/>
                </a:lnTo>
                <a:lnTo>
                  <a:pt x="3404" y="65126"/>
                </a:lnTo>
                <a:lnTo>
                  <a:pt x="1516" y="113080"/>
                </a:lnTo>
                <a:lnTo>
                  <a:pt x="380" y="161223"/>
                </a:lnTo>
                <a:lnTo>
                  <a:pt x="0" y="209550"/>
                </a:lnTo>
                <a:lnTo>
                  <a:pt x="380" y="257876"/>
                </a:lnTo>
                <a:lnTo>
                  <a:pt x="1516" y="306019"/>
                </a:lnTo>
                <a:lnTo>
                  <a:pt x="3404" y="353973"/>
                </a:lnTo>
                <a:lnTo>
                  <a:pt x="6036" y="401731"/>
                </a:lnTo>
                <a:lnTo>
                  <a:pt x="9408" y="449290"/>
                </a:lnTo>
                <a:lnTo>
                  <a:pt x="13514" y="496641"/>
                </a:lnTo>
                <a:lnTo>
                  <a:pt x="18348" y="543781"/>
                </a:lnTo>
                <a:lnTo>
                  <a:pt x="23904" y="590703"/>
                </a:lnTo>
                <a:lnTo>
                  <a:pt x="30177" y="637401"/>
                </a:lnTo>
                <a:lnTo>
                  <a:pt x="37161" y="683871"/>
                </a:lnTo>
                <a:lnTo>
                  <a:pt x="44851" y="730106"/>
                </a:lnTo>
                <a:lnTo>
                  <a:pt x="53240" y="776100"/>
                </a:lnTo>
                <a:lnTo>
                  <a:pt x="62324" y="821849"/>
                </a:lnTo>
                <a:lnTo>
                  <a:pt x="72096" y="867346"/>
                </a:lnTo>
                <a:lnTo>
                  <a:pt x="82550" y="912585"/>
                </a:lnTo>
                <a:lnTo>
                  <a:pt x="93682" y="957561"/>
                </a:lnTo>
                <a:lnTo>
                  <a:pt x="105485" y="1002269"/>
                </a:lnTo>
                <a:lnTo>
                  <a:pt x="117954" y="1046702"/>
                </a:lnTo>
                <a:lnTo>
                  <a:pt x="131083" y="1090855"/>
                </a:lnTo>
                <a:lnTo>
                  <a:pt x="144866" y="1134723"/>
                </a:lnTo>
                <a:lnTo>
                  <a:pt x="159298" y="1178299"/>
                </a:lnTo>
                <a:lnTo>
                  <a:pt x="174373" y="1221577"/>
                </a:lnTo>
                <a:lnTo>
                  <a:pt x="190086" y="1264554"/>
                </a:lnTo>
                <a:lnTo>
                  <a:pt x="206430" y="1307221"/>
                </a:lnTo>
                <a:lnTo>
                  <a:pt x="223400" y="1349575"/>
                </a:lnTo>
                <a:lnTo>
                  <a:pt x="240990" y="1391609"/>
                </a:lnTo>
                <a:lnTo>
                  <a:pt x="259196" y="1433317"/>
                </a:lnTo>
                <a:lnTo>
                  <a:pt x="278010" y="1474694"/>
                </a:lnTo>
                <a:lnTo>
                  <a:pt x="297427" y="1515735"/>
                </a:lnTo>
                <a:lnTo>
                  <a:pt x="317443" y="1556433"/>
                </a:lnTo>
                <a:lnTo>
                  <a:pt x="338050" y="1596783"/>
                </a:lnTo>
                <a:lnTo>
                  <a:pt x="359243" y="1636779"/>
                </a:lnTo>
                <a:lnTo>
                  <a:pt x="381018" y="1676415"/>
                </a:lnTo>
                <a:lnTo>
                  <a:pt x="403367" y="1715687"/>
                </a:lnTo>
                <a:lnTo>
                  <a:pt x="426285" y="1754588"/>
                </a:lnTo>
                <a:lnTo>
                  <a:pt x="449767" y="1793112"/>
                </a:lnTo>
                <a:lnTo>
                  <a:pt x="473808" y="1831254"/>
                </a:lnTo>
                <a:lnTo>
                  <a:pt x="498400" y="1869008"/>
                </a:lnTo>
                <a:lnTo>
                  <a:pt x="523539" y="1906369"/>
                </a:lnTo>
                <a:lnTo>
                  <a:pt x="549219" y="1943330"/>
                </a:lnTo>
                <a:lnTo>
                  <a:pt x="575434" y="1979887"/>
                </a:lnTo>
                <a:lnTo>
                  <a:pt x="602179" y="2016033"/>
                </a:lnTo>
                <a:lnTo>
                  <a:pt x="629448" y="2051763"/>
                </a:lnTo>
                <a:lnTo>
                  <a:pt x="657235" y="2087071"/>
                </a:lnTo>
                <a:lnTo>
                  <a:pt x="685535" y="2121952"/>
                </a:lnTo>
                <a:lnTo>
                  <a:pt x="714341" y="2156399"/>
                </a:lnTo>
                <a:lnTo>
                  <a:pt x="743649" y="2190408"/>
                </a:lnTo>
                <a:lnTo>
                  <a:pt x="773453" y="2223972"/>
                </a:lnTo>
                <a:lnTo>
                  <a:pt x="803746" y="2257086"/>
                </a:lnTo>
                <a:lnTo>
                  <a:pt x="834524" y="2289743"/>
                </a:lnTo>
                <a:lnTo>
                  <a:pt x="865780" y="2321940"/>
                </a:lnTo>
                <a:lnTo>
                  <a:pt x="897509" y="2353669"/>
                </a:lnTo>
                <a:lnTo>
                  <a:pt x="929706" y="2384925"/>
                </a:lnTo>
                <a:lnTo>
                  <a:pt x="962363" y="2415703"/>
                </a:lnTo>
                <a:lnTo>
                  <a:pt x="995477" y="2445996"/>
                </a:lnTo>
                <a:lnTo>
                  <a:pt x="1029041" y="2475800"/>
                </a:lnTo>
                <a:lnTo>
                  <a:pt x="1063050" y="2505108"/>
                </a:lnTo>
                <a:lnTo>
                  <a:pt x="1097497" y="2533914"/>
                </a:lnTo>
                <a:lnTo>
                  <a:pt x="1132378" y="2562214"/>
                </a:lnTo>
                <a:lnTo>
                  <a:pt x="1167686" y="2590001"/>
                </a:lnTo>
                <a:lnTo>
                  <a:pt x="1203416" y="2617270"/>
                </a:lnTo>
                <a:lnTo>
                  <a:pt x="1239562" y="2644015"/>
                </a:lnTo>
                <a:lnTo>
                  <a:pt x="1276119" y="2670230"/>
                </a:lnTo>
                <a:lnTo>
                  <a:pt x="1313080" y="2695910"/>
                </a:lnTo>
                <a:lnTo>
                  <a:pt x="1350441" y="2721049"/>
                </a:lnTo>
                <a:lnTo>
                  <a:pt x="1388195" y="2745641"/>
                </a:lnTo>
                <a:lnTo>
                  <a:pt x="1426337" y="2769682"/>
                </a:lnTo>
                <a:lnTo>
                  <a:pt x="1464861" y="2793164"/>
                </a:lnTo>
                <a:lnTo>
                  <a:pt x="1503762" y="2816082"/>
                </a:lnTo>
                <a:lnTo>
                  <a:pt x="1543034" y="2838431"/>
                </a:lnTo>
                <a:lnTo>
                  <a:pt x="1582670" y="2860206"/>
                </a:lnTo>
                <a:lnTo>
                  <a:pt x="1622666" y="2881399"/>
                </a:lnTo>
                <a:lnTo>
                  <a:pt x="1663016" y="2902006"/>
                </a:lnTo>
                <a:lnTo>
                  <a:pt x="1703714" y="2922022"/>
                </a:lnTo>
                <a:lnTo>
                  <a:pt x="1744755" y="2941439"/>
                </a:lnTo>
                <a:lnTo>
                  <a:pt x="1786132" y="2960253"/>
                </a:lnTo>
                <a:lnTo>
                  <a:pt x="1827840" y="2978459"/>
                </a:lnTo>
                <a:lnTo>
                  <a:pt x="1869874" y="2996049"/>
                </a:lnTo>
                <a:lnTo>
                  <a:pt x="1912228" y="3013019"/>
                </a:lnTo>
                <a:lnTo>
                  <a:pt x="1954895" y="3029363"/>
                </a:lnTo>
                <a:lnTo>
                  <a:pt x="1997872" y="3045076"/>
                </a:lnTo>
                <a:lnTo>
                  <a:pt x="2041150" y="3060151"/>
                </a:lnTo>
                <a:lnTo>
                  <a:pt x="2084726" y="3074583"/>
                </a:lnTo>
                <a:lnTo>
                  <a:pt x="2128594" y="3088366"/>
                </a:lnTo>
                <a:lnTo>
                  <a:pt x="2172747" y="3101495"/>
                </a:lnTo>
                <a:lnTo>
                  <a:pt x="2217180" y="3113964"/>
                </a:lnTo>
                <a:lnTo>
                  <a:pt x="2261888" y="3125767"/>
                </a:lnTo>
                <a:lnTo>
                  <a:pt x="2306864" y="3136899"/>
                </a:lnTo>
                <a:lnTo>
                  <a:pt x="2352103" y="3147353"/>
                </a:lnTo>
                <a:lnTo>
                  <a:pt x="2397600" y="3157125"/>
                </a:lnTo>
                <a:lnTo>
                  <a:pt x="2443349" y="3166209"/>
                </a:lnTo>
                <a:lnTo>
                  <a:pt x="2489343" y="3174598"/>
                </a:lnTo>
                <a:lnTo>
                  <a:pt x="2535578" y="3182288"/>
                </a:lnTo>
                <a:lnTo>
                  <a:pt x="2582048" y="3189272"/>
                </a:lnTo>
                <a:lnTo>
                  <a:pt x="2628746" y="3195545"/>
                </a:lnTo>
                <a:lnTo>
                  <a:pt x="2675668" y="3201101"/>
                </a:lnTo>
                <a:lnTo>
                  <a:pt x="2722808" y="3205935"/>
                </a:lnTo>
                <a:lnTo>
                  <a:pt x="2770159" y="3210041"/>
                </a:lnTo>
                <a:lnTo>
                  <a:pt x="2817718" y="3213413"/>
                </a:lnTo>
                <a:lnTo>
                  <a:pt x="2865476" y="3216045"/>
                </a:lnTo>
                <a:lnTo>
                  <a:pt x="2913430" y="3217933"/>
                </a:lnTo>
                <a:lnTo>
                  <a:pt x="2961573" y="3219069"/>
                </a:lnTo>
                <a:lnTo>
                  <a:pt x="3009900" y="3219450"/>
                </a:lnTo>
                <a:lnTo>
                  <a:pt x="3058226" y="3219069"/>
                </a:lnTo>
                <a:lnTo>
                  <a:pt x="3106369" y="3217933"/>
                </a:lnTo>
                <a:lnTo>
                  <a:pt x="3154323" y="3216045"/>
                </a:lnTo>
                <a:lnTo>
                  <a:pt x="3202081" y="3213413"/>
                </a:lnTo>
                <a:lnTo>
                  <a:pt x="3249640" y="3210041"/>
                </a:lnTo>
                <a:lnTo>
                  <a:pt x="3296991" y="3205935"/>
                </a:lnTo>
                <a:lnTo>
                  <a:pt x="3344131" y="3201101"/>
                </a:lnTo>
                <a:lnTo>
                  <a:pt x="3391053" y="3195545"/>
                </a:lnTo>
                <a:lnTo>
                  <a:pt x="3437751" y="3189272"/>
                </a:lnTo>
                <a:lnTo>
                  <a:pt x="3484221" y="3182288"/>
                </a:lnTo>
                <a:lnTo>
                  <a:pt x="3530456" y="3174598"/>
                </a:lnTo>
                <a:lnTo>
                  <a:pt x="3576450" y="3166209"/>
                </a:lnTo>
                <a:lnTo>
                  <a:pt x="3622199" y="3157125"/>
                </a:lnTo>
                <a:lnTo>
                  <a:pt x="3667696" y="3147353"/>
                </a:lnTo>
                <a:lnTo>
                  <a:pt x="3712935" y="3136899"/>
                </a:lnTo>
                <a:lnTo>
                  <a:pt x="3757911" y="3125767"/>
                </a:lnTo>
                <a:lnTo>
                  <a:pt x="3802619" y="3113964"/>
                </a:lnTo>
                <a:lnTo>
                  <a:pt x="3847052" y="3101495"/>
                </a:lnTo>
                <a:lnTo>
                  <a:pt x="3891205" y="3088366"/>
                </a:lnTo>
                <a:lnTo>
                  <a:pt x="3935073" y="3074583"/>
                </a:lnTo>
                <a:lnTo>
                  <a:pt x="3978649" y="3060151"/>
                </a:lnTo>
                <a:lnTo>
                  <a:pt x="4021927" y="3045076"/>
                </a:lnTo>
                <a:lnTo>
                  <a:pt x="4064904" y="3029363"/>
                </a:lnTo>
                <a:lnTo>
                  <a:pt x="4107571" y="3013019"/>
                </a:lnTo>
                <a:lnTo>
                  <a:pt x="4149925" y="2996049"/>
                </a:lnTo>
                <a:lnTo>
                  <a:pt x="4191959" y="2978459"/>
                </a:lnTo>
                <a:lnTo>
                  <a:pt x="4233667" y="2960253"/>
                </a:lnTo>
                <a:lnTo>
                  <a:pt x="4275044" y="2941439"/>
                </a:lnTo>
                <a:lnTo>
                  <a:pt x="4316085" y="2922022"/>
                </a:lnTo>
                <a:lnTo>
                  <a:pt x="4356783" y="2902006"/>
                </a:lnTo>
                <a:lnTo>
                  <a:pt x="4397133" y="2881399"/>
                </a:lnTo>
                <a:lnTo>
                  <a:pt x="4437129" y="2860206"/>
                </a:lnTo>
                <a:lnTo>
                  <a:pt x="4476765" y="2838431"/>
                </a:lnTo>
                <a:lnTo>
                  <a:pt x="4516037" y="2816082"/>
                </a:lnTo>
                <a:lnTo>
                  <a:pt x="4554938" y="2793164"/>
                </a:lnTo>
                <a:lnTo>
                  <a:pt x="4593462" y="2769682"/>
                </a:lnTo>
                <a:lnTo>
                  <a:pt x="4631604" y="2745641"/>
                </a:lnTo>
                <a:lnTo>
                  <a:pt x="4669358" y="2721049"/>
                </a:lnTo>
                <a:lnTo>
                  <a:pt x="4706719" y="2695910"/>
                </a:lnTo>
                <a:lnTo>
                  <a:pt x="4743680" y="2670230"/>
                </a:lnTo>
                <a:lnTo>
                  <a:pt x="4780237" y="2644015"/>
                </a:lnTo>
                <a:lnTo>
                  <a:pt x="4816383" y="2617270"/>
                </a:lnTo>
                <a:lnTo>
                  <a:pt x="4852113" y="2590001"/>
                </a:lnTo>
                <a:lnTo>
                  <a:pt x="4887421" y="2562214"/>
                </a:lnTo>
                <a:lnTo>
                  <a:pt x="4922302" y="2533914"/>
                </a:lnTo>
                <a:lnTo>
                  <a:pt x="4956749" y="2505108"/>
                </a:lnTo>
                <a:lnTo>
                  <a:pt x="4990758" y="2475800"/>
                </a:lnTo>
                <a:lnTo>
                  <a:pt x="5024322" y="2445996"/>
                </a:lnTo>
                <a:lnTo>
                  <a:pt x="5057436" y="2415703"/>
                </a:lnTo>
                <a:lnTo>
                  <a:pt x="5090093" y="2384925"/>
                </a:lnTo>
                <a:lnTo>
                  <a:pt x="5122290" y="2353669"/>
                </a:lnTo>
                <a:lnTo>
                  <a:pt x="5154019" y="2321940"/>
                </a:lnTo>
                <a:lnTo>
                  <a:pt x="5185275" y="2289743"/>
                </a:lnTo>
                <a:lnTo>
                  <a:pt x="5216053" y="2257086"/>
                </a:lnTo>
                <a:lnTo>
                  <a:pt x="5246346" y="2223972"/>
                </a:lnTo>
                <a:lnTo>
                  <a:pt x="5276150" y="2190408"/>
                </a:lnTo>
                <a:lnTo>
                  <a:pt x="5305458" y="2156399"/>
                </a:lnTo>
                <a:lnTo>
                  <a:pt x="5334264" y="2121952"/>
                </a:lnTo>
                <a:lnTo>
                  <a:pt x="5362564" y="2087071"/>
                </a:lnTo>
                <a:lnTo>
                  <a:pt x="5390351" y="2051763"/>
                </a:lnTo>
                <a:lnTo>
                  <a:pt x="5417620" y="2016033"/>
                </a:lnTo>
                <a:lnTo>
                  <a:pt x="5444365" y="1979887"/>
                </a:lnTo>
                <a:lnTo>
                  <a:pt x="5470580" y="1943330"/>
                </a:lnTo>
                <a:lnTo>
                  <a:pt x="5496260" y="1906369"/>
                </a:lnTo>
                <a:lnTo>
                  <a:pt x="5521399" y="1869008"/>
                </a:lnTo>
                <a:lnTo>
                  <a:pt x="5545991" y="1831254"/>
                </a:lnTo>
                <a:lnTo>
                  <a:pt x="5570032" y="1793112"/>
                </a:lnTo>
                <a:lnTo>
                  <a:pt x="5593514" y="1754588"/>
                </a:lnTo>
                <a:lnTo>
                  <a:pt x="5616432" y="1715687"/>
                </a:lnTo>
                <a:lnTo>
                  <a:pt x="5638781" y="1676415"/>
                </a:lnTo>
                <a:lnTo>
                  <a:pt x="5660556" y="1636779"/>
                </a:lnTo>
                <a:lnTo>
                  <a:pt x="5681749" y="1596783"/>
                </a:lnTo>
                <a:lnTo>
                  <a:pt x="5702356" y="1556433"/>
                </a:lnTo>
                <a:lnTo>
                  <a:pt x="5722372" y="1515735"/>
                </a:lnTo>
                <a:lnTo>
                  <a:pt x="5741789" y="1474694"/>
                </a:lnTo>
                <a:lnTo>
                  <a:pt x="5760603" y="1433317"/>
                </a:lnTo>
                <a:lnTo>
                  <a:pt x="5778809" y="1391609"/>
                </a:lnTo>
                <a:lnTo>
                  <a:pt x="5796399" y="1349575"/>
                </a:lnTo>
                <a:lnTo>
                  <a:pt x="5813369" y="1307221"/>
                </a:lnTo>
                <a:lnTo>
                  <a:pt x="5829713" y="1264554"/>
                </a:lnTo>
                <a:lnTo>
                  <a:pt x="5845426" y="1221577"/>
                </a:lnTo>
                <a:lnTo>
                  <a:pt x="5860501" y="1178299"/>
                </a:lnTo>
                <a:lnTo>
                  <a:pt x="5874933" y="1134723"/>
                </a:lnTo>
                <a:lnTo>
                  <a:pt x="5888716" y="1090855"/>
                </a:lnTo>
                <a:lnTo>
                  <a:pt x="5901845" y="1046702"/>
                </a:lnTo>
                <a:lnTo>
                  <a:pt x="5914314" y="1002269"/>
                </a:lnTo>
                <a:lnTo>
                  <a:pt x="5926117" y="957561"/>
                </a:lnTo>
                <a:lnTo>
                  <a:pt x="5937249" y="912585"/>
                </a:lnTo>
                <a:lnTo>
                  <a:pt x="5947703" y="867346"/>
                </a:lnTo>
                <a:lnTo>
                  <a:pt x="5957475" y="821849"/>
                </a:lnTo>
                <a:lnTo>
                  <a:pt x="5966559" y="776100"/>
                </a:lnTo>
                <a:lnTo>
                  <a:pt x="5974948" y="730106"/>
                </a:lnTo>
                <a:lnTo>
                  <a:pt x="5982638" y="683871"/>
                </a:lnTo>
                <a:lnTo>
                  <a:pt x="5989622" y="637401"/>
                </a:lnTo>
                <a:lnTo>
                  <a:pt x="5995895" y="590703"/>
                </a:lnTo>
                <a:lnTo>
                  <a:pt x="6001451" y="543781"/>
                </a:lnTo>
                <a:lnTo>
                  <a:pt x="6006285" y="496641"/>
                </a:lnTo>
                <a:lnTo>
                  <a:pt x="6010391" y="449290"/>
                </a:lnTo>
                <a:lnTo>
                  <a:pt x="6013763" y="401731"/>
                </a:lnTo>
                <a:lnTo>
                  <a:pt x="6016395" y="353973"/>
                </a:lnTo>
                <a:lnTo>
                  <a:pt x="6018283" y="306019"/>
                </a:lnTo>
                <a:lnTo>
                  <a:pt x="6019419" y="257876"/>
                </a:lnTo>
                <a:lnTo>
                  <a:pt x="6019800" y="209550"/>
                </a:lnTo>
                <a:lnTo>
                  <a:pt x="6019419" y="161223"/>
                </a:lnTo>
                <a:lnTo>
                  <a:pt x="6018283" y="113080"/>
                </a:lnTo>
                <a:lnTo>
                  <a:pt x="6016395" y="65126"/>
                </a:lnTo>
                <a:lnTo>
                  <a:pt x="6013763" y="17368"/>
                </a:lnTo>
                <a:lnTo>
                  <a:pt x="6012531" y="0"/>
                </a:lnTo>
                <a:close/>
              </a:path>
            </a:pathLst>
          </a:custGeom>
          <a:solidFill>
            <a:srgbClr val="B57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8150" y="0"/>
            <a:ext cx="6019800" cy="3009900"/>
          </a:xfrm>
          <a:custGeom>
            <a:avLst/>
            <a:gdLst/>
            <a:ahLst/>
            <a:cxnLst/>
            <a:rect l="l" t="t" r="r" b="b"/>
            <a:pathLst>
              <a:path w="6019800" h="3009900">
                <a:moveTo>
                  <a:pt x="6019800" y="0"/>
                </a:moveTo>
                <a:lnTo>
                  <a:pt x="0" y="0"/>
                </a:lnTo>
                <a:lnTo>
                  <a:pt x="380" y="48326"/>
                </a:lnTo>
                <a:lnTo>
                  <a:pt x="1516" y="96469"/>
                </a:lnTo>
                <a:lnTo>
                  <a:pt x="3404" y="144423"/>
                </a:lnTo>
                <a:lnTo>
                  <a:pt x="6036" y="192181"/>
                </a:lnTo>
                <a:lnTo>
                  <a:pt x="9408" y="239740"/>
                </a:lnTo>
                <a:lnTo>
                  <a:pt x="13514" y="287091"/>
                </a:lnTo>
                <a:lnTo>
                  <a:pt x="18348" y="334231"/>
                </a:lnTo>
                <a:lnTo>
                  <a:pt x="23904" y="381153"/>
                </a:lnTo>
                <a:lnTo>
                  <a:pt x="30177" y="427851"/>
                </a:lnTo>
                <a:lnTo>
                  <a:pt x="37161" y="474321"/>
                </a:lnTo>
                <a:lnTo>
                  <a:pt x="44851" y="520556"/>
                </a:lnTo>
                <a:lnTo>
                  <a:pt x="53240" y="566550"/>
                </a:lnTo>
                <a:lnTo>
                  <a:pt x="62324" y="612299"/>
                </a:lnTo>
                <a:lnTo>
                  <a:pt x="72096" y="657796"/>
                </a:lnTo>
                <a:lnTo>
                  <a:pt x="82550" y="703035"/>
                </a:lnTo>
                <a:lnTo>
                  <a:pt x="93682" y="748011"/>
                </a:lnTo>
                <a:lnTo>
                  <a:pt x="105485" y="792719"/>
                </a:lnTo>
                <a:lnTo>
                  <a:pt x="117954" y="837152"/>
                </a:lnTo>
                <a:lnTo>
                  <a:pt x="131083" y="881305"/>
                </a:lnTo>
                <a:lnTo>
                  <a:pt x="144866" y="925173"/>
                </a:lnTo>
                <a:lnTo>
                  <a:pt x="159298" y="968749"/>
                </a:lnTo>
                <a:lnTo>
                  <a:pt x="174373" y="1012027"/>
                </a:lnTo>
                <a:lnTo>
                  <a:pt x="190086" y="1055004"/>
                </a:lnTo>
                <a:lnTo>
                  <a:pt x="206430" y="1097671"/>
                </a:lnTo>
                <a:lnTo>
                  <a:pt x="223400" y="1140025"/>
                </a:lnTo>
                <a:lnTo>
                  <a:pt x="240990" y="1182059"/>
                </a:lnTo>
                <a:lnTo>
                  <a:pt x="259196" y="1223767"/>
                </a:lnTo>
                <a:lnTo>
                  <a:pt x="278010" y="1265144"/>
                </a:lnTo>
                <a:lnTo>
                  <a:pt x="297427" y="1306185"/>
                </a:lnTo>
                <a:lnTo>
                  <a:pt x="317443" y="1346883"/>
                </a:lnTo>
                <a:lnTo>
                  <a:pt x="338050" y="1387233"/>
                </a:lnTo>
                <a:lnTo>
                  <a:pt x="359243" y="1427229"/>
                </a:lnTo>
                <a:lnTo>
                  <a:pt x="381018" y="1466865"/>
                </a:lnTo>
                <a:lnTo>
                  <a:pt x="403367" y="1506137"/>
                </a:lnTo>
                <a:lnTo>
                  <a:pt x="426285" y="1545038"/>
                </a:lnTo>
                <a:lnTo>
                  <a:pt x="449767" y="1583562"/>
                </a:lnTo>
                <a:lnTo>
                  <a:pt x="473808" y="1621704"/>
                </a:lnTo>
                <a:lnTo>
                  <a:pt x="498400" y="1659458"/>
                </a:lnTo>
                <a:lnTo>
                  <a:pt x="523539" y="1696819"/>
                </a:lnTo>
                <a:lnTo>
                  <a:pt x="549219" y="1733780"/>
                </a:lnTo>
                <a:lnTo>
                  <a:pt x="575434" y="1770337"/>
                </a:lnTo>
                <a:lnTo>
                  <a:pt x="602179" y="1806483"/>
                </a:lnTo>
                <a:lnTo>
                  <a:pt x="629448" y="1842213"/>
                </a:lnTo>
                <a:lnTo>
                  <a:pt x="657235" y="1877521"/>
                </a:lnTo>
                <a:lnTo>
                  <a:pt x="685535" y="1912402"/>
                </a:lnTo>
                <a:lnTo>
                  <a:pt x="714341" y="1946849"/>
                </a:lnTo>
                <a:lnTo>
                  <a:pt x="743649" y="1980858"/>
                </a:lnTo>
                <a:lnTo>
                  <a:pt x="773453" y="2014422"/>
                </a:lnTo>
                <a:lnTo>
                  <a:pt x="803746" y="2047536"/>
                </a:lnTo>
                <a:lnTo>
                  <a:pt x="834524" y="2080193"/>
                </a:lnTo>
                <a:lnTo>
                  <a:pt x="865780" y="2112390"/>
                </a:lnTo>
                <a:lnTo>
                  <a:pt x="897509" y="2144119"/>
                </a:lnTo>
                <a:lnTo>
                  <a:pt x="929706" y="2175375"/>
                </a:lnTo>
                <a:lnTo>
                  <a:pt x="962363" y="2206153"/>
                </a:lnTo>
                <a:lnTo>
                  <a:pt x="995477" y="2236446"/>
                </a:lnTo>
                <a:lnTo>
                  <a:pt x="1029041" y="2266250"/>
                </a:lnTo>
                <a:lnTo>
                  <a:pt x="1063050" y="2295558"/>
                </a:lnTo>
                <a:lnTo>
                  <a:pt x="1097497" y="2324364"/>
                </a:lnTo>
                <a:lnTo>
                  <a:pt x="1132378" y="2352664"/>
                </a:lnTo>
                <a:lnTo>
                  <a:pt x="1167686" y="2380451"/>
                </a:lnTo>
                <a:lnTo>
                  <a:pt x="1203416" y="2407720"/>
                </a:lnTo>
                <a:lnTo>
                  <a:pt x="1239562" y="2434465"/>
                </a:lnTo>
                <a:lnTo>
                  <a:pt x="1276119" y="2460680"/>
                </a:lnTo>
                <a:lnTo>
                  <a:pt x="1313080" y="2486360"/>
                </a:lnTo>
                <a:lnTo>
                  <a:pt x="1350441" y="2511499"/>
                </a:lnTo>
                <a:lnTo>
                  <a:pt x="1388195" y="2536091"/>
                </a:lnTo>
                <a:lnTo>
                  <a:pt x="1426337" y="2560132"/>
                </a:lnTo>
                <a:lnTo>
                  <a:pt x="1464861" y="2583614"/>
                </a:lnTo>
                <a:lnTo>
                  <a:pt x="1503762" y="2606532"/>
                </a:lnTo>
                <a:lnTo>
                  <a:pt x="1543034" y="2628881"/>
                </a:lnTo>
                <a:lnTo>
                  <a:pt x="1582670" y="2650656"/>
                </a:lnTo>
                <a:lnTo>
                  <a:pt x="1622666" y="2671849"/>
                </a:lnTo>
                <a:lnTo>
                  <a:pt x="1663016" y="2692456"/>
                </a:lnTo>
                <a:lnTo>
                  <a:pt x="1703714" y="2712472"/>
                </a:lnTo>
                <a:lnTo>
                  <a:pt x="1744755" y="2731889"/>
                </a:lnTo>
                <a:lnTo>
                  <a:pt x="1786132" y="2750703"/>
                </a:lnTo>
                <a:lnTo>
                  <a:pt x="1827840" y="2768909"/>
                </a:lnTo>
                <a:lnTo>
                  <a:pt x="1869874" y="2786499"/>
                </a:lnTo>
                <a:lnTo>
                  <a:pt x="1912228" y="2803469"/>
                </a:lnTo>
                <a:lnTo>
                  <a:pt x="1954895" y="2819813"/>
                </a:lnTo>
                <a:lnTo>
                  <a:pt x="1997872" y="2835526"/>
                </a:lnTo>
                <a:lnTo>
                  <a:pt x="2041150" y="2850601"/>
                </a:lnTo>
                <a:lnTo>
                  <a:pt x="2084726" y="2865033"/>
                </a:lnTo>
                <a:lnTo>
                  <a:pt x="2128594" y="2878816"/>
                </a:lnTo>
                <a:lnTo>
                  <a:pt x="2172747" y="2891945"/>
                </a:lnTo>
                <a:lnTo>
                  <a:pt x="2217180" y="2904414"/>
                </a:lnTo>
                <a:lnTo>
                  <a:pt x="2261888" y="2916217"/>
                </a:lnTo>
                <a:lnTo>
                  <a:pt x="2306864" y="2927349"/>
                </a:lnTo>
                <a:lnTo>
                  <a:pt x="2352103" y="2937803"/>
                </a:lnTo>
                <a:lnTo>
                  <a:pt x="2397600" y="2947575"/>
                </a:lnTo>
                <a:lnTo>
                  <a:pt x="2443349" y="2956659"/>
                </a:lnTo>
                <a:lnTo>
                  <a:pt x="2489343" y="2965048"/>
                </a:lnTo>
                <a:lnTo>
                  <a:pt x="2535578" y="2972738"/>
                </a:lnTo>
                <a:lnTo>
                  <a:pt x="2582048" y="2979722"/>
                </a:lnTo>
                <a:lnTo>
                  <a:pt x="2628746" y="2985995"/>
                </a:lnTo>
                <a:lnTo>
                  <a:pt x="2675668" y="2991551"/>
                </a:lnTo>
                <a:lnTo>
                  <a:pt x="2722808" y="2996385"/>
                </a:lnTo>
                <a:lnTo>
                  <a:pt x="2770159" y="3000491"/>
                </a:lnTo>
                <a:lnTo>
                  <a:pt x="2817718" y="3003863"/>
                </a:lnTo>
                <a:lnTo>
                  <a:pt x="2865476" y="3006495"/>
                </a:lnTo>
                <a:lnTo>
                  <a:pt x="2913430" y="3008383"/>
                </a:lnTo>
                <a:lnTo>
                  <a:pt x="2961573" y="3009519"/>
                </a:lnTo>
                <a:lnTo>
                  <a:pt x="3009900" y="3009900"/>
                </a:lnTo>
                <a:lnTo>
                  <a:pt x="3058226" y="3009519"/>
                </a:lnTo>
                <a:lnTo>
                  <a:pt x="3106369" y="3008383"/>
                </a:lnTo>
                <a:lnTo>
                  <a:pt x="3154323" y="3006495"/>
                </a:lnTo>
                <a:lnTo>
                  <a:pt x="3202081" y="3003863"/>
                </a:lnTo>
                <a:lnTo>
                  <a:pt x="3249640" y="3000491"/>
                </a:lnTo>
                <a:lnTo>
                  <a:pt x="3296991" y="2996385"/>
                </a:lnTo>
                <a:lnTo>
                  <a:pt x="3344131" y="2991551"/>
                </a:lnTo>
                <a:lnTo>
                  <a:pt x="3391053" y="2985995"/>
                </a:lnTo>
                <a:lnTo>
                  <a:pt x="3437751" y="2979722"/>
                </a:lnTo>
                <a:lnTo>
                  <a:pt x="3484221" y="2972738"/>
                </a:lnTo>
                <a:lnTo>
                  <a:pt x="3530456" y="2965048"/>
                </a:lnTo>
                <a:lnTo>
                  <a:pt x="3576450" y="2956659"/>
                </a:lnTo>
                <a:lnTo>
                  <a:pt x="3622199" y="2947575"/>
                </a:lnTo>
                <a:lnTo>
                  <a:pt x="3667696" y="2937803"/>
                </a:lnTo>
                <a:lnTo>
                  <a:pt x="3712935" y="2927349"/>
                </a:lnTo>
                <a:lnTo>
                  <a:pt x="3757911" y="2916217"/>
                </a:lnTo>
                <a:lnTo>
                  <a:pt x="3802619" y="2904414"/>
                </a:lnTo>
                <a:lnTo>
                  <a:pt x="3847052" y="2891945"/>
                </a:lnTo>
                <a:lnTo>
                  <a:pt x="3891205" y="2878816"/>
                </a:lnTo>
                <a:lnTo>
                  <a:pt x="3935073" y="2865033"/>
                </a:lnTo>
                <a:lnTo>
                  <a:pt x="3978649" y="2850601"/>
                </a:lnTo>
                <a:lnTo>
                  <a:pt x="4021927" y="2835526"/>
                </a:lnTo>
                <a:lnTo>
                  <a:pt x="4064904" y="2819813"/>
                </a:lnTo>
                <a:lnTo>
                  <a:pt x="4107571" y="2803469"/>
                </a:lnTo>
                <a:lnTo>
                  <a:pt x="4149925" y="2786499"/>
                </a:lnTo>
                <a:lnTo>
                  <a:pt x="4191959" y="2768909"/>
                </a:lnTo>
                <a:lnTo>
                  <a:pt x="4233667" y="2750703"/>
                </a:lnTo>
                <a:lnTo>
                  <a:pt x="4275044" y="2731889"/>
                </a:lnTo>
                <a:lnTo>
                  <a:pt x="4316085" y="2712472"/>
                </a:lnTo>
                <a:lnTo>
                  <a:pt x="4356783" y="2692456"/>
                </a:lnTo>
                <a:lnTo>
                  <a:pt x="4397133" y="2671849"/>
                </a:lnTo>
                <a:lnTo>
                  <a:pt x="4437129" y="2650656"/>
                </a:lnTo>
                <a:lnTo>
                  <a:pt x="4476765" y="2628881"/>
                </a:lnTo>
                <a:lnTo>
                  <a:pt x="4516037" y="2606532"/>
                </a:lnTo>
                <a:lnTo>
                  <a:pt x="4554938" y="2583614"/>
                </a:lnTo>
                <a:lnTo>
                  <a:pt x="4593462" y="2560132"/>
                </a:lnTo>
                <a:lnTo>
                  <a:pt x="4631604" y="2536091"/>
                </a:lnTo>
                <a:lnTo>
                  <a:pt x="4669358" y="2511499"/>
                </a:lnTo>
                <a:lnTo>
                  <a:pt x="4706719" y="2486360"/>
                </a:lnTo>
                <a:lnTo>
                  <a:pt x="4743680" y="2460680"/>
                </a:lnTo>
                <a:lnTo>
                  <a:pt x="4780237" y="2434465"/>
                </a:lnTo>
                <a:lnTo>
                  <a:pt x="4816383" y="2407720"/>
                </a:lnTo>
                <a:lnTo>
                  <a:pt x="4852113" y="2380451"/>
                </a:lnTo>
                <a:lnTo>
                  <a:pt x="4887421" y="2352664"/>
                </a:lnTo>
                <a:lnTo>
                  <a:pt x="4922302" y="2324364"/>
                </a:lnTo>
                <a:lnTo>
                  <a:pt x="4956749" y="2295558"/>
                </a:lnTo>
                <a:lnTo>
                  <a:pt x="4990758" y="2266250"/>
                </a:lnTo>
                <a:lnTo>
                  <a:pt x="5024322" y="2236446"/>
                </a:lnTo>
                <a:lnTo>
                  <a:pt x="5057436" y="2206153"/>
                </a:lnTo>
                <a:lnTo>
                  <a:pt x="5090093" y="2175375"/>
                </a:lnTo>
                <a:lnTo>
                  <a:pt x="5122290" y="2144119"/>
                </a:lnTo>
                <a:lnTo>
                  <a:pt x="5154019" y="2112390"/>
                </a:lnTo>
                <a:lnTo>
                  <a:pt x="5185275" y="2080193"/>
                </a:lnTo>
                <a:lnTo>
                  <a:pt x="5216053" y="2047536"/>
                </a:lnTo>
                <a:lnTo>
                  <a:pt x="5246346" y="2014422"/>
                </a:lnTo>
                <a:lnTo>
                  <a:pt x="5276150" y="1980858"/>
                </a:lnTo>
                <a:lnTo>
                  <a:pt x="5305458" y="1946849"/>
                </a:lnTo>
                <a:lnTo>
                  <a:pt x="5334264" y="1912402"/>
                </a:lnTo>
                <a:lnTo>
                  <a:pt x="5362564" y="1877521"/>
                </a:lnTo>
                <a:lnTo>
                  <a:pt x="5390351" y="1842213"/>
                </a:lnTo>
                <a:lnTo>
                  <a:pt x="5417620" y="1806483"/>
                </a:lnTo>
                <a:lnTo>
                  <a:pt x="5444365" y="1770337"/>
                </a:lnTo>
                <a:lnTo>
                  <a:pt x="5470580" y="1733780"/>
                </a:lnTo>
                <a:lnTo>
                  <a:pt x="5496260" y="1696819"/>
                </a:lnTo>
                <a:lnTo>
                  <a:pt x="5521399" y="1659458"/>
                </a:lnTo>
                <a:lnTo>
                  <a:pt x="5545991" y="1621704"/>
                </a:lnTo>
                <a:lnTo>
                  <a:pt x="5570032" y="1583562"/>
                </a:lnTo>
                <a:lnTo>
                  <a:pt x="5593514" y="1545038"/>
                </a:lnTo>
                <a:lnTo>
                  <a:pt x="5616432" y="1506137"/>
                </a:lnTo>
                <a:lnTo>
                  <a:pt x="5638781" y="1466865"/>
                </a:lnTo>
                <a:lnTo>
                  <a:pt x="5660556" y="1427229"/>
                </a:lnTo>
                <a:lnTo>
                  <a:pt x="5681749" y="1387233"/>
                </a:lnTo>
                <a:lnTo>
                  <a:pt x="5702356" y="1346883"/>
                </a:lnTo>
                <a:lnTo>
                  <a:pt x="5722372" y="1306185"/>
                </a:lnTo>
                <a:lnTo>
                  <a:pt x="5741789" y="1265144"/>
                </a:lnTo>
                <a:lnTo>
                  <a:pt x="5760603" y="1223767"/>
                </a:lnTo>
                <a:lnTo>
                  <a:pt x="5778809" y="1182059"/>
                </a:lnTo>
                <a:lnTo>
                  <a:pt x="5796399" y="1140025"/>
                </a:lnTo>
                <a:lnTo>
                  <a:pt x="5813369" y="1097671"/>
                </a:lnTo>
                <a:lnTo>
                  <a:pt x="5829713" y="1055004"/>
                </a:lnTo>
                <a:lnTo>
                  <a:pt x="5845426" y="1012027"/>
                </a:lnTo>
                <a:lnTo>
                  <a:pt x="5860501" y="968749"/>
                </a:lnTo>
                <a:lnTo>
                  <a:pt x="5874933" y="925173"/>
                </a:lnTo>
                <a:lnTo>
                  <a:pt x="5888716" y="881305"/>
                </a:lnTo>
                <a:lnTo>
                  <a:pt x="5901845" y="837152"/>
                </a:lnTo>
                <a:lnTo>
                  <a:pt x="5914314" y="792719"/>
                </a:lnTo>
                <a:lnTo>
                  <a:pt x="5926117" y="748011"/>
                </a:lnTo>
                <a:lnTo>
                  <a:pt x="5937249" y="703035"/>
                </a:lnTo>
                <a:lnTo>
                  <a:pt x="5947703" y="657796"/>
                </a:lnTo>
                <a:lnTo>
                  <a:pt x="5957475" y="612299"/>
                </a:lnTo>
                <a:lnTo>
                  <a:pt x="5966559" y="566550"/>
                </a:lnTo>
                <a:lnTo>
                  <a:pt x="5974948" y="520556"/>
                </a:lnTo>
                <a:lnTo>
                  <a:pt x="5982638" y="474321"/>
                </a:lnTo>
                <a:lnTo>
                  <a:pt x="5989622" y="427851"/>
                </a:lnTo>
                <a:lnTo>
                  <a:pt x="5995895" y="381153"/>
                </a:lnTo>
                <a:lnTo>
                  <a:pt x="6001451" y="334231"/>
                </a:lnTo>
                <a:lnTo>
                  <a:pt x="6006285" y="287091"/>
                </a:lnTo>
                <a:lnTo>
                  <a:pt x="6010391" y="239740"/>
                </a:lnTo>
                <a:lnTo>
                  <a:pt x="6013763" y="192181"/>
                </a:lnTo>
                <a:lnTo>
                  <a:pt x="6016395" y="144423"/>
                </a:lnTo>
                <a:lnTo>
                  <a:pt x="6018283" y="96469"/>
                </a:lnTo>
                <a:lnTo>
                  <a:pt x="6019419" y="48326"/>
                </a:lnTo>
                <a:lnTo>
                  <a:pt x="6019800" y="0"/>
                </a:lnTo>
                <a:close/>
              </a:path>
            </a:pathLst>
          </a:custGeom>
          <a:solidFill>
            <a:srgbClr val="624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524125" y="2228850"/>
            <a:ext cx="1838325" cy="1847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7272" y="638111"/>
            <a:ext cx="10117454" cy="655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EE32-83DD-4B36-B30D-A830F858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D046B-87E2-4797-B6E1-B764A09C9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B204A-8057-4D2F-96D2-9C018C892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80EA0-8BD1-4929-B11A-D824527F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C662E-9E47-4404-8FD8-39BDAAE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143C0-17FE-4E7E-8576-280B4160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6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A848-170D-4E19-AA69-DC88D4BA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0DF45A-8026-4C42-9FCE-F7413096F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9B746-865C-46EC-813E-A72E92872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4CC45-FEC2-4B82-ABD0-1A7C21D83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2BA4A-E334-4651-B200-B9C5DD6E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648BA-9267-4A4D-BC2C-9B5C6391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3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D89E-C888-47B0-97C5-CA39B69C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35367-5959-46B9-95ED-1530F198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2D27-A496-49C3-A4B5-CA915701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C79FB-DD01-4AF8-87BE-A7DA73D5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D9418-63D9-4B7D-8787-C8E6111D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61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A0D1D-0262-4631-940E-88ADC0BF3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FA8E4-0A7D-4BDD-BA40-6A38C4C76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64BF6-47CC-4E4F-A07F-A42D6FC7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23B13-72BD-4618-9CC8-E3EB2558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E8BCD-1539-4556-84CE-9E7EDDEF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2650-9A3D-D708-A201-7710CE9F4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BB1D5-CE75-F03D-15BE-9A068C1A7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9C369-B7E2-BABC-452B-F6E7FEFE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8EAFA-885B-6C29-1F62-09D52879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9F7BB-CCB5-843D-C609-C51B208B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03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B7372-B9F2-9CAC-DF37-6B0D331A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9B9D5-56D1-5851-BF36-ACA55D8F7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FE42D-7742-BACA-2D02-71911F37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FC19-1F88-D34D-FB26-2A61E87C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A049A-5BB8-DC34-71E4-C5E0D083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5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4097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2300" y="14097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334433" y="63087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000">
                <a:solidFill>
                  <a:srgbClr val="0E207F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0797E2D8-CD27-4FCC-B7FE-66E7E925D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8EFC-B1B3-1B69-4BA4-AA38D5DC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0282E-9B25-4729-4666-186039D56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2BFD-7BA4-0C9A-C652-F6F0D68D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45-FF76-F742-F2DD-7438B060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04489-E73C-484F-86A4-BF7B2F50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30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DDF1-9D09-5B85-C10E-77A844E5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DE0AB-BC63-6390-4DB9-EDA6D0BAA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30166-D74E-FE4C-34D2-A3B6C9293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0E3A6-42F2-FCC5-7DEC-4EB8CCC2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61FFC-4A7D-E2B1-0419-B4361B6C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FD9F5-451D-EBED-084D-AD10F856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98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107F-F591-D4AA-11CA-1C50593B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FA6A7-857F-6E24-C81C-32CC630E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B809E-5A05-450E-8B11-FA5E5E7E3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686D6-8988-C29C-5739-4D0B3E1E5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08FE2-6D2D-E61A-8FC1-616EEC26B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CE130D-F6F3-ED31-2750-382483F8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BA1BD-CC1C-3190-E424-18130AD2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05502-8BD0-240F-827C-4B5B1AB3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42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94ED-3455-CCF8-BAF5-82BD39DD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FBE51-69D9-CDDE-0C05-077FC2488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69933-1256-79D8-1B13-2BDF17E0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CFF95-B86E-1698-F5C8-907BF1AC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90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79BAA-93B0-DB58-ADC1-9DD6DB19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02B01-C82A-AE90-F2D7-955E1F27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9C7CB-1853-0CE4-3502-5420599C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8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47B0-B1A5-EEB7-213A-71824328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53B32-4B9D-BBD4-1812-E5D9F3614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30AC2-EAFF-195F-2B63-9A47EE32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27C4C-0DAA-2862-30D2-675D8262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4D325-2017-1362-0851-AF628056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E62F-C30A-1E9D-8325-04A7172C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21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099E-B6A0-D75A-EB33-D293A269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25A3A3-857A-FA45-FBEF-DBAE0A8D2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CB9DA-75DB-5B59-DB7B-BD13325A8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2F6B0-6726-612B-FA1B-C34ACA788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D5170-9988-A7F3-2405-7AF984FA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BC010-5FF7-D8B4-E5C5-E839482D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7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2D200-65E3-15D9-0C18-3411A951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4145F-FC43-151E-D620-7755C904D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599D-4216-7A50-B876-D8EF766A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91DCE-031E-283F-1ACD-47CD9303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26C0F-8A64-8693-8CC9-B8A212AC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61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A0A64-4005-604B-A4E8-644C9D7D3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3C752-A0A6-17ED-0E51-269A38E8B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A4756-C0FC-0F80-C4C6-7508D913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63A57-A2CF-505F-745E-CFB7DABC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DE296-251D-6146-66F9-D877CF34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4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230-351D-AF8C-2504-885EFA145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CDA32-A443-F332-14A1-132342B23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D8710-92CA-3DDE-340D-8B782B11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45C6-54F4-6EAF-2F2C-C5E48555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20C18-B293-5E7E-D2E7-3CB38BE4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6582"/>
            <a:ext cx="10972800" cy="348458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600"/>
            </a:lvl3pPr>
            <a:lvl4pPr>
              <a:buClr>
                <a:srgbClr val="0085CA"/>
              </a:buClr>
              <a:defRPr sz="1600"/>
            </a:lvl4pPr>
            <a:lvl5pPr>
              <a:buClr>
                <a:srgbClr val="0085CA"/>
              </a:buClr>
              <a:defRPr sz="1600">
                <a:latin typeface="+mn-lt"/>
              </a:defRPr>
            </a:lvl5pPr>
            <a:lvl6pPr marL="3047924" indent="0">
              <a:buNone/>
              <a:defRPr sz="1867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547042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D2C6-9BC0-96F6-4FEC-3326877F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0A1D8-222B-4FF7-E71E-53896B22F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5C8D8-AD29-0BB6-D840-AB1C84DD1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80398-3766-8E1F-8D0E-3CDC7F68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B90B0-8E22-8B54-09B1-EC7F29F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16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015-3124-F313-1282-22056145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86800-AD25-4C65-F70A-445A4AE72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C1EE2-9E39-611C-6ED1-20EDB698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8322E-CBC1-4775-E025-AE5D4878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CC18-7F63-3AEA-A70D-548628FC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00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3ED0-6934-99E0-457E-2E0A8203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3404-B973-6A6C-7279-88DCD7AB2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21777-63FB-7473-76A9-64708804F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392B6-513D-5470-E6EA-5F7E405C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D5F2D-8AA7-1017-0B5B-B31FF13B3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8B851-0FFB-E096-1B2A-DA105B5C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02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7EC2-8FF5-8F63-9241-EAE20D113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94A25-E40B-F84F-389A-81910E4D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E9433-CAE7-EB3C-F414-08D45DE8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E8E6CB-BEDA-E34B-00C8-64E1E3E72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B876E-8E29-E6C1-AC7F-AE2C268A0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BE89E-63A4-CBAA-A5E5-F14ADBF4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05329-F025-DAE6-CDE3-DE2115D8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B89FB-4645-A598-92DC-15386768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8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E976-2666-95E5-8ABA-6C3AC8C3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C29B9-AB3E-8D77-FF87-FAA33A8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C5EDB-CD24-25EB-552C-CC325122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60525-58D1-3DDB-FE8E-2D19558A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6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579B89-C9B2-CB2A-8759-6C77DAC6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5DE0B-32C3-ACD5-50CB-9CA63CDA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CA203-0278-CA2B-0E59-D0DC0912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65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1999-DF5F-8453-708B-942A2CC5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4B354-10E7-FAC5-09EB-BA2C41476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11AC7-DF0F-3618-0B98-C1DB1A0B8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F989A-F7EC-7E7A-506E-732549B6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D1741-83D5-1AC6-79B0-2AC596F4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AF597-36CA-9048-0199-BDA96852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9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B972-7864-372D-B6DD-55F4C94E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4BD4C-689C-8980-7E2D-2D1902A18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30D39-32F5-CD25-3EF2-87D73DBD8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DDFB8-0FEA-FCA1-F14C-4C46C63E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E7C29-3B68-114A-EAF4-C0C8A775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7B611-996C-3BC8-5B4B-DF6716CB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54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7FC5-F9F6-AFAA-99B2-DF54B652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523B4-7069-4FF8-E5AE-234CCDE12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F113C-92DE-6C8C-247F-2F49386E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4EEBF-38E2-34FB-C8F3-391A0282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39B87-0709-7E91-82BE-12F00DD2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2CD31F-95CC-8005-6F92-51F2FB221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B7DA0-36E3-C3C5-0785-A370B3EC1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CE7D1-FC6C-1EAD-031B-425D2916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0A187-7BAE-1146-D2CA-228C4DFE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7A144-6E25-95AD-65E3-1E48253C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2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6314564" y="2346581"/>
            <a:ext cx="5267837" cy="3644104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466413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75801" y="4229101"/>
            <a:ext cx="2349500" cy="237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7"/>
          <p:cNvSpPr/>
          <p:nvPr/>
        </p:nvSpPr>
        <p:spPr>
          <a:xfrm>
            <a:off x="241301" y="215901"/>
            <a:ext cx="2349500" cy="237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k object 18"/>
          <p:cNvSpPr/>
          <p:nvPr/>
        </p:nvSpPr>
        <p:spPr>
          <a:xfrm>
            <a:off x="4420439" y="2564412"/>
            <a:ext cx="3340007" cy="33308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27200" y="774700"/>
            <a:ext cx="8737600" cy="96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7"/>
          <p:cNvSpPr/>
          <p:nvPr/>
        </p:nvSpPr>
        <p:spPr>
          <a:xfrm>
            <a:off x="4254500" y="2997201"/>
            <a:ext cx="3683000" cy="181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591A-6F84-BB0A-8A7E-EC2215DD4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E48CE-A022-FF36-C3B1-F14913C52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8977D-D602-5285-C7C3-E98962E7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1073-4A41-C3F2-A4B8-15164594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0E9A6-ADEC-6534-1B7C-DD0745CD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990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EBCB-F880-074B-DAD3-2343499D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199C9-FC77-904D-6A48-6EE2C74FA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2263-83C6-6EAB-8BBA-7E472A4B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A6-9778-DF4A-6D1E-F2021685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09D5-2BAD-9644-C959-43470CBC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4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0498-BD16-10B7-E9D2-9956169B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19915-8DB8-E580-20BF-68B58C6F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E8483-FCF9-77D7-FA85-8DF6EF18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CA1BD-EAA3-B0CA-B270-31F675207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21EEC-FC14-3B4F-E5C6-DB371924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464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6CB5-3362-166A-8CCE-A9037F99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C7CB3-A57E-0057-D493-A9E3E6A48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E99CD-493F-651B-5E42-6B3E5CB39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3107B-D977-A2E4-D903-B7AC86F2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01B32-A382-8B6C-C45E-0F80E9EA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3EFFC-4037-C3B2-5BE2-8E0415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254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A306-5F57-96A4-3A00-A6A59DD5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A5D81-E2F4-9D81-36C7-4753DDB8C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201E4-2804-DFBF-652F-48441AF94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DC1A8-5B24-B918-869A-D6071A57B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D813-9430-19FC-D294-9B4730D94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DEB40-869D-DED0-8D5E-CFB4F1CC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EDE94-2387-972B-65C9-C35BAE8F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80A13-761A-5321-5F12-F91DDC7B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91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8454185" y="800593"/>
            <a:ext cx="3128216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055528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6111-C982-DAFA-E7D2-EEC78651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88313-FB2D-454A-2E2C-6C0CAFDE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E984E-98E5-6984-7AAC-DC2C1014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DE929-4634-9D92-203E-822DC9E8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13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CCA869-406B-B822-42DF-86724F04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906F4-8B35-1F14-1633-3A1B6B04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B0002-8EB2-2FCD-7385-FFD516BD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87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A56-BA49-5EE1-A02C-8E3293E9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97F3-80FB-269C-163A-F28E2E6F8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570C4-FF14-A8AE-89CD-544E0445B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0B27-BD80-1A0B-5983-BE0B50DB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202FC-0F3D-B8F2-E130-726B9A88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7AF0C-60DC-5054-623F-A5276E4D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85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1EE6C-9EB8-04C2-0CB4-AAFA2FD0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7B8D13-3025-2717-BC85-355F386F5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72B39-AE53-3FAF-F822-418CB4D3B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745C2-7796-8AE9-C849-B54A1590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622CE-358C-6CC5-A4A8-B7458194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350FA-C29C-2AF0-FE1E-1F47275E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492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6231-537B-DB41-EF59-6ACC6C7A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C6D09-F896-FE73-0B28-474857A93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3ADB7-5A0C-4513-9353-17617751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BF36A-C08E-0AEF-AD4B-88A1C23C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9F9C1-3F93-D3AB-0FB2-BE621C1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252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1B90D-24BD-0BD6-751A-A6A986D0A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E83E9-0138-300E-EA33-4EC442631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09BAE-3B53-26ED-8564-D94F120D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A5455-F2F9-5868-E15E-363F9693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CCC05-0F4C-FA1A-1F56-A73F24F0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13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93" y="1270635"/>
            <a:ext cx="8432800" cy="156781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00" b="1" cap="none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5093" y="315341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3"/>
                </a:solidFill>
                <a:latin typeface="+mj-lt"/>
                <a:cs typeface="MetaOT-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066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5093" y="1270635"/>
            <a:ext cx="8432800" cy="156781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00" b="1" cap="none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5093" y="315341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3"/>
                </a:solidFill>
                <a:latin typeface="+mj-lt"/>
                <a:cs typeface="MetaOT-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47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31" y="1600201"/>
            <a:ext cx="10966527" cy="4759502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accent5"/>
                </a:solidFill>
                <a:latin typeface="Imperial Sans Text" panose="020B0503020202020204" pitchFamily="34" charset="77"/>
                <a:cs typeface="Imperial Sans Text" panose="020B0503020202020204" pitchFamily="34" charset="77"/>
              </a:defRPr>
            </a:lvl1pPr>
            <a:lvl2pPr algn="l">
              <a:defRPr sz="1800">
                <a:solidFill>
                  <a:schemeClr val="accent5"/>
                </a:solidFill>
                <a:latin typeface="Imperial Sans Text" panose="020B0503020202020204" pitchFamily="34" charset="77"/>
                <a:cs typeface="Imperial Sans Text" panose="020B0503020202020204" pitchFamily="34" charset="77"/>
              </a:defRPr>
            </a:lvl2pPr>
            <a:lvl3pPr algn="l">
              <a:defRPr sz="1600">
                <a:solidFill>
                  <a:schemeClr val="accent5"/>
                </a:solidFill>
                <a:latin typeface="Imperial Sans Text" panose="020B0503020202020204" pitchFamily="34" charset="77"/>
                <a:cs typeface="Imperial Sans Text" panose="020B0503020202020204" pitchFamily="34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4133" y="644311"/>
            <a:ext cx="10966527" cy="586541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accent3"/>
                </a:solidFill>
                <a:latin typeface="Imperial Sans Text" panose="020B0503020202020204" pitchFamily="34" charset="77"/>
                <a:cs typeface="Imperial Sans Text" panose="020B0503020202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2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374" y="1600201"/>
            <a:ext cx="5391573" cy="348996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  <a:cs typeface="MetaOT-Bold"/>
              </a:defRPr>
            </a:lvl1pPr>
            <a:lvl2pPr>
              <a:defRPr sz="1800">
                <a:solidFill>
                  <a:schemeClr val="tx2"/>
                </a:solidFill>
                <a:latin typeface="+mn-lt"/>
                <a:cs typeface="MetaOT-Bold"/>
              </a:defRPr>
            </a:lvl2pPr>
            <a:lvl3pPr>
              <a:defRPr sz="1600">
                <a:solidFill>
                  <a:schemeClr val="tx2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5515" y="1600201"/>
            <a:ext cx="5418667" cy="348932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45213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618" y="5250131"/>
            <a:ext cx="1232323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8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0325" y="1340769"/>
            <a:ext cx="7658748" cy="3803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371" y="1100755"/>
            <a:ext cx="10363200" cy="1204124"/>
          </a:xfrm>
        </p:spPr>
        <p:txBody>
          <a:bodyPr anchor="t">
            <a:noAutofit/>
          </a:bodyPr>
          <a:lstStyle>
            <a:lvl1pPr marL="0" indent="0"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371" y="2304880"/>
            <a:ext cx="5183367" cy="139101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6E6E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2BAB-5FD9-452B-9AB0-0C978B3F1381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DBD0-AFCF-44EA-A8C5-3F3DD4CC904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21340"/>
            <a:ext cx="12192000" cy="1764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1371" y="3859807"/>
            <a:ext cx="4424539" cy="117786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A6A6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7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4" y="1600201"/>
            <a:ext cx="2546775" cy="3489960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tx2"/>
                </a:solidFill>
                <a:latin typeface="+mn-lt"/>
                <a:cs typeface="MetaOT-Bold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n-lt"/>
                <a:cs typeface="MetaOT-Bold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196167" y="1600201"/>
            <a:ext cx="8398933" cy="348932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4133" y="632335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647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4" y="1470444"/>
            <a:ext cx="5386917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u="sng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34" y="2110205"/>
            <a:ext cx="5386917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chemeClr val="tx2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chemeClr val="tx2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chemeClr val="tx2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7044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u="sng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10205"/>
            <a:ext cx="5389033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chemeClr val="tx2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chemeClr val="tx2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chemeClr val="tx2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32335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76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235" y="5209034"/>
            <a:ext cx="1232323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91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388"/>
            <a:ext cx="12336000" cy="69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7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88"/>
            <a:ext cx="12336000" cy="6925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93" y="1270635"/>
            <a:ext cx="8432800" cy="156781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4000" b="1" cap="none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5093" y="315341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3"/>
                </a:solidFill>
                <a:latin typeface="+mj-lt"/>
                <a:cs typeface="MetaOT-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273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32" y="1600201"/>
            <a:ext cx="8398933" cy="3489960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tx2"/>
                </a:solidFill>
                <a:latin typeface="+mn-lt"/>
                <a:cs typeface="MetaOT-Bold"/>
              </a:defRPr>
            </a:lvl1pPr>
            <a:lvl2pPr algn="l">
              <a:defRPr sz="1800">
                <a:solidFill>
                  <a:schemeClr val="tx2"/>
                </a:solidFill>
                <a:latin typeface="+mn-lt"/>
                <a:cs typeface="MetaOT-Bold"/>
              </a:defRPr>
            </a:lvl2pPr>
            <a:lvl3pPr algn="l">
              <a:defRPr sz="1600">
                <a:solidFill>
                  <a:schemeClr val="tx2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4133" y="644311"/>
            <a:ext cx="7542211" cy="58654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11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374" y="1600201"/>
            <a:ext cx="5391573" cy="348996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  <a:cs typeface="MetaOT-Bold"/>
              </a:defRPr>
            </a:lvl1pPr>
            <a:lvl2pPr>
              <a:defRPr sz="1800">
                <a:solidFill>
                  <a:schemeClr val="tx2"/>
                </a:solidFill>
                <a:latin typeface="+mn-lt"/>
                <a:cs typeface="MetaOT-Bold"/>
              </a:defRPr>
            </a:lvl2pPr>
            <a:lvl3pPr>
              <a:defRPr sz="1600">
                <a:solidFill>
                  <a:schemeClr val="tx2"/>
                </a:solidFill>
                <a:latin typeface="+mn-lt"/>
                <a:cs typeface="MetaOT-Bold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5515" y="1600201"/>
            <a:ext cx="5418667" cy="348932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45213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4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4" y="1470444"/>
            <a:ext cx="5386917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u="sng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34" y="2110205"/>
            <a:ext cx="5386917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chemeClr val="tx2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chemeClr val="tx2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chemeClr val="tx2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7044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u="sng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10205"/>
            <a:ext cx="5389033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chemeClr val="tx2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chemeClr val="tx2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chemeClr val="tx2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32335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67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88"/>
            <a:ext cx="12336000" cy="69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2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Main title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44F6-39AC-1DCE-70E0-B1D48EDF9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600" y="3976999"/>
            <a:ext cx="8526313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6C2C00-9A57-6158-95EB-FA3A108DF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600" y="5029200"/>
            <a:ext cx="8526313" cy="4572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3200" b="1" i="0" kern="1200" dirty="0">
                <a:solidFill>
                  <a:schemeClr val="accent3"/>
                </a:solidFill>
                <a:latin typeface="Imperial Sans Display Semibold" panose="020B0503020202020204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456B543-32AD-4665-65A2-7AF806ED1AC4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E969D55-9713-AE13-41EC-38EFD346A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325652"/>
            <a:ext cx="3974400" cy="862464"/>
          </a:xfrm>
          <a:prstGeom prst="rect">
            <a:avLst/>
          </a:prstGeom>
        </p:spPr>
      </p:pic>
      <p:pic>
        <p:nvPicPr>
          <p:cNvPr id="15" name="Picture 14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55A96AD7-3190-026F-E1E4-73B21F18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13355"/>
            <a:ext cx="7010400" cy="27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2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3838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7" y="1113678"/>
            <a:ext cx="11040000" cy="630456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993" y="1744135"/>
            <a:ext cx="11040000" cy="44280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276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Alternative title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CC777C-A5AE-31B4-01DC-DEC984FFE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429000"/>
            <a:ext cx="5494636" cy="8825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CBC25A2-2BC6-7BE2-EC46-F111123FC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325652"/>
            <a:ext cx="3974400" cy="862464"/>
          </a:xfrm>
          <a:prstGeom prst="rect">
            <a:avLst/>
          </a:prstGeom>
        </p:spPr>
      </p:pic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88D76C5-F092-F142-3F3C-BBA216AF892B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719595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Divider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3103CF-C144-74D8-C65E-F665A0AA9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4201185"/>
            <a:ext cx="8526313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89E52741-30DA-17E1-3B9E-93F4459BA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22" y="-3390"/>
            <a:ext cx="5856078" cy="3432390"/>
          </a:xfrm>
          <a:prstGeom prst="rect">
            <a:avLst/>
          </a:prstGeom>
        </p:spPr>
      </p:pic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F74A608-3AB8-C31A-E18B-2E93E9E75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0525F62-F6EB-3376-82A8-8F9F0C1C8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13974488-363E-3582-AE69-BC13E106D621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9618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Divider sl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3103CF-C144-74D8-C65E-F665A0AA9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4201185"/>
            <a:ext cx="8526313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AD298F6-EDF5-15BF-3AB8-82440D27D9E3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  <p:pic>
        <p:nvPicPr>
          <p:cNvPr id="6" name="Picture 5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801C5413-AD5D-84BF-8AC3-FF277C688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22" y="0"/>
            <a:ext cx="5856078" cy="3432390"/>
          </a:xfrm>
          <a:prstGeom prst="rect">
            <a:avLst/>
          </a:prstGeom>
        </p:spPr>
      </p:pic>
      <p:pic>
        <p:nvPicPr>
          <p:cNvPr id="9" name="Picture 8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6DF45568-29D3-FF3D-BC47-910E3E5DD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3FE204-D113-DB67-CEDF-FD19D8CC5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015229BA-506E-8D09-EE3F-94E7CFCFE36D}"/>
              </a:ext>
            </a:extLst>
          </p:cNvPr>
          <p:cNvSpPr txBox="1">
            <a:spLocks/>
          </p:cNvSpPr>
          <p:nvPr/>
        </p:nvSpPr>
        <p:spPr>
          <a:xfrm>
            <a:off x="168272" y="56956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71471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10787709" cy="422569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83CDB21-712C-DD2D-2A98-29ADEDFE1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37775B2-001D-6736-D68A-1BBB523BC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937">
            <a:off x="11071382" y="6267260"/>
            <a:ext cx="629446" cy="4415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5653C35-28D8-70D9-8D60-B1D28EE94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DFED1B1A-E438-C1D8-AE4A-25246634DA50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9591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10787709" cy="422569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FBB20C1-A1F1-CD99-A009-AFDB51C3E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2E3D2EF0-C925-ACB1-AE95-43A18C9D6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657978-892A-5130-D571-B3397867E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8CAA9C34-3E94-AC9F-97F3-E816DC6A5D25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158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only (e.g. for tables)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42351B0-0BD5-7472-291E-C7FC7DB4D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76254B4E-243C-BA3F-FD0F-06539C169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59C768-139C-2F0F-CE38-30560B14D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42A024B2-1A0D-C748-0D69-28339D280736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4041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only (e.g. for tables)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FE29D9D-4944-D7FF-9790-42D07011E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0" name="Picture 9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35B91271-44C9-74E2-19D5-C188E638D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937">
            <a:off x="11071382" y="6267260"/>
            <a:ext cx="629446" cy="441518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A9DB70-EFB1-DD4E-F80A-0B5D95CDF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AA4D7E0A-8A19-0AB3-EB3F-14D1B1AFF7EC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8585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rings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0B930D2-99DC-F6A3-363B-F141BD874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7087000" cy="418110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B343A46-0D01-545C-BD27-A5502F7051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756000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3" name="Picture 12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26BFA8D7-CA5E-8CC4-A8E9-8D8654A10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8" y="-3390"/>
            <a:ext cx="4190691" cy="3136819"/>
          </a:xfrm>
          <a:prstGeom prst="rect">
            <a:avLst/>
          </a:prstGeom>
        </p:spPr>
      </p:pic>
      <p:pic>
        <p:nvPicPr>
          <p:cNvPr id="14" name="Picture 1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576A87CD-5F99-4B85-345C-A87B375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887">
            <a:off x="11031682" y="6216274"/>
            <a:ext cx="631771" cy="44382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F24806-6CC6-92D1-820B-353F7F370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168F4573-9047-93DF-9CD7-BCF8126FD6D0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24647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rings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0B930D2-99DC-F6A3-363B-F141BD874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7087000" cy="418110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658BA7C-7048-A0C1-FEC9-8260EC511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756000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3" name="Picture 12" descr="A group of colorful circles&#10;&#10;Description automatically generated">
            <a:extLst>
              <a:ext uri="{FF2B5EF4-FFF2-40B4-BE49-F238E27FC236}">
                <a16:creationId xmlns:a16="http://schemas.microsoft.com/office/drawing/2014/main" id="{37F92D1A-9CD9-CB35-75C4-0EA3913EA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8" y="-23464"/>
            <a:ext cx="4190692" cy="3136820"/>
          </a:xfrm>
          <a:prstGeom prst="rect">
            <a:avLst/>
          </a:prstGeom>
        </p:spPr>
      </p:pic>
      <p:pic>
        <p:nvPicPr>
          <p:cNvPr id="14" name="Picture 1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74922CCA-3332-DF35-CCD6-A2D7AA387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93D4B2-55BF-E064-1C0C-23E9D43A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0260A7C2-2417-AE30-EE87-E89C07237281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668936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2 text boxes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68568"/>
            <a:ext cx="5108400" cy="4162047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065C16-3587-D2BD-F967-4F943E548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0510" y="1968567"/>
            <a:ext cx="5108400" cy="4162047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02692BB-69AD-7F55-A8FB-5E2CDFA2C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B9A7DB4C-CB45-91A2-468A-2903837FD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E3A754-AAC1-0D06-0844-8CD65D5E4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FF172E2F-27EA-635D-F3A8-6F17B0ED8AC2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5359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99" y="1115991"/>
            <a:ext cx="11040000" cy="630000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rgbClr val="005C84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8352" y="1745991"/>
            <a:ext cx="5421489" cy="44309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0716" y="1745991"/>
            <a:ext cx="5457635" cy="44309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400">
                <a:solidFill>
                  <a:srgbClr val="005C84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470885"/>
            <a:ext cx="2102400" cy="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0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2 text boxe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5108400" cy="4186238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065C16-3587-D2BD-F967-4F943E548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2640" y="1938256"/>
            <a:ext cx="5108400" cy="4186238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5B8789C-FF4D-4F7F-4288-2335191FB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16A58686-5F42-6142-D3CF-4E531760E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71FC1-F4F5-3DBD-10A7-5945DE673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24081FA-4265-22FC-05A8-FDFF7F2CB4E3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9355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4 text boxes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47121BD-48C1-3838-6A50-F58957436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2909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D7FA5E-0249-9B0E-8683-2A6C7B844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8538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3137B02-D131-3E8E-5D4F-C7F33C88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5571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782E5B7-4558-8945-E270-36DC8E4E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76E3C97-5B20-42A4-881D-BB663DBD2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141083-49D3-971E-8410-0DBA2C2F2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D5B7CD8C-823D-3E23-5EDC-3A8C00F8D1C5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1354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4 text boxe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47121BD-48C1-3838-6A50-F58957436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7133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D7FA5E-0249-9B0E-8683-2A6C7B844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76511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3137B02-D131-3E8E-5D4F-C7F33C88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1822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7CA6FA3-DA5B-3948-5177-D9618CAD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F449AB09-A25B-EC98-6499-EB8044EFD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6C5A4F-CECF-4551-E90B-B60F5CF6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293DA72-8E7B-7FEA-F323-76AA72CAABDF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4774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2 subtitles + 2 text boxes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2045616"/>
            <a:ext cx="5108400" cy="409726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B54BB79-3CD5-EDFD-4EBA-1CAA88404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1590817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4819C1-0662-915B-971C-933959DC3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819" y="1590816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58B7961-84B1-0377-737A-56C2F2121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0510" y="2045617"/>
            <a:ext cx="5108400" cy="4097263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A527CA8-A06C-CA01-2C41-79022C6B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909F1B8-A95D-8B1D-AD17-5FEFBFC24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C816113-E9F0-7916-6382-A4205C07C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2DD4AAC7-7DAF-0CA7-6E4F-EBE8655A4647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0265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2 subtitles + 2 text boxe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2045616"/>
            <a:ext cx="5108400" cy="409726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B54BB79-3CD5-EDFD-4EBA-1CAA88404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1590817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4819C1-0662-915B-971C-933959DC3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819" y="1590816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58B7961-84B1-0377-737A-56C2F2121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2640" y="2045616"/>
            <a:ext cx="5108400" cy="4097263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7204F4E-5F7E-A63C-D400-B315DBDA5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2" name="Picture 1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B3538EA2-C7A6-9CD8-0352-D6A202D4F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887">
            <a:off x="11031682" y="6216274"/>
            <a:ext cx="631771" cy="44382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6391A3-CF69-74C8-669A-CD0D2CEC9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B078CA9-BCCA-3D42-1497-F99D6BB513CB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79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subheadings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58726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208191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EDB1FE8-4BF3-E1D1-5588-8495CADC0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391273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D86339A-62E6-B939-AB10-2E2227423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00" y="440738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627F5B-760C-738A-1DEF-7D3E81F45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6" name="Picture 5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C50C4525-A3F3-47C2-6C48-AFF72A1D3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76D26E-F5D0-A5B1-CD44-DA4EFE406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F254A56A-1A41-88BD-59CF-E97490ECF4B2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107387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subheadings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58726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208191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EDB1FE8-4BF3-E1D1-5588-8495CADC0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391273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D86339A-62E6-B939-AB10-2E2227423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00" y="440738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095FD-4848-4F1F-9902-31CD8ED9D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7" name="Picture 6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6FA0939F-2AC6-9C2A-5881-18C11161E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D271EC-1AF0-4835-4D9B-9AFBEBD23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40C3028B-646A-91FB-7D38-FC7CEF26B56D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086854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Side heading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AC7B4A0-5C62-FAA0-457A-F84E438D0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193075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8F68CA5-7D06-F729-1775-AC9C06865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9275" y="1930754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7A95CE6-A82E-CB7E-7D8B-DEA5CF8C70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362739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986CF4F-73B2-BB11-4C42-A1B1E0D7A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479472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A05374-E92F-FEF1-E4F0-E516B4073A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8800" y="3362739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0E957EB-8257-2994-D3D2-F4A302DCB6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8800" y="4794723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F1AC16A-FB9D-5D39-65C4-1BBA52197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4" name="Picture 1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F699CE42-7A7F-43B6-8E60-2A5F35853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58D8D4-67B5-B9A5-5A1E-048306C6D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79636644-D924-8D01-C2CF-381DD4B385AB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49445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_Title + Side heading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9D5F2E70-DEFF-8F5B-43B6-A1195565B7CD}"/>
              </a:ext>
            </a:extLst>
          </p:cNvPr>
          <p:cNvSpPr txBox="1">
            <a:spLocks/>
          </p:cNvSpPr>
          <p:nvPr/>
        </p:nvSpPr>
        <p:spPr>
          <a:xfrm>
            <a:off x="624326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14BE414-77F3-0F9A-5F58-3A9CFA11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08BEAA-3635-D6F1-B8B9-8F91A981E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193075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2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9810BF8-6E6F-7BFD-688D-A3D217140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8800" y="1930755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390A17F-CF53-CDF1-1F31-74B43B04CE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362739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2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B0939C8-9723-22B6-2E01-7DFC0BB087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479472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2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6DD98DC-3AFD-EEC4-6BAE-3E845F7D5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8800" y="3362739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D0FB592-B926-2BE5-6ADA-90215E842D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8800" y="4794723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FC58C36-08ED-28DC-3289-76FB6DBD1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2502962-CCEE-49C9-2D37-9FC36DEDE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3842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Quote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71979C4-44F8-83F9-29E1-CCB7812406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238381"/>
            <a:ext cx="5867365" cy="1667436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F06F74-FFF7-CF19-A5BD-144D9EF069F8}"/>
              </a:ext>
            </a:extLst>
          </p:cNvPr>
          <p:cNvSpPr txBox="1">
            <a:spLocks/>
          </p:cNvSpPr>
          <p:nvPr/>
        </p:nvSpPr>
        <p:spPr>
          <a:xfrm>
            <a:off x="624326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  <p:pic>
        <p:nvPicPr>
          <p:cNvPr id="10" name="Picture 9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F11AE4B5-18B9-DD46-78E4-2915CC5F9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3400" y="0"/>
            <a:ext cx="5308600" cy="3111500"/>
          </a:xfrm>
          <a:prstGeom prst="rect">
            <a:avLst/>
          </a:prstGeom>
        </p:spPr>
      </p:pic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64839217-0203-642D-1106-3B71AA694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260C29-BE33-74EA-4F5B-B6E0C0E19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D5261265-CB29-44C0-A312-5AC13FBB1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3549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image" Target="../media/image53.gif"/><Relationship Id="rId5" Type="http://schemas.openxmlformats.org/officeDocument/2006/relationships/slideLayout" Target="../slideLayouts/slideLayout15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9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179.xml"/><Relationship Id="rId34" Type="http://schemas.openxmlformats.org/officeDocument/2006/relationships/slideLayout" Target="../slideLayouts/slideLayout192.xml"/><Relationship Id="rId42" Type="http://schemas.openxmlformats.org/officeDocument/2006/relationships/slideLayout" Target="../slideLayouts/slideLayout200.xml"/><Relationship Id="rId47" Type="http://schemas.openxmlformats.org/officeDocument/2006/relationships/slideLayout" Target="../slideLayouts/slideLayout205.xml"/><Relationship Id="rId50" Type="http://schemas.openxmlformats.org/officeDocument/2006/relationships/slideLayout" Target="../slideLayouts/slideLayout208.xml"/><Relationship Id="rId55" Type="http://schemas.openxmlformats.org/officeDocument/2006/relationships/slideLayout" Target="../slideLayouts/slideLayout213.xml"/><Relationship Id="rId6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32" Type="http://schemas.openxmlformats.org/officeDocument/2006/relationships/slideLayout" Target="../slideLayouts/slideLayout190.xml"/><Relationship Id="rId37" Type="http://schemas.openxmlformats.org/officeDocument/2006/relationships/slideLayout" Target="../slideLayouts/slideLayout195.xml"/><Relationship Id="rId40" Type="http://schemas.openxmlformats.org/officeDocument/2006/relationships/slideLayout" Target="../slideLayouts/slideLayout198.xml"/><Relationship Id="rId45" Type="http://schemas.openxmlformats.org/officeDocument/2006/relationships/slideLayout" Target="../slideLayouts/slideLayout203.xml"/><Relationship Id="rId53" Type="http://schemas.openxmlformats.org/officeDocument/2006/relationships/slideLayout" Target="../slideLayouts/slideLayout211.xml"/><Relationship Id="rId58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163.xml"/><Relationship Id="rId61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Relationship Id="rId30" Type="http://schemas.openxmlformats.org/officeDocument/2006/relationships/slideLayout" Target="../slideLayouts/slideLayout188.xml"/><Relationship Id="rId35" Type="http://schemas.openxmlformats.org/officeDocument/2006/relationships/slideLayout" Target="../slideLayouts/slideLayout193.xml"/><Relationship Id="rId43" Type="http://schemas.openxmlformats.org/officeDocument/2006/relationships/slideLayout" Target="../slideLayouts/slideLayout201.xml"/><Relationship Id="rId48" Type="http://schemas.openxmlformats.org/officeDocument/2006/relationships/slideLayout" Target="../slideLayouts/slideLayout206.xml"/><Relationship Id="rId56" Type="http://schemas.openxmlformats.org/officeDocument/2006/relationships/slideLayout" Target="../slideLayouts/slideLayout214.xml"/><Relationship Id="rId64" Type="http://schemas.openxmlformats.org/officeDocument/2006/relationships/theme" Target="../theme/theme14.xml"/><Relationship Id="rId8" Type="http://schemas.openxmlformats.org/officeDocument/2006/relationships/slideLayout" Target="../slideLayouts/slideLayout166.xml"/><Relationship Id="rId51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33" Type="http://schemas.openxmlformats.org/officeDocument/2006/relationships/slideLayout" Target="../slideLayouts/slideLayout191.xml"/><Relationship Id="rId38" Type="http://schemas.openxmlformats.org/officeDocument/2006/relationships/slideLayout" Target="../slideLayouts/slideLayout196.xml"/><Relationship Id="rId46" Type="http://schemas.openxmlformats.org/officeDocument/2006/relationships/slideLayout" Target="../slideLayouts/slideLayout204.xml"/><Relationship Id="rId59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178.xml"/><Relationship Id="rId41" Type="http://schemas.openxmlformats.org/officeDocument/2006/relationships/slideLayout" Target="../slideLayouts/slideLayout199.xml"/><Relationship Id="rId54" Type="http://schemas.openxmlformats.org/officeDocument/2006/relationships/slideLayout" Target="../slideLayouts/slideLayout212.xml"/><Relationship Id="rId6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36" Type="http://schemas.openxmlformats.org/officeDocument/2006/relationships/slideLayout" Target="../slideLayouts/slideLayout194.xml"/><Relationship Id="rId49" Type="http://schemas.openxmlformats.org/officeDocument/2006/relationships/slideLayout" Target="../slideLayouts/slideLayout207.xml"/><Relationship Id="rId57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168.xml"/><Relationship Id="rId31" Type="http://schemas.openxmlformats.org/officeDocument/2006/relationships/slideLayout" Target="../slideLayouts/slideLayout189.xml"/><Relationship Id="rId44" Type="http://schemas.openxmlformats.org/officeDocument/2006/relationships/slideLayout" Target="../slideLayouts/slideLayout202.xml"/><Relationship Id="rId52" Type="http://schemas.openxmlformats.org/officeDocument/2006/relationships/slideLayout" Target="../slideLayouts/slideLayout210.xml"/><Relationship Id="rId6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theme" Target="../theme/theme9.xml"/><Relationship Id="rId20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051" y="17145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4097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796" r:id="rId4"/>
    <p:sldLayoutId id="2147483775" r:id="rId5"/>
    <p:sldLayoutId id="2147483785" r:id="rId6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1835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0E207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E207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E207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342BAB-5FD9-452B-9AB0-0C978B3F1381}" type="datetimeFigureOut">
              <a:rPr lang="en-GB" smtClean="0"/>
              <a:pPr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44DBD0-AFCF-44EA-A8C5-3F3DD4CC9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6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13" r:id="rId2"/>
    <p:sldLayoutId id="2147483918" r:id="rId3"/>
    <p:sldLayoutId id="2147483932" r:id="rId4"/>
    <p:sldLayoutId id="2147483933" r:id="rId5"/>
    <p:sldLayoutId id="2147483916" r:id="rId6"/>
    <p:sldLayoutId id="2147483936" r:id="rId7"/>
    <p:sldLayoutId id="2147483995" r:id="rId8"/>
    <p:sldLayoutId id="21474839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7CD9-80D4-4ABC-BE75-4791844B195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0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9" r:id="rId5"/>
    <p:sldLayoutId id="2147483910" r:id="rId6"/>
    <p:sldLayoutId id="2147483911" r:id="rId7"/>
    <p:sldLayoutId id="2147483912" r:id="rId8"/>
    <p:sldLayoutId id="2147483925" r:id="rId9"/>
    <p:sldLayoutId id="2147483915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850"/>
            <a:ext cx="10972800" cy="724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06487"/>
            <a:ext cx="10972800" cy="52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25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27" r:id="rId4"/>
    <p:sldLayoutId id="2147483943" r:id="rId5"/>
    <p:sldLayoutId id="214748392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160" r="43179"/>
          <a:stretch/>
        </p:blipFill>
        <p:spPr>
          <a:xfrm rot="-5400000">
            <a:off x="9265289" y="1471196"/>
            <a:ext cx="4397907" cy="145551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4003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48" r:id="rId2"/>
    <p:sldLayoutId id="2147483950" r:id="rId3"/>
    <p:sldLayoutId id="2147483954" r:id="rId4"/>
    <p:sldLayoutId id="2147483949" r:id="rId5"/>
    <p:sldLayoutId id="2147484009" r:id="rId6"/>
    <p:sldLayoutId id="2147484001" r:id="rId7"/>
    <p:sldLayoutId id="2147483945" r:id="rId8"/>
    <p:sldLayoutId id="214748395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rgbClr val="89092B"/>
          </a:solidFill>
          <a:latin typeface="Frutiger LT Std 65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3DFEA115-3A6C-4C37-A1B0-9FEFABB23AD1}" type="datetime1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3679" r:id="rId2"/>
    <p:sldLayoutId id="2147483680" r:id="rId3"/>
    <p:sldLayoutId id="2147484005" r:id="rId4"/>
    <p:sldLayoutId id="2147484013" r:id="rId5"/>
    <p:sldLayoutId id="2147484014" r:id="rId6"/>
    <p:sldLayoutId id="2147483681" r:id="rId7"/>
    <p:sldLayoutId id="2147483682" r:id="rId8"/>
    <p:sldLayoutId id="2147483675" r:id="rId9"/>
    <p:sldLayoutId id="2147484006" r:id="rId10"/>
    <p:sldLayoutId id="2147483683" r:id="rId11"/>
    <p:sldLayoutId id="2147483684" r:id="rId12"/>
    <p:sldLayoutId id="2147484008" r:id="rId13"/>
    <p:sldLayoutId id="2147483685" r:id="rId14"/>
    <p:sldLayoutId id="2147483686" r:id="rId15"/>
    <p:sldLayoutId id="2147484015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4017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4018" r:id="rId39"/>
    <p:sldLayoutId id="2147483701" r:id="rId40"/>
    <p:sldLayoutId id="2147483702" r:id="rId41"/>
    <p:sldLayoutId id="2147484019" r:id="rId42"/>
    <p:sldLayoutId id="2147483703" r:id="rId43"/>
    <p:sldLayoutId id="2147483704" r:id="rId44"/>
    <p:sldLayoutId id="2147484020" r:id="rId45"/>
    <p:sldLayoutId id="2147483705" r:id="rId46"/>
    <p:sldLayoutId id="2147483706" r:id="rId47"/>
    <p:sldLayoutId id="2147484021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4010" r:id="rId58"/>
    <p:sldLayoutId id="2147483711" r:id="rId59"/>
    <p:sldLayoutId id="2147483712" r:id="rId60"/>
    <p:sldLayoutId id="2147484011" r:id="rId61"/>
    <p:sldLayoutId id="2147483713" r:id="rId62"/>
    <p:sldLayoutId id="2147483714" r:id="rId63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238DD-400C-4C6B-B9AE-4561A28DB710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2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5158" y="470659"/>
            <a:ext cx="9561682" cy="1684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42BAB-5FD9-452B-9AB0-0C978B3F1381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4DBD0-AFCF-44EA-A8C5-3F3DD4CC9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70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29" r:id="rId5"/>
    <p:sldLayoutId id="2147483849" r:id="rId6"/>
    <p:sldLayoutId id="2147483830" r:id="rId7"/>
    <p:sldLayoutId id="2147483850" r:id="rId8"/>
    <p:sldLayoutId id="2147483851" r:id="rId9"/>
    <p:sldLayoutId id="21474837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C1C0D-DE88-4520-BFA8-3C733EA9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FD900-4720-47ED-938D-722AC8048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4C65F-C6A3-4CD4-A322-A0A010CF5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801E-4C85-462A-AC32-532E10BE98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547F8-51E2-41EE-91A2-A77245304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52745-24BC-4534-AA06-68B31B996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2D6B8-6D38-48AA-A399-3B23F2F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D3A4D-7505-C941-75B0-84282F90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2323D-B2A5-7137-8AC5-7CACBC6C1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210E-CAD9-CEBC-5C3E-2DEB607E8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ECE7-F934-4387-B7A1-35CFDAB39E1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A2FF5-1811-74B1-B0A0-4B5B6984A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5181E-F120-A159-E0B1-D03C9586C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F588-D5E9-427C-9321-554A86B23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7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CF348-0A49-1575-11D1-929AACD7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650F7-6A00-FC3A-2B49-43B9BF7F6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98CE-53E3-409D-769B-5C6646B6C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AA399-180C-C7E7-E639-3909B6330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EA5F-1E11-B3E7-9BB7-1861312DA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3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9405" y="1338665"/>
            <a:ext cx="7293187" cy="400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2985" y="2713989"/>
            <a:ext cx="8426027" cy="2110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61" r:id="rId3"/>
    <p:sldLayoutId id="2147483862" r:id="rId4"/>
    <p:sldLayoutId id="214748386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DB5EA-3E7E-E55A-DAB5-8851CDF7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C3F2E-BFE1-4BD0-FAA5-226070C76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B3EE5-280B-4A68-069C-2DD9505CC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AEE398-B8BF-4085-8846-D4091F496BB4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AC8D2-615E-41AC-CA85-461B33EF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4D538-6701-4ACE-7F3B-383775289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13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6" r:id="rId2"/>
    <p:sldLayoutId id="2147483853" r:id="rId3"/>
    <p:sldLayoutId id="2147483894" r:id="rId4"/>
    <p:sldLayoutId id="2147483858" r:id="rId5"/>
    <p:sldLayoutId id="2147483896" r:id="rId6"/>
    <p:sldLayoutId id="2147483859" r:id="rId7"/>
    <p:sldLayoutId id="2147483860" r:id="rId8"/>
    <p:sldLayoutId id="2147483857" r:id="rId9"/>
    <p:sldLayoutId id="2147483855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03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1" r:id="rId2"/>
    <p:sldLayoutId id="2147483900" r:id="rId3"/>
    <p:sldLayoutId id="2147483892" r:id="rId4"/>
    <p:sldLayoutId id="2147483899" r:id="rId5"/>
    <p:sldLayoutId id="2147483895" r:id="rId6"/>
    <p:sldLayoutId id="2147483897" r:id="rId7"/>
    <p:sldLayoutId id="2147483898" r:id="rId8"/>
    <p:sldLayoutId id="2147483914" r:id="rId9"/>
    <p:sldLayoutId id="2147483885" r:id="rId10"/>
    <p:sldLayoutId id="2147483886" r:id="rId11"/>
    <p:sldLayoutId id="2147483881" r:id="rId12"/>
    <p:sldLayoutId id="2147483882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rgbClr val="89092B"/>
          </a:solidFill>
          <a:latin typeface="Frutiger LT Std 65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60" r:id="rId4"/>
    <p:sldLayoutId id="2147483961" r:id="rId5"/>
    <p:sldLayoutId id="2147483963" r:id="rId6"/>
    <p:sldLayoutId id="2147483964" r:id="rId7"/>
    <p:sldLayoutId id="2147483966" r:id="rId8"/>
    <p:sldLayoutId id="2147483967" r:id="rId9"/>
    <p:sldLayoutId id="2147483970" r:id="rId10"/>
    <p:sldLayoutId id="2147483971" r:id="rId11"/>
    <p:sldLayoutId id="2147483974" r:id="rId12"/>
    <p:sldLayoutId id="2147483975" r:id="rId13"/>
    <p:sldLayoutId id="2147483977" r:id="rId14"/>
    <p:sldLayoutId id="2147483978" r:id="rId15"/>
    <p:sldLayoutId id="2147483979" r:id="rId16"/>
    <p:sldLayoutId id="2147483980" r:id="rId17"/>
    <p:sldLayoutId id="2147483982" r:id="rId18"/>
    <p:sldLayoutId id="2147483983" r:id="rId19"/>
    <p:sldLayoutId id="2147483985" r:id="rId20"/>
    <p:sldLayoutId id="2147483986" r:id="rId21"/>
    <p:sldLayoutId id="2147483988" r:id="rId22"/>
    <p:sldLayoutId id="2147483989" r:id="rId23"/>
    <p:sldLayoutId id="2147483992" r:id="rId24"/>
    <p:sldLayoutId id="2147483993" r:id="rId25"/>
    <p:sldLayoutId id="2147483997" r:id="rId26"/>
    <p:sldLayoutId id="2147483998" r:id="rId27"/>
    <p:sldLayoutId id="2147483999" r:id="rId28"/>
    <p:sldLayoutId id="2147484000" r:id="rId29"/>
    <p:sldLayoutId id="2147484002" r:id="rId30"/>
    <p:sldLayoutId id="2147484003" r:id="rId31"/>
    <p:sldLayoutId id="2147483715" r:id="rId32"/>
    <p:sldLayoutId id="2147483717" r:id="rId33"/>
    <p:sldLayoutId id="2147483946" r:id="rId34"/>
    <p:sldLayoutId id="2147483947" r:id="rId35"/>
    <p:sldLayoutId id="2147483968" r:id="rId36"/>
    <p:sldLayoutId id="2147483965" r:id="rId37"/>
    <p:sldLayoutId id="2147483919" r:id="rId38"/>
    <p:sldLayoutId id="2147483887" r:id="rId39"/>
    <p:sldLayoutId id="2147483996" r:id="rId40"/>
    <p:sldLayoutId id="2147483953" r:id="rId41"/>
    <p:sldLayoutId id="2147483889" r:id="rId42"/>
    <p:sldLayoutId id="2147483888" r:id="rId43"/>
    <p:sldLayoutId id="2147483951" r:id="rId44"/>
    <p:sldLayoutId id="2147483952" r:id="rId4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751E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B434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79F9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79F9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61.jpeg"/><Relationship Id="rId10" Type="http://schemas.openxmlformats.org/officeDocument/2006/relationships/image" Target="../media/image62.png"/><Relationship Id="rId4" Type="http://schemas.openxmlformats.org/officeDocument/2006/relationships/image" Target="../media/image60.jpeg"/><Relationship Id="rId9" Type="http://schemas.openxmlformats.org/officeDocument/2006/relationships/image" Target="../media/image2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9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13" Type="http://schemas.openxmlformats.org/officeDocument/2006/relationships/image" Target="../media/image118.jpg"/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12" Type="http://schemas.openxmlformats.org/officeDocument/2006/relationships/image" Target="../media/image117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111.jpg"/><Relationship Id="rId11" Type="http://schemas.openxmlformats.org/officeDocument/2006/relationships/image" Target="../media/image116.jpg"/><Relationship Id="rId5" Type="http://schemas.openxmlformats.org/officeDocument/2006/relationships/image" Target="../media/image110.jpg"/><Relationship Id="rId10" Type="http://schemas.openxmlformats.org/officeDocument/2006/relationships/image" Target="../media/image115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13" Type="http://schemas.openxmlformats.org/officeDocument/2006/relationships/image" Target="../media/image138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12" Type="http://schemas.openxmlformats.org/officeDocument/2006/relationships/image" Target="../media/image137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1.jpg"/><Relationship Id="rId11" Type="http://schemas.openxmlformats.org/officeDocument/2006/relationships/image" Target="../media/image136.jpg"/><Relationship Id="rId5" Type="http://schemas.openxmlformats.org/officeDocument/2006/relationships/image" Target="../media/image130.jpg"/><Relationship Id="rId15" Type="http://schemas.openxmlformats.org/officeDocument/2006/relationships/image" Target="../media/image12.png"/><Relationship Id="rId10" Type="http://schemas.openxmlformats.org/officeDocument/2006/relationships/image" Target="../media/image135.jpg"/><Relationship Id="rId4" Type="http://schemas.openxmlformats.org/officeDocument/2006/relationships/image" Target="../media/image129.jpg"/><Relationship Id="rId9" Type="http://schemas.openxmlformats.org/officeDocument/2006/relationships/image" Target="../media/image134.jpg"/><Relationship Id="rId1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perialhackspace.com/" TargetMode="Externa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erial.ac.uk/disability-advisory-service/current-students/support-available/departmental-disability-officers/" TargetMode="External"/><Relationship Id="rId1" Type="http://schemas.openxmlformats.org/officeDocument/2006/relationships/slideLayout" Target="../slideLayouts/slideLayout1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erial.ac.uk/disability-advisory-service/appointments/" TargetMode="External"/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physics/students/current-students/careers-information/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8.xml"/><Relationship Id="rId4" Type="http://schemas.openxmlformats.org/officeDocument/2006/relationships/hyperlink" Target="https://www.imperial.ac.uk/careers/services/jobsliv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students/academic-support/graduate-school/impact-influence/mars-membershi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157.jpeg"/><Relationship Id="rId5" Type="http://schemas.openxmlformats.org/officeDocument/2006/relationships/hyperlink" Target="mailto:ph.careers@imperial.ac.uk" TargetMode="External"/><Relationship Id="rId4" Type="http://schemas.openxmlformats.org/officeDocument/2006/relationships/hyperlink" Target="mailto:p.seldon@ic.ac.uk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imperial.ac.uk/careers/about/jobslive/" TargetMode="External"/><Relationship Id="rId5" Type="http://schemas.openxmlformats.org/officeDocument/2006/relationships/image" Target="../media/image159.jpeg"/><Relationship Id="rId4" Type="http://schemas.openxmlformats.org/officeDocument/2006/relationships/hyperlink" Target="mailto:j.popplewell@imperial.ac.uk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erial.ac.uk/admin-services/library/subject-support/physics/" TargetMode="External"/><Relationship Id="rId1" Type="http://schemas.openxmlformats.org/officeDocument/2006/relationships/slideLayout" Target="../slideLayouts/slideLayout1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imperial.ac.uk/admin-services/ict/new-to-imperial/students/" TargetMode="Externa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hyperlink" Target="https://www.imperial.ac.uk/physics/students/current-students/postgraduate-research/contacts-and-mentors/research-group-committee-reps-and-coordinators/" TargetMode="External"/><Relationship Id="rId7" Type="http://schemas.openxmlformats.org/officeDocument/2006/relationships/image" Target="../media/image161.jpeg"/><Relationship Id="rId2" Type="http://schemas.openxmlformats.org/officeDocument/2006/relationships/hyperlink" Target="https://www.imperial.ac.uk/physics/students/current-students/postgraduate-research/contacts-and-mentors/academic-staff-contacts/" TargetMode="External"/><Relationship Id="rId1" Type="http://schemas.openxmlformats.org/officeDocument/2006/relationships/slideLayout" Target="../slideLayouts/slideLayout223.xml"/><Relationship Id="rId6" Type="http://schemas.openxmlformats.org/officeDocument/2006/relationships/hyperlink" Target="mailto:l.sanchez@imperial.ac.uk" TargetMode="External"/><Relationship Id="rId5" Type="http://schemas.openxmlformats.org/officeDocument/2006/relationships/hyperlink" Target="mailto:ph.dps@imperial.ac.uk" TargetMode="External"/><Relationship Id="rId10" Type="http://schemas.openxmlformats.org/officeDocument/2006/relationships/image" Target="../media/image164.jpeg"/><Relationship Id="rId4" Type="http://schemas.openxmlformats.org/officeDocument/2006/relationships/hyperlink" Target="mailto:j.chittenden@imperial.ac.uk" TargetMode="External"/><Relationship Id="rId9" Type="http://schemas.openxmlformats.org/officeDocument/2006/relationships/image" Target="../media/image16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oracio.septien-gonzalez22@imperial.ac.uk" TargetMode="External"/><Relationship Id="rId7" Type="http://schemas.openxmlformats.org/officeDocument/2006/relationships/image" Target="../media/image67.emf"/><Relationship Id="rId2" Type="http://schemas.openxmlformats.org/officeDocument/2006/relationships/hyperlink" Target="mailto:physics-pg-student-representative@imperial.ac.uk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mailto:guhesh.kumaran18@imperial.ac.uk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natural-sciences/education-and-teaching/wellbeing-support/resources-for-students/advice-team/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concernedaboutastudent@imperial.ac.uk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77E3F-0ACD-4412-BF50-683A537A9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A1753F50-9F70-4485-A088-35B69365EF7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46CB3E-2E35-4DD6-BEF0-B92276CC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205039"/>
            <a:ext cx="45005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9pPr>
          </a:lstStyle>
          <a:p>
            <a:r>
              <a:rPr lang="en-GB" sz="1900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4" descr="BLD 3">
            <a:extLst>
              <a:ext uri="{FF2B5EF4-FFF2-40B4-BE49-F238E27FC236}">
                <a16:creationId xmlns:a16="http://schemas.microsoft.com/office/drawing/2014/main" id="{BA2C5B3E-24A0-4716-92D8-E37475B4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5087229"/>
            <a:ext cx="91440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A0E76D7-F39B-4F89-B550-3EEA458C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1607618"/>
            <a:ext cx="5008563" cy="30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100000"/>
              </a:spcBef>
            </a:pPr>
            <a:r>
              <a:rPr lang="en-GB" sz="4000" b="1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  <a:t>Welcome to </a:t>
            </a:r>
            <a:br>
              <a:rPr lang="en-GB" sz="4000" b="1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</a:br>
            <a:r>
              <a:rPr lang="en-GB" sz="4000" b="1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  <a:t>the Blackett Laboratory</a:t>
            </a:r>
          </a:p>
          <a:p>
            <a:pPr algn="ctr" eaLnBrk="0" hangingPunct="0">
              <a:spcBef>
                <a:spcPct val="100000"/>
              </a:spcBef>
            </a:pPr>
            <a:endParaRPr lang="en-GB" sz="2000" b="1">
              <a:solidFill>
                <a:srgbClr val="0E207F"/>
              </a:solidFill>
              <a:latin typeface="+mj-lt"/>
              <a:cs typeface="Calibri Light" panose="020F0302020204030204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GB" sz="2000">
                <a:solidFill>
                  <a:srgbClr val="0E207F"/>
                </a:solidFill>
                <a:latin typeface="+mn-lt"/>
                <a:cs typeface="Calibri" panose="020F0502020204030204" pitchFamily="34" charset="0"/>
              </a:rPr>
              <a:t>Ben Sauer, Director of Postgraduate Studies</a:t>
            </a:r>
          </a:p>
        </p:txBody>
      </p:sp>
      <p:pic>
        <p:nvPicPr>
          <p:cNvPr id="9" name="Picture 2" descr="http://www3.imperial.ac.uk/pls/portallive/docs/1/68705698.JPG">
            <a:extLst>
              <a:ext uri="{FF2B5EF4-FFF2-40B4-BE49-F238E27FC236}">
                <a16:creationId xmlns:a16="http://schemas.microsoft.com/office/drawing/2014/main" id="{BC0DBD80-0F90-4C80-97F9-037702A3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2304" y="4341074"/>
            <a:ext cx="29114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athena swan award">
            <a:extLst>
              <a:ext uri="{FF2B5EF4-FFF2-40B4-BE49-F238E27FC236}">
                <a16:creationId xmlns:a16="http://schemas.microsoft.com/office/drawing/2014/main" id="{78422069-D722-4F7D-9630-74A8C3C8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2504" y="5445224"/>
            <a:ext cx="776287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537A82C-7279-4A4D-A081-3036A367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5961" y="9528"/>
            <a:ext cx="3643312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807131-6FC4-4855-6DC1-2E75E86C82DD}"/>
                  </a:ext>
                </a:extLst>
              </p14:cNvPr>
              <p14:cNvContentPartPr/>
              <p14:nvPr/>
            </p14:nvContentPartPr>
            <p14:xfrm>
              <a:off x="13202474" y="358540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807131-6FC4-4855-6DC1-2E75E86C82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93474" y="3576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5DC5019C-9149-DBBF-6E38-36408AC3F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65" y="642061"/>
            <a:ext cx="21621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20049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E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86950" y="504825"/>
            <a:ext cx="1838325" cy="183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029" rIns="0" bIns="0" rtlCol="0">
            <a:spAutoFit/>
          </a:bodyPr>
          <a:lstStyle/>
          <a:p>
            <a:pPr marL="3006725" marR="5080" indent="-1686560">
              <a:lnSpc>
                <a:spcPts val="3910"/>
              </a:lnSpc>
              <a:spcBef>
                <a:spcPts val="575"/>
              </a:spcBef>
            </a:pPr>
            <a:r>
              <a:rPr spc="-25" dirty="0"/>
              <a:t>HOW </a:t>
            </a:r>
            <a:r>
              <a:rPr spc="5" dirty="0"/>
              <a:t>CAN </a:t>
            </a:r>
            <a:r>
              <a:rPr spc="-85" dirty="0"/>
              <a:t>YOU </a:t>
            </a:r>
            <a:r>
              <a:rPr spc="-5" dirty="0"/>
              <a:t>REPRESENT  </a:t>
            </a:r>
            <a:r>
              <a:rPr spc="-65" dirty="0"/>
              <a:t>YOUR</a:t>
            </a:r>
            <a:r>
              <a:rPr spc="25" dirty="0"/>
              <a:t> </a:t>
            </a:r>
            <a:r>
              <a:rPr spc="-5" dirty="0"/>
              <a:t>PEERS?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98160" y="5731192"/>
            <a:ext cx="200533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25" dirty="0">
                <a:latin typeface="Arial Black"/>
                <a:cs typeface="Arial Black"/>
              </a:rPr>
              <a:t>PGT </a:t>
            </a:r>
            <a:r>
              <a:rPr sz="2750" spc="5" dirty="0">
                <a:latin typeface="Arial Black"/>
                <a:cs typeface="Arial Black"/>
              </a:rPr>
              <a:t>/</a:t>
            </a:r>
            <a:r>
              <a:rPr sz="2750" dirty="0">
                <a:latin typeface="Arial Black"/>
                <a:cs typeface="Arial Black"/>
              </a:rPr>
              <a:t> </a:t>
            </a:r>
            <a:r>
              <a:rPr sz="2750" spc="30" dirty="0">
                <a:latin typeface="Arial Black"/>
                <a:cs typeface="Arial Black"/>
              </a:rPr>
              <a:t>PGR</a:t>
            </a:r>
            <a:endParaRPr sz="27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62675" y="2686050"/>
            <a:ext cx="2714625" cy="2714625"/>
          </a:xfrm>
          <a:custGeom>
            <a:avLst/>
            <a:gdLst/>
            <a:ahLst/>
            <a:cxnLst/>
            <a:rect l="l" t="t" r="r" b="b"/>
            <a:pathLst>
              <a:path w="2714625" h="2714625">
                <a:moveTo>
                  <a:pt x="1357376" y="0"/>
                </a:moveTo>
                <a:lnTo>
                  <a:pt x="1308689" y="856"/>
                </a:lnTo>
                <a:lnTo>
                  <a:pt x="1260435" y="3407"/>
                </a:lnTo>
                <a:lnTo>
                  <a:pt x="1212640" y="7624"/>
                </a:lnTo>
                <a:lnTo>
                  <a:pt x="1165334" y="13478"/>
                </a:lnTo>
                <a:lnTo>
                  <a:pt x="1118545" y="20941"/>
                </a:lnTo>
                <a:lnTo>
                  <a:pt x="1072302" y="29982"/>
                </a:lnTo>
                <a:lnTo>
                  <a:pt x="1026635" y="40575"/>
                </a:lnTo>
                <a:lnTo>
                  <a:pt x="981571" y="52690"/>
                </a:lnTo>
                <a:lnTo>
                  <a:pt x="937139" y="66298"/>
                </a:lnTo>
                <a:lnTo>
                  <a:pt x="893368" y="81371"/>
                </a:lnTo>
                <a:lnTo>
                  <a:pt x="850287" y="97880"/>
                </a:lnTo>
                <a:lnTo>
                  <a:pt x="807924" y="115796"/>
                </a:lnTo>
                <a:lnTo>
                  <a:pt x="766308" y="135091"/>
                </a:lnTo>
                <a:lnTo>
                  <a:pt x="725468" y="155735"/>
                </a:lnTo>
                <a:lnTo>
                  <a:pt x="685433" y="177701"/>
                </a:lnTo>
                <a:lnTo>
                  <a:pt x="646231" y="200959"/>
                </a:lnTo>
                <a:lnTo>
                  <a:pt x="607891" y="225481"/>
                </a:lnTo>
                <a:lnTo>
                  <a:pt x="570441" y="251238"/>
                </a:lnTo>
                <a:lnTo>
                  <a:pt x="533911" y="278201"/>
                </a:lnTo>
                <a:lnTo>
                  <a:pt x="498328" y="306341"/>
                </a:lnTo>
                <a:lnTo>
                  <a:pt x="463723" y="335631"/>
                </a:lnTo>
                <a:lnTo>
                  <a:pt x="430123" y="366040"/>
                </a:lnTo>
                <a:lnTo>
                  <a:pt x="397557" y="397541"/>
                </a:lnTo>
                <a:lnTo>
                  <a:pt x="366054" y="430105"/>
                </a:lnTo>
                <a:lnTo>
                  <a:pt x="335643" y="463703"/>
                </a:lnTo>
                <a:lnTo>
                  <a:pt x="306352" y="498306"/>
                </a:lnTo>
                <a:lnTo>
                  <a:pt x="278210" y="533885"/>
                </a:lnTo>
                <a:lnTo>
                  <a:pt x="251245" y="570412"/>
                </a:lnTo>
                <a:lnTo>
                  <a:pt x="225487" y="607859"/>
                </a:lnTo>
                <a:lnTo>
                  <a:pt x="200964" y="646196"/>
                </a:lnTo>
                <a:lnTo>
                  <a:pt x="177705" y="685394"/>
                </a:lnTo>
                <a:lnTo>
                  <a:pt x="155739" y="725426"/>
                </a:lnTo>
                <a:lnTo>
                  <a:pt x="135093" y="766261"/>
                </a:lnTo>
                <a:lnTo>
                  <a:pt x="115798" y="807873"/>
                </a:lnTo>
                <a:lnTo>
                  <a:pt x="97881" y="850231"/>
                </a:lnTo>
                <a:lnTo>
                  <a:pt x="81372" y="893307"/>
                </a:lnTo>
                <a:lnTo>
                  <a:pt x="66299" y="937073"/>
                </a:lnTo>
                <a:lnTo>
                  <a:pt x="52690" y="981499"/>
                </a:lnTo>
                <a:lnTo>
                  <a:pt x="40575" y="1026557"/>
                </a:lnTo>
                <a:lnTo>
                  <a:pt x="29983" y="1072219"/>
                </a:lnTo>
                <a:lnTo>
                  <a:pt x="20941" y="1118455"/>
                </a:lnTo>
                <a:lnTo>
                  <a:pt x="13478" y="1165237"/>
                </a:lnTo>
                <a:lnTo>
                  <a:pt x="7624" y="1212536"/>
                </a:lnTo>
                <a:lnTo>
                  <a:pt x="3408" y="1260323"/>
                </a:lnTo>
                <a:lnTo>
                  <a:pt x="856" y="1308570"/>
                </a:lnTo>
                <a:lnTo>
                  <a:pt x="0" y="1357249"/>
                </a:lnTo>
                <a:lnTo>
                  <a:pt x="856" y="1405935"/>
                </a:lnTo>
                <a:lnTo>
                  <a:pt x="3408" y="1454189"/>
                </a:lnTo>
                <a:lnTo>
                  <a:pt x="7624" y="1501984"/>
                </a:lnTo>
                <a:lnTo>
                  <a:pt x="13478" y="1549290"/>
                </a:lnTo>
                <a:lnTo>
                  <a:pt x="20941" y="1596079"/>
                </a:lnTo>
                <a:lnTo>
                  <a:pt x="29983" y="1642322"/>
                </a:lnTo>
                <a:lnTo>
                  <a:pt x="40575" y="1687989"/>
                </a:lnTo>
                <a:lnTo>
                  <a:pt x="52690" y="1733053"/>
                </a:lnTo>
                <a:lnTo>
                  <a:pt x="66299" y="1777485"/>
                </a:lnTo>
                <a:lnTo>
                  <a:pt x="81372" y="1821256"/>
                </a:lnTo>
                <a:lnTo>
                  <a:pt x="97881" y="1864337"/>
                </a:lnTo>
                <a:lnTo>
                  <a:pt x="115798" y="1906700"/>
                </a:lnTo>
                <a:lnTo>
                  <a:pt x="135093" y="1948316"/>
                </a:lnTo>
                <a:lnTo>
                  <a:pt x="155739" y="1989156"/>
                </a:lnTo>
                <a:lnTo>
                  <a:pt x="177705" y="2029191"/>
                </a:lnTo>
                <a:lnTo>
                  <a:pt x="200964" y="2068393"/>
                </a:lnTo>
                <a:lnTo>
                  <a:pt x="225487" y="2106733"/>
                </a:lnTo>
                <a:lnTo>
                  <a:pt x="251245" y="2144183"/>
                </a:lnTo>
                <a:lnTo>
                  <a:pt x="278210" y="2180713"/>
                </a:lnTo>
                <a:lnTo>
                  <a:pt x="306352" y="2216296"/>
                </a:lnTo>
                <a:lnTo>
                  <a:pt x="335643" y="2250901"/>
                </a:lnTo>
                <a:lnTo>
                  <a:pt x="366054" y="2284501"/>
                </a:lnTo>
                <a:lnTo>
                  <a:pt x="397557" y="2317067"/>
                </a:lnTo>
                <a:lnTo>
                  <a:pt x="430123" y="2348570"/>
                </a:lnTo>
                <a:lnTo>
                  <a:pt x="463723" y="2378981"/>
                </a:lnTo>
                <a:lnTo>
                  <a:pt x="498328" y="2408272"/>
                </a:lnTo>
                <a:lnTo>
                  <a:pt x="533911" y="2436414"/>
                </a:lnTo>
                <a:lnTo>
                  <a:pt x="570441" y="2463379"/>
                </a:lnTo>
                <a:lnTo>
                  <a:pt x="607891" y="2489137"/>
                </a:lnTo>
                <a:lnTo>
                  <a:pt x="646231" y="2513660"/>
                </a:lnTo>
                <a:lnTo>
                  <a:pt x="685433" y="2536919"/>
                </a:lnTo>
                <a:lnTo>
                  <a:pt x="725468" y="2558885"/>
                </a:lnTo>
                <a:lnTo>
                  <a:pt x="766308" y="2579531"/>
                </a:lnTo>
                <a:lnTo>
                  <a:pt x="807924" y="2598826"/>
                </a:lnTo>
                <a:lnTo>
                  <a:pt x="850287" y="2616743"/>
                </a:lnTo>
                <a:lnTo>
                  <a:pt x="893368" y="2633252"/>
                </a:lnTo>
                <a:lnTo>
                  <a:pt x="937139" y="2648325"/>
                </a:lnTo>
                <a:lnTo>
                  <a:pt x="981571" y="2661934"/>
                </a:lnTo>
                <a:lnTo>
                  <a:pt x="1026635" y="2674049"/>
                </a:lnTo>
                <a:lnTo>
                  <a:pt x="1072302" y="2684641"/>
                </a:lnTo>
                <a:lnTo>
                  <a:pt x="1118545" y="2693683"/>
                </a:lnTo>
                <a:lnTo>
                  <a:pt x="1165334" y="2701146"/>
                </a:lnTo>
                <a:lnTo>
                  <a:pt x="1212640" y="2707000"/>
                </a:lnTo>
                <a:lnTo>
                  <a:pt x="1260435" y="2711216"/>
                </a:lnTo>
                <a:lnTo>
                  <a:pt x="1308689" y="2713768"/>
                </a:lnTo>
                <a:lnTo>
                  <a:pt x="1357376" y="2714625"/>
                </a:lnTo>
                <a:lnTo>
                  <a:pt x="1406054" y="2713768"/>
                </a:lnTo>
                <a:lnTo>
                  <a:pt x="1454301" y="2711216"/>
                </a:lnTo>
                <a:lnTo>
                  <a:pt x="1502088" y="2707000"/>
                </a:lnTo>
                <a:lnTo>
                  <a:pt x="1549387" y="2701146"/>
                </a:lnTo>
                <a:lnTo>
                  <a:pt x="1596169" y="2693683"/>
                </a:lnTo>
                <a:lnTo>
                  <a:pt x="1642405" y="2684641"/>
                </a:lnTo>
                <a:lnTo>
                  <a:pt x="1688067" y="2674049"/>
                </a:lnTo>
                <a:lnTo>
                  <a:pt x="1733125" y="2661934"/>
                </a:lnTo>
                <a:lnTo>
                  <a:pt x="1777551" y="2648325"/>
                </a:lnTo>
                <a:lnTo>
                  <a:pt x="1821317" y="2633252"/>
                </a:lnTo>
                <a:lnTo>
                  <a:pt x="1864393" y="2616743"/>
                </a:lnTo>
                <a:lnTo>
                  <a:pt x="1906751" y="2598826"/>
                </a:lnTo>
                <a:lnTo>
                  <a:pt x="1948363" y="2579531"/>
                </a:lnTo>
                <a:lnTo>
                  <a:pt x="1989198" y="2558885"/>
                </a:lnTo>
                <a:lnTo>
                  <a:pt x="2029230" y="2536919"/>
                </a:lnTo>
                <a:lnTo>
                  <a:pt x="2068428" y="2513660"/>
                </a:lnTo>
                <a:lnTo>
                  <a:pt x="2106765" y="2489137"/>
                </a:lnTo>
                <a:lnTo>
                  <a:pt x="2144212" y="2463379"/>
                </a:lnTo>
                <a:lnTo>
                  <a:pt x="2180739" y="2436414"/>
                </a:lnTo>
                <a:lnTo>
                  <a:pt x="2216318" y="2408272"/>
                </a:lnTo>
                <a:lnTo>
                  <a:pt x="2250921" y="2378981"/>
                </a:lnTo>
                <a:lnTo>
                  <a:pt x="2284519" y="2348570"/>
                </a:lnTo>
                <a:lnTo>
                  <a:pt x="2317083" y="2317067"/>
                </a:lnTo>
                <a:lnTo>
                  <a:pt x="2348584" y="2284501"/>
                </a:lnTo>
                <a:lnTo>
                  <a:pt x="2378993" y="2250901"/>
                </a:lnTo>
                <a:lnTo>
                  <a:pt x="2408283" y="2216296"/>
                </a:lnTo>
                <a:lnTo>
                  <a:pt x="2436423" y="2180713"/>
                </a:lnTo>
                <a:lnTo>
                  <a:pt x="2463386" y="2144183"/>
                </a:lnTo>
                <a:lnTo>
                  <a:pt x="2489143" y="2106733"/>
                </a:lnTo>
                <a:lnTo>
                  <a:pt x="2513665" y="2068393"/>
                </a:lnTo>
                <a:lnTo>
                  <a:pt x="2536923" y="2029191"/>
                </a:lnTo>
                <a:lnTo>
                  <a:pt x="2558889" y="1989156"/>
                </a:lnTo>
                <a:lnTo>
                  <a:pt x="2579533" y="1948316"/>
                </a:lnTo>
                <a:lnTo>
                  <a:pt x="2598828" y="1906700"/>
                </a:lnTo>
                <a:lnTo>
                  <a:pt x="2616744" y="1864337"/>
                </a:lnTo>
                <a:lnTo>
                  <a:pt x="2633253" y="1821256"/>
                </a:lnTo>
                <a:lnTo>
                  <a:pt x="2648326" y="1777485"/>
                </a:lnTo>
                <a:lnTo>
                  <a:pt x="2661934" y="1733053"/>
                </a:lnTo>
                <a:lnTo>
                  <a:pt x="2674049" y="1687989"/>
                </a:lnTo>
                <a:lnTo>
                  <a:pt x="2684642" y="1642322"/>
                </a:lnTo>
                <a:lnTo>
                  <a:pt x="2693683" y="1596079"/>
                </a:lnTo>
                <a:lnTo>
                  <a:pt x="2701146" y="1549290"/>
                </a:lnTo>
                <a:lnTo>
                  <a:pt x="2707000" y="1501984"/>
                </a:lnTo>
                <a:lnTo>
                  <a:pt x="2711217" y="1454189"/>
                </a:lnTo>
                <a:lnTo>
                  <a:pt x="2713768" y="1405935"/>
                </a:lnTo>
                <a:lnTo>
                  <a:pt x="2714625" y="1357249"/>
                </a:lnTo>
                <a:lnTo>
                  <a:pt x="2713768" y="1308570"/>
                </a:lnTo>
                <a:lnTo>
                  <a:pt x="2711217" y="1260323"/>
                </a:lnTo>
                <a:lnTo>
                  <a:pt x="2707000" y="1212536"/>
                </a:lnTo>
                <a:lnTo>
                  <a:pt x="2701146" y="1165237"/>
                </a:lnTo>
                <a:lnTo>
                  <a:pt x="2693683" y="1118455"/>
                </a:lnTo>
                <a:lnTo>
                  <a:pt x="2684642" y="1072219"/>
                </a:lnTo>
                <a:lnTo>
                  <a:pt x="2674049" y="1026557"/>
                </a:lnTo>
                <a:lnTo>
                  <a:pt x="2661934" y="981499"/>
                </a:lnTo>
                <a:lnTo>
                  <a:pt x="2648326" y="937073"/>
                </a:lnTo>
                <a:lnTo>
                  <a:pt x="2633253" y="893307"/>
                </a:lnTo>
                <a:lnTo>
                  <a:pt x="2616744" y="850231"/>
                </a:lnTo>
                <a:lnTo>
                  <a:pt x="2598828" y="807873"/>
                </a:lnTo>
                <a:lnTo>
                  <a:pt x="2579533" y="766261"/>
                </a:lnTo>
                <a:lnTo>
                  <a:pt x="2558889" y="725426"/>
                </a:lnTo>
                <a:lnTo>
                  <a:pt x="2536923" y="685394"/>
                </a:lnTo>
                <a:lnTo>
                  <a:pt x="2513665" y="646196"/>
                </a:lnTo>
                <a:lnTo>
                  <a:pt x="2489143" y="607859"/>
                </a:lnTo>
                <a:lnTo>
                  <a:pt x="2463386" y="570412"/>
                </a:lnTo>
                <a:lnTo>
                  <a:pt x="2436423" y="533885"/>
                </a:lnTo>
                <a:lnTo>
                  <a:pt x="2408283" y="498306"/>
                </a:lnTo>
                <a:lnTo>
                  <a:pt x="2378993" y="463703"/>
                </a:lnTo>
                <a:lnTo>
                  <a:pt x="2348584" y="430105"/>
                </a:lnTo>
                <a:lnTo>
                  <a:pt x="2317083" y="397541"/>
                </a:lnTo>
                <a:lnTo>
                  <a:pt x="2284519" y="366040"/>
                </a:lnTo>
                <a:lnTo>
                  <a:pt x="2250921" y="335631"/>
                </a:lnTo>
                <a:lnTo>
                  <a:pt x="2216318" y="306341"/>
                </a:lnTo>
                <a:lnTo>
                  <a:pt x="2180739" y="278201"/>
                </a:lnTo>
                <a:lnTo>
                  <a:pt x="2144212" y="251238"/>
                </a:lnTo>
                <a:lnTo>
                  <a:pt x="2106765" y="225481"/>
                </a:lnTo>
                <a:lnTo>
                  <a:pt x="2068428" y="200959"/>
                </a:lnTo>
                <a:lnTo>
                  <a:pt x="2029230" y="177701"/>
                </a:lnTo>
                <a:lnTo>
                  <a:pt x="1989198" y="155735"/>
                </a:lnTo>
                <a:lnTo>
                  <a:pt x="1948363" y="135091"/>
                </a:lnTo>
                <a:lnTo>
                  <a:pt x="1906751" y="115796"/>
                </a:lnTo>
                <a:lnTo>
                  <a:pt x="1864393" y="97880"/>
                </a:lnTo>
                <a:lnTo>
                  <a:pt x="1821317" y="81371"/>
                </a:lnTo>
                <a:lnTo>
                  <a:pt x="1777551" y="66298"/>
                </a:lnTo>
                <a:lnTo>
                  <a:pt x="1733125" y="52690"/>
                </a:lnTo>
                <a:lnTo>
                  <a:pt x="1688067" y="40575"/>
                </a:lnTo>
                <a:lnTo>
                  <a:pt x="1642405" y="29982"/>
                </a:lnTo>
                <a:lnTo>
                  <a:pt x="1596169" y="20941"/>
                </a:lnTo>
                <a:lnTo>
                  <a:pt x="1549387" y="13478"/>
                </a:lnTo>
                <a:lnTo>
                  <a:pt x="1502088" y="7624"/>
                </a:lnTo>
                <a:lnTo>
                  <a:pt x="1454301" y="3407"/>
                </a:lnTo>
                <a:lnTo>
                  <a:pt x="1406054" y="856"/>
                </a:lnTo>
                <a:lnTo>
                  <a:pt x="1357376" y="0"/>
                </a:lnTo>
                <a:close/>
              </a:path>
            </a:pathLst>
          </a:custGeom>
          <a:solidFill>
            <a:srgbClr val="624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92594" y="3234055"/>
            <a:ext cx="1469390" cy="1617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384" marR="5080" indent="-20320" algn="just">
              <a:lnSpc>
                <a:spcPct val="100400"/>
              </a:lnSpc>
              <a:spcBef>
                <a:spcPts val="90"/>
              </a:spcBef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ic  &amp;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Welfare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Officers</a:t>
            </a:r>
            <a:endParaRPr sz="2400">
              <a:latin typeface="Arial"/>
              <a:cs typeface="Arial"/>
            </a:endParaRPr>
          </a:p>
          <a:p>
            <a:pPr marL="44450" algn="just">
              <a:lnSpc>
                <a:spcPct val="100000"/>
              </a:lnSpc>
              <a:spcBef>
                <a:spcPts val="2180"/>
              </a:spcBef>
            </a:pP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(One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4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Faculty)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14700" y="2686050"/>
            <a:ext cx="2714625" cy="2714625"/>
          </a:xfrm>
          <a:custGeom>
            <a:avLst/>
            <a:gdLst/>
            <a:ahLst/>
            <a:cxnLst/>
            <a:rect l="l" t="t" r="r" b="b"/>
            <a:pathLst>
              <a:path w="2714625" h="2714625">
                <a:moveTo>
                  <a:pt x="1357376" y="0"/>
                </a:moveTo>
                <a:lnTo>
                  <a:pt x="1308689" y="856"/>
                </a:lnTo>
                <a:lnTo>
                  <a:pt x="1260435" y="3407"/>
                </a:lnTo>
                <a:lnTo>
                  <a:pt x="1212640" y="7624"/>
                </a:lnTo>
                <a:lnTo>
                  <a:pt x="1165334" y="13478"/>
                </a:lnTo>
                <a:lnTo>
                  <a:pt x="1118545" y="20941"/>
                </a:lnTo>
                <a:lnTo>
                  <a:pt x="1072302" y="29982"/>
                </a:lnTo>
                <a:lnTo>
                  <a:pt x="1026635" y="40575"/>
                </a:lnTo>
                <a:lnTo>
                  <a:pt x="981571" y="52690"/>
                </a:lnTo>
                <a:lnTo>
                  <a:pt x="937139" y="66298"/>
                </a:lnTo>
                <a:lnTo>
                  <a:pt x="893368" y="81371"/>
                </a:lnTo>
                <a:lnTo>
                  <a:pt x="850287" y="97880"/>
                </a:lnTo>
                <a:lnTo>
                  <a:pt x="807924" y="115796"/>
                </a:lnTo>
                <a:lnTo>
                  <a:pt x="766308" y="135091"/>
                </a:lnTo>
                <a:lnTo>
                  <a:pt x="725468" y="155735"/>
                </a:lnTo>
                <a:lnTo>
                  <a:pt x="685433" y="177701"/>
                </a:lnTo>
                <a:lnTo>
                  <a:pt x="646231" y="200959"/>
                </a:lnTo>
                <a:lnTo>
                  <a:pt x="607891" y="225481"/>
                </a:lnTo>
                <a:lnTo>
                  <a:pt x="570441" y="251238"/>
                </a:lnTo>
                <a:lnTo>
                  <a:pt x="533911" y="278201"/>
                </a:lnTo>
                <a:lnTo>
                  <a:pt x="498328" y="306341"/>
                </a:lnTo>
                <a:lnTo>
                  <a:pt x="463723" y="335631"/>
                </a:lnTo>
                <a:lnTo>
                  <a:pt x="430123" y="366040"/>
                </a:lnTo>
                <a:lnTo>
                  <a:pt x="397557" y="397541"/>
                </a:lnTo>
                <a:lnTo>
                  <a:pt x="366054" y="430105"/>
                </a:lnTo>
                <a:lnTo>
                  <a:pt x="335643" y="463703"/>
                </a:lnTo>
                <a:lnTo>
                  <a:pt x="306352" y="498306"/>
                </a:lnTo>
                <a:lnTo>
                  <a:pt x="278210" y="533885"/>
                </a:lnTo>
                <a:lnTo>
                  <a:pt x="251245" y="570412"/>
                </a:lnTo>
                <a:lnTo>
                  <a:pt x="225487" y="607859"/>
                </a:lnTo>
                <a:lnTo>
                  <a:pt x="200964" y="646196"/>
                </a:lnTo>
                <a:lnTo>
                  <a:pt x="177705" y="685394"/>
                </a:lnTo>
                <a:lnTo>
                  <a:pt x="155739" y="725426"/>
                </a:lnTo>
                <a:lnTo>
                  <a:pt x="135093" y="766261"/>
                </a:lnTo>
                <a:lnTo>
                  <a:pt x="115798" y="807873"/>
                </a:lnTo>
                <a:lnTo>
                  <a:pt x="97881" y="850231"/>
                </a:lnTo>
                <a:lnTo>
                  <a:pt x="81372" y="893307"/>
                </a:lnTo>
                <a:lnTo>
                  <a:pt x="66299" y="937073"/>
                </a:lnTo>
                <a:lnTo>
                  <a:pt x="52690" y="981499"/>
                </a:lnTo>
                <a:lnTo>
                  <a:pt x="40575" y="1026557"/>
                </a:lnTo>
                <a:lnTo>
                  <a:pt x="29983" y="1072219"/>
                </a:lnTo>
                <a:lnTo>
                  <a:pt x="20941" y="1118455"/>
                </a:lnTo>
                <a:lnTo>
                  <a:pt x="13478" y="1165237"/>
                </a:lnTo>
                <a:lnTo>
                  <a:pt x="7624" y="1212536"/>
                </a:lnTo>
                <a:lnTo>
                  <a:pt x="3408" y="1260323"/>
                </a:lnTo>
                <a:lnTo>
                  <a:pt x="856" y="1308570"/>
                </a:lnTo>
                <a:lnTo>
                  <a:pt x="0" y="1357249"/>
                </a:lnTo>
                <a:lnTo>
                  <a:pt x="856" y="1405935"/>
                </a:lnTo>
                <a:lnTo>
                  <a:pt x="3408" y="1454189"/>
                </a:lnTo>
                <a:lnTo>
                  <a:pt x="7624" y="1501984"/>
                </a:lnTo>
                <a:lnTo>
                  <a:pt x="13478" y="1549290"/>
                </a:lnTo>
                <a:lnTo>
                  <a:pt x="20941" y="1596079"/>
                </a:lnTo>
                <a:lnTo>
                  <a:pt x="29983" y="1642322"/>
                </a:lnTo>
                <a:lnTo>
                  <a:pt x="40575" y="1687989"/>
                </a:lnTo>
                <a:lnTo>
                  <a:pt x="52690" y="1733053"/>
                </a:lnTo>
                <a:lnTo>
                  <a:pt x="66299" y="1777485"/>
                </a:lnTo>
                <a:lnTo>
                  <a:pt x="81372" y="1821256"/>
                </a:lnTo>
                <a:lnTo>
                  <a:pt x="97881" y="1864337"/>
                </a:lnTo>
                <a:lnTo>
                  <a:pt x="115798" y="1906700"/>
                </a:lnTo>
                <a:lnTo>
                  <a:pt x="135093" y="1948316"/>
                </a:lnTo>
                <a:lnTo>
                  <a:pt x="155739" y="1989156"/>
                </a:lnTo>
                <a:lnTo>
                  <a:pt x="177705" y="2029191"/>
                </a:lnTo>
                <a:lnTo>
                  <a:pt x="200964" y="2068393"/>
                </a:lnTo>
                <a:lnTo>
                  <a:pt x="225487" y="2106733"/>
                </a:lnTo>
                <a:lnTo>
                  <a:pt x="251245" y="2144183"/>
                </a:lnTo>
                <a:lnTo>
                  <a:pt x="278210" y="2180713"/>
                </a:lnTo>
                <a:lnTo>
                  <a:pt x="306352" y="2216296"/>
                </a:lnTo>
                <a:lnTo>
                  <a:pt x="335643" y="2250901"/>
                </a:lnTo>
                <a:lnTo>
                  <a:pt x="366054" y="2284501"/>
                </a:lnTo>
                <a:lnTo>
                  <a:pt x="397557" y="2317067"/>
                </a:lnTo>
                <a:lnTo>
                  <a:pt x="430123" y="2348570"/>
                </a:lnTo>
                <a:lnTo>
                  <a:pt x="463723" y="2378981"/>
                </a:lnTo>
                <a:lnTo>
                  <a:pt x="498328" y="2408272"/>
                </a:lnTo>
                <a:lnTo>
                  <a:pt x="533911" y="2436414"/>
                </a:lnTo>
                <a:lnTo>
                  <a:pt x="570441" y="2463379"/>
                </a:lnTo>
                <a:lnTo>
                  <a:pt x="607891" y="2489137"/>
                </a:lnTo>
                <a:lnTo>
                  <a:pt x="646231" y="2513660"/>
                </a:lnTo>
                <a:lnTo>
                  <a:pt x="685433" y="2536919"/>
                </a:lnTo>
                <a:lnTo>
                  <a:pt x="725468" y="2558885"/>
                </a:lnTo>
                <a:lnTo>
                  <a:pt x="766308" y="2579531"/>
                </a:lnTo>
                <a:lnTo>
                  <a:pt x="807924" y="2598826"/>
                </a:lnTo>
                <a:lnTo>
                  <a:pt x="850287" y="2616743"/>
                </a:lnTo>
                <a:lnTo>
                  <a:pt x="893368" y="2633252"/>
                </a:lnTo>
                <a:lnTo>
                  <a:pt x="937139" y="2648325"/>
                </a:lnTo>
                <a:lnTo>
                  <a:pt x="981571" y="2661934"/>
                </a:lnTo>
                <a:lnTo>
                  <a:pt x="1026635" y="2674049"/>
                </a:lnTo>
                <a:lnTo>
                  <a:pt x="1072302" y="2684641"/>
                </a:lnTo>
                <a:lnTo>
                  <a:pt x="1118545" y="2693683"/>
                </a:lnTo>
                <a:lnTo>
                  <a:pt x="1165334" y="2701146"/>
                </a:lnTo>
                <a:lnTo>
                  <a:pt x="1212640" y="2707000"/>
                </a:lnTo>
                <a:lnTo>
                  <a:pt x="1260435" y="2711216"/>
                </a:lnTo>
                <a:lnTo>
                  <a:pt x="1308689" y="2713768"/>
                </a:lnTo>
                <a:lnTo>
                  <a:pt x="1357376" y="2714625"/>
                </a:lnTo>
                <a:lnTo>
                  <a:pt x="1406054" y="2713768"/>
                </a:lnTo>
                <a:lnTo>
                  <a:pt x="1454301" y="2711216"/>
                </a:lnTo>
                <a:lnTo>
                  <a:pt x="1502088" y="2707000"/>
                </a:lnTo>
                <a:lnTo>
                  <a:pt x="1549387" y="2701146"/>
                </a:lnTo>
                <a:lnTo>
                  <a:pt x="1596169" y="2693683"/>
                </a:lnTo>
                <a:lnTo>
                  <a:pt x="1642405" y="2684641"/>
                </a:lnTo>
                <a:lnTo>
                  <a:pt x="1688067" y="2674049"/>
                </a:lnTo>
                <a:lnTo>
                  <a:pt x="1733125" y="2661934"/>
                </a:lnTo>
                <a:lnTo>
                  <a:pt x="1777551" y="2648325"/>
                </a:lnTo>
                <a:lnTo>
                  <a:pt x="1821317" y="2633252"/>
                </a:lnTo>
                <a:lnTo>
                  <a:pt x="1864393" y="2616743"/>
                </a:lnTo>
                <a:lnTo>
                  <a:pt x="1906751" y="2598826"/>
                </a:lnTo>
                <a:lnTo>
                  <a:pt x="1948363" y="2579531"/>
                </a:lnTo>
                <a:lnTo>
                  <a:pt x="1989198" y="2558885"/>
                </a:lnTo>
                <a:lnTo>
                  <a:pt x="2029230" y="2536919"/>
                </a:lnTo>
                <a:lnTo>
                  <a:pt x="2068428" y="2513660"/>
                </a:lnTo>
                <a:lnTo>
                  <a:pt x="2106765" y="2489137"/>
                </a:lnTo>
                <a:lnTo>
                  <a:pt x="2144212" y="2463379"/>
                </a:lnTo>
                <a:lnTo>
                  <a:pt x="2180739" y="2436414"/>
                </a:lnTo>
                <a:lnTo>
                  <a:pt x="2216318" y="2408272"/>
                </a:lnTo>
                <a:lnTo>
                  <a:pt x="2250921" y="2378981"/>
                </a:lnTo>
                <a:lnTo>
                  <a:pt x="2284519" y="2348570"/>
                </a:lnTo>
                <a:lnTo>
                  <a:pt x="2317083" y="2317067"/>
                </a:lnTo>
                <a:lnTo>
                  <a:pt x="2348584" y="2284501"/>
                </a:lnTo>
                <a:lnTo>
                  <a:pt x="2378993" y="2250901"/>
                </a:lnTo>
                <a:lnTo>
                  <a:pt x="2408283" y="2216296"/>
                </a:lnTo>
                <a:lnTo>
                  <a:pt x="2436423" y="2180713"/>
                </a:lnTo>
                <a:lnTo>
                  <a:pt x="2463386" y="2144183"/>
                </a:lnTo>
                <a:lnTo>
                  <a:pt x="2489143" y="2106733"/>
                </a:lnTo>
                <a:lnTo>
                  <a:pt x="2513665" y="2068393"/>
                </a:lnTo>
                <a:lnTo>
                  <a:pt x="2536923" y="2029191"/>
                </a:lnTo>
                <a:lnTo>
                  <a:pt x="2558889" y="1989156"/>
                </a:lnTo>
                <a:lnTo>
                  <a:pt x="2579533" y="1948316"/>
                </a:lnTo>
                <a:lnTo>
                  <a:pt x="2598828" y="1906700"/>
                </a:lnTo>
                <a:lnTo>
                  <a:pt x="2616744" y="1864337"/>
                </a:lnTo>
                <a:lnTo>
                  <a:pt x="2633253" y="1821256"/>
                </a:lnTo>
                <a:lnTo>
                  <a:pt x="2648326" y="1777485"/>
                </a:lnTo>
                <a:lnTo>
                  <a:pt x="2661934" y="1733053"/>
                </a:lnTo>
                <a:lnTo>
                  <a:pt x="2674049" y="1687989"/>
                </a:lnTo>
                <a:lnTo>
                  <a:pt x="2684642" y="1642322"/>
                </a:lnTo>
                <a:lnTo>
                  <a:pt x="2693683" y="1596079"/>
                </a:lnTo>
                <a:lnTo>
                  <a:pt x="2701146" y="1549290"/>
                </a:lnTo>
                <a:lnTo>
                  <a:pt x="2707000" y="1501984"/>
                </a:lnTo>
                <a:lnTo>
                  <a:pt x="2711217" y="1454189"/>
                </a:lnTo>
                <a:lnTo>
                  <a:pt x="2713768" y="1405935"/>
                </a:lnTo>
                <a:lnTo>
                  <a:pt x="2714625" y="1357249"/>
                </a:lnTo>
                <a:lnTo>
                  <a:pt x="2713768" y="1308570"/>
                </a:lnTo>
                <a:lnTo>
                  <a:pt x="2711217" y="1260323"/>
                </a:lnTo>
                <a:lnTo>
                  <a:pt x="2707000" y="1212536"/>
                </a:lnTo>
                <a:lnTo>
                  <a:pt x="2701146" y="1165237"/>
                </a:lnTo>
                <a:lnTo>
                  <a:pt x="2693683" y="1118455"/>
                </a:lnTo>
                <a:lnTo>
                  <a:pt x="2684642" y="1072219"/>
                </a:lnTo>
                <a:lnTo>
                  <a:pt x="2674049" y="1026557"/>
                </a:lnTo>
                <a:lnTo>
                  <a:pt x="2661934" y="981499"/>
                </a:lnTo>
                <a:lnTo>
                  <a:pt x="2648326" y="937073"/>
                </a:lnTo>
                <a:lnTo>
                  <a:pt x="2633253" y="893307"/>
                </a:lnTo>
                <a:lnTo>
                  <a:pt x="2616744" y="850231"/>
                </a:lnTo>
                <a:lnTo>
                  <a:pt x="2598828" y="807873"/>
                </a:lnTo>
                <a:lnTo>
                  <a:pt x="2579533" y="766261"/>
                </a:lnTo>
                <a:lnTo>
                  <a:pt x="2558889" y="725426"/>
                </a:lnTo>
                <a:lnTo>
                  <a:pt x="2536923" y="685394"/>
                </a:lnTo>
                <a:lnTo>
                  <a:pt x="2513665" y="646196"/>
                </a:lnTo>
                <a:lnTo>
                  <a:pt x="2489143" y="607859"/>
                </a:lnTo>
                <a:lnTo>
                  <a:pt x="2463386" y="570412"/>
                </a:lnTo>
                <a:lnTo>
                  <a:pt x="2436423" y="533885"/>
                </a:lnTo>
                <a:lnTo>
                  <a:pt x="2408283" y="498306"/>
                </a:lnTo>
                <a:lnTo>
                  <a:pt x="2378993" y="463703"/>
                </a:lnTo>
                <a:lnTo>
                  <a:pt x="2348584" y="430105"/>
                </a:lnTo>
                <a:lnTo>
                  <a:pt x="2317083" y="397541"/>
                </a:lnTo>
                <a:lnTo>
                  <a:pt x="2284519" y="366040"/>
                </a:lnTo>
                <a:lnTo>
                  <a:pt x="2250921" y="335631"/>
                </a:lnTo>
                <a:lnTo>
                  <a:pt x="2216318" y="306341"/>
                </a:lnTo>
                <a:lnTo>
                  <a:pt x="2180739" y="278201"/>
                </a:lnTo>
                <a:lnTo>
                  <a:pt x="2144212" y="251238"/>
                </a:lnTo>
                <a:lnTo>
                  <a:pt x="2106765" y="225481"/>
                </a:lnTo>
                <a:lnTo>
                  <a:pt x="2068428" y="200959"/>
                </a:lnTo>
                <a:lnTo>
                  <a:pt x="2029230" y="177701"/>
                </a:lnTo>
                <a:lnTo>
                  <a:pt x="1989198" y="155735"/>
                </a:lnTo>
                <a:lnTo>
                  <a:pt x="1948363" y="135091"/>
                </a:lnTo>
                <a:lnTo>
                  <a:pt x="1906751" y="115796"/>
                </a:lnTo>
                <a:lnTo>
                  <a:pt x="1864393" y="97880"/>
                </a:lnTo>
                <a:lnTo>
                  <a:pt x="1821317" y="81371"/>
                </a:lnTo>
                <a:lnTo>
                  <a:pt x="1777551" y="66298"/>
                </a:lnTo>
                <a:lnTo>
                  <a:pt x="1733125" y="52690"/>
                </a:lnTo>
                <a:lnTo>
                  <a:pt x="1688067" y="40575"/>
                </a:lnTo>
                <a:lnTo>
                  <a:pt x="1642405" y="29982"/>
                </a:lnTo>
                <a:lnTo>
                  <a:pt x="1596169" y="20941"/>
                </a:lnTo>
                <a:lnTo>
                  <a:pt x="1549387" y="13478"/>
                </a:lnTo>
                <a:lnTo>
                  <a:pt x="1502088" y="7624"/>
                </a:lnTo>
                <a:lnTo>
                  <a:pt x="1454301" y="3407"/>
                </a:lnTo>
                <a:lnTo>
                  <a:pt x="1406054" y="856"/>
                </a:lnTo>
                <a:lnTo>
                  <a:pt x="1357376" y="0"/>
                </a:lnTo>
                <a:close/>
              </a:path>
            </a:pathLst>
          </a:custGeom>
          <a:solidFill>
            <a:srgbClr val="624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0634" y="3417506"/>
            <a:ext cx="1732280" cy="125412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8419" marR="15240" indent="-43180">
              <a:lnSpc>
                <a:spcPct val="101699"/>
              </a:lnSpc>
              <a:spcBef>
                <a:spcPts val="5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Reps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(One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department)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6725" y="2686050"/>
            <a:ext cx="2714625" cy="2714625"/>
          </a:xfrm>
          <a:custGeom>
            <a:avLst/>
            <a:gdLst/>
            <a:ahLst/>
            <a:cxnLst/>
            <a:rect l="l" t="t" r="r" b="b"/>
            <a:pathLst>
              <a:path w="2714625" h="2714625">
                <a:moveTo>
                  <a:pt x="1357376" y="0"/>
                </a:moveTo>
                <a:lnTo>
                  <a:pt x="1308689" y="856"/>
                </a:lnTo>
                <a:lnTo>
                  <a:pt x="1260435" y="3407"/>
                </a:lnTo>
                <a:lnTo>
                  <a:pt x="1212640" y="7624"/>
                </a:lnTo>
                <a:lnTo>
                  <a:pt x="1165334" y="13478"/>
                </a:lnTo>
                <a:lnTo>
                  <a:pt x="1118545" y="20941"/>
                </a:lnTo>
                <a:lnTo>
                  <a:pt x="1072302" y="29982"/>
                </a:lnTo>
                <a:lnTo>
                  <a:pt x="1026635" y="40575"/>
                </a:lnTo>
                <a:lnTo>
                  <a:pt x="981571" y="52690"/>
                </a:lnTo>
                <a:lnTo>
                  <a:pt x="937139" y="66298"/>
                </a:lnTo>
                <a:lnTo>
                  <a:pt x="893368" y="81371"/>
                </a:lnTo>
                <a:lnTo>
                  <a:pt x="850287" y="97880"/>
                </a:lnTo>
                <a:lnTo>
                  <a:pt x="807924" y="115796"/>
                </a:lnTo>
                <a:lnTo>
                  <a:pt x="766308" y="135091"/>
                </a:lnTo>
                <a:lnTo>
                  <a:pt x="725468" y="155735"/>
                </a:lnTo>
                <a:lnTo>
                  <a:pt x="685433" y="177701"/>
                </a:lnTo>
                <a:lnTo>
                  <a:pt x="646231" y="200959"/>
                </a:lnTo>
                <a:lnTo>
                  <a:pt x="607891" y="225481"/>
                </a:lnTo>
                <a:lnTo>
                  <a:pt x="570441" y="251238"/>
                </a:lnTo>
                <a:lnTo>
                  <a:pt x="533911" y="278201"/>
                </a:lnTo>
                <a:lnTo>
                  <a:pt x="498328" y="306341"/>
                </a:lnTo>
                <a:lnTo>
                  <a:pt x="463723" y="335631"/>
                </a:lnTo>
                <a:lnTo>
                  <a:pt x="430123" y="366040"/>
                </a:lnTo>
                <a:lnTo>
                  <a:pt x="397557" y="397541"/>
                </a:lnTo>
                <a:lnTo>
                  <a:pt x="366054" y="430105"/>
                </a:lnTo>
                <a:lnTo>
                  <a:pt x="335643" y="463703"/>
                </a:lnTo>
                <a:lnTo>
                  <a:pt x="306352" y="498306"/>
                </a:lnTo>
                <a:lnTo>
                  <a:pt x="278210" y="533885"/>
                </a:lnTo>
                <a:lnTo>
                  <a:pt x="251245" y="570412"/>
                </a:lnTo>
                <a:lnTo>
                  <a:pt x="225487" y="607859"/>
                </a:lnTo>
                <a:lnTo>
                  <a:pt x="200964" y="646196"/>
                </a:lnTo>
                <a:lnTo>
                  <a:pt x="177705" y="685394"/>
                </a:lnTo>
                <a:lnTo>
                  <a:pt x="155739" y="725426"/>
                </a:lnTo>
                <a:lnTo>
                  <a:pt x="135093" y="766261"/>
                </a:lnTo>
                <a:lnTo>
                  <a:pt x="115798" y="807873"/>
                </a:lnTo>
                <a:lnTo>
                  <a:pt x="97881" y="850231"/>
                </a:lnTo>
                <a:lnTo>
                  <a:pt x="81372" y="893307"/>
                </a:lnTo>
                <a:lnTo>
                  <a:pt x="66299" y="937073"/>
                </a:lnTo>
                <a:lnTo>
                  <a:pt x="52690" y="981499"/>
                </a:lnTo>
                <a:lnTo>
                  <a:pt x="40575" y="1026557"/>
                </a:lnTo>
                <a:lnTo>
                  <a:pt x="29983" y="1072219"/>
                </a:lnTo>
                <a:lnTo>
                  <a:pt x="20941" y="1118455"/>
                </a:lnTo>
                <a:lnTo>
                  <a:pt x="13478" y="1165237"/>
                </a:lnTo>
                <a:lnTo>
                  <a:pt x="7624" y="1212536"/>
                </a:lnTo>
                <a:lnTo>
                  <a:pt x="3408" y="1260323"/>
                </a:lnTo>
                <a:lnTo>
                  <a:pt x="856" y="1308570"/>
                </a:lnTo>
                <a:lnTo>
                  <a:pt x="0" y="1357249"/>
                </a:lnTo>
                <a:lnTo>
                  <a:pt x="856" y="1405935"/>
                </a:lnTo>
                <a:lnTo>
                  <a:pt x="3408" y="1454189"/>
                </a:lnTo>
                <a:lnTo>
                  <a:pt x="7624" y="1501984"/>
                </a:lnTo>
                <a:lnTo>
                  <a:pt x="13478" y="1549290"/>
                </a:lnTo>
                <a:lnTo>
                  <a:pt x="20941" y="1596079"/>
                </a:lnTo>
                <a:lnTo>
                  <a:pt x="29983" y="1642322"/>
                </a:lnTo>
                <a:lnTo>
                  <a:pt x="40575" y="1687989"/>
                </a:lnTo>
                <a:lnTo>
                  <a:pt x="52690" y="1733053"/>
                </a:lnTo>
                <a:lnTo>
                  <a:pt x="66299" y="1777485"/>
                </a:lnTo>
                <a:lnTo>
                  <a:pt x="81372" y="1821256"/>
                </a:lnTo>
                <a:lnTo>
                  <a:pt x="97881" y="1864337"/>
                </a:lnTo>
                <a:lnTo>
                  <a:pt x="115798" y="1906700"/>
                </a:lnTo>
                <a:lnTo>
                  <a:pt x="135093" y="1948316"/>
                </a:lnTo>
                <a:lnTo>
                  <a:pt x="155739" y="1989156"/>
                </a:lnTo>
                <a:lnTo>
                  <a:pt x="177705" y="2029191"/>
                </a:lnTo>
                <a:lnTo>
                  <a:pt x="200964" y="2068393"/>
                </a:lnTo>
                <a:lnTo>
                  <a:pt x="225487" y="2106733"/>
                </a:lnTo>
                <a:lnTo>
                  <a:pt x="251245" y="2144183"/>
                </a:lnTo>
                <a:lnTo>
                  <a:pt x="278210" y="2180713"/>
                </a:lnTo>
                <a:lnTo>
                  <a:pt x="306352" y="2216296"/>
                </a:lnTo>
                <a:lnTo>
                  <a:pt x="335643" y="2250901"/>
                </a:lnTo>
                <a:lnTo>
                  <a:pt x="366054" y="2284501"/>
                </a:lnTo>
                <a:lnTo>
                  <a:pt x="397557" y="2317067"/>
                </a:lnTo>
                <a:lnTo>
                  <a:pt x="430123" y="2348570"/>
                </a:lnTo>
                <a:lnTo>
                  <a:pt x="463723" y="2378981"/>
                </a:lnTo>
                <a:lnTo>
                  <a:pt x="498328" y="2408272"/>
                </a:lnTo>
                <a:lnTo>
                  <a:pt x="533911" y="2436414"/>
                </a:lnTo>
                <a:lnTo>
                  <a:pt x="570441" y="2463379"/>
                </a:lnTo>
                <a:lnTo>
                  <a:pt x="607891" y="2489137"/>
                </a:lnTo>
                <a:lnTo>
                  <a:pt x="646231" y="2513660"/>
                </a:lnTo>
                <a:lnTo>
                  <a:pt x="685433" y="2536919"/>
                </a:lnTo>
                <a:lnTo>
                  <a:pt x="725468" y="2558885"/>
                </a:lnTo>
                <a:lnTo>
                  <a:pt x="766308" y="2579531"/>
                </a:lnTo>
                <a:lnTo>
                  <a:pt x="807924" y="2598826"/>
                </a:lnTo>
                <a:lnTo>
                  <a:pt x="850287" y="2616743"/>
                </a:lnTo>
                <a:lnTo>
                  <a:pt x="893368" y="2633252"/>
                </a:lnTo>
                <a:lnTo>
                  <a:pt x="937139" y="2648325"/>
                </a:lnTo>
                <a:lnTo>
                  <a:pt x="981571" y="2661934"/>
                </a:lnTo>
                <a:lnTo>
                  <a:pt x="1026635" y="2674049"/>
                </a:lnTo>
                <a:lnTo>
                  <a:pt x="1072302" y="2684641"/>
                </a:lnTo>
                <a:lnTo>
                  <a:pt x="1118545" y="2693683"/>
                </a:lnTo>
                <a:lnTo>
                  <a:pt x="1165334" y="2701146"/>
                </a:lnTo>
                <a:lnTo>
                  <a:pt x="1212640" y="2707000"/>
                </a:lnTo>
                <a:lnTo>
                  <a:pt x="1260435" y="2711216"/>
                </a:lnTo>
                <a:lnTo>
                  <a:pt x="1308689" y="2713768"/>
                </a:lnTo>
                <a:lnTo>
                  <a:pt x="1357376" y="2714625"/>
                </a:lnTo>
                <a:lnTo>
                  <a:pt x="1406054" y="2713768"/>
                </a:lnTo>
                <a:lnTo>
                  <a:pt x="1454301" y="2711216"/>
                </a:lnTo>
                <a:lnTo>
                  <a:pt x="1502088" y="2707000"/>
                </a:lnTo>
                <a:lnTo>
                  <a:pt x="1549387" y="2701146"/>
                </a:lnTo>
                <a:lnTo>
                  <a:pt x="1596169" y="2693683"/>
                </a:lnTo>
                <a:lnTo>
                  <a:pt x="1642405" y="2684641"/>
                </a:lnTo>
                <a:lnTo>
                  <a:pt x="1688067" y="2674049"/>
                </a:lnTo>
                <a:lnTo>
                  <a:pt x="1733125" y="2661934"/>
                </a:lnTo>
                <a:lnTo>
                  <a:pt x="1777551" y="2648325"/>
                </a:lnTo>
                <a:lnTo>
                  <a:pt x="1821317" y="2633252"/>
                </a:lnTo>
                <a:lnTo>
                  <a:pt x="1864393" y="2616743"/>
                </a:lnTo>
                <a:lnTo>
                  <a:pt x="1906751" y="2598826"/>
                </a:lnTo>
                <a:lnTo>
                  <a:pt x="1948363" y="2579531"/>
                </a:lnTo>
                <a:lnTo>
                  <a:pt x="1989198" y="2558885"/>
                </a:lnTo>
                <a:lnTo>
                  <a:pt x="2029230" y="2536919"/>
                </a:lnTo>
                <a:lnTo>
                  <a:pt x="2068428" y="2513660"/>
                </a:lnTo>
                <a:lnTo>
                  <a:pt x="2106765" y="2489137"/>
                </a:lnTo>
                <a:lnTo>
                  <a:pt x="2144212" y="2463379"/>
                </a:lnTo>
                <a:lnTo>
                  <a:pt x="2180739" y="2436414"/>
                </a:lnTo>
                <a:lnTo>
                  <a:pt x="2216318" y="2408272"/>
                </a:lnTo>
                <a:lnTo>
                  <a:pt x="2250921" y="2378981"/>
                </a:lnTo>
                <a:lnTo>
                  <a:pt x="2284519" y="2348570"/>
                </a:lnTo>
                <a:lnTo>
                  <a:pt x="2317083" y="2317067"/>
                </a:lnTo>
                <a:lnTo>
                  <a:pt x="2348584" y="2284501"/>
                </a:lnTo>
                <a:lnTo>
                  <a:pt x="2378993" y="2250901"/>
                </a:lnTo>
                <a:lnTo>
                  <a:pt x="2408283" y="2216296"/>
                </a:lnTo>
                <a:lnTo>
                  <a:pt x="2436423" y="2180713"/>
                </a:lnTo>
                <a:lnTo>
                  <a:pt x="2463386" y="2144183"/>
                </a:lnTo>
                <a:lnTo>
                  <a:pt x="2489143" y="2106733"/>
                </a:lnTo>
                <a:lnTo>
                  <a:pt x="2513665" y="2068393"/>
                </a:lnTo>
                <a:lnTo>
                  <a:pt x="2536923" y="2029191"/>
                </a:lnTo>
                <a:lnTo>
                  <a:pt x="2558889" y="1989156"/>
                </a:lnTo>
                <a:lnTo>
                  <a:pt x="2579533" y="1948316"/>
                </a:lnTo>
                <a:lnTo>
                  <a:pt x="2598828" y="1906700"/>
                </a:lnTo>
                <a:lnTo>
                  <a:pt x="2616744" y="1864337"/>
                </a:lnTo>
                <a:lnTo>
                  <a:pt x="2633253" y="1821256"/>
                </a:lnTo>
                <a:lnTo>
                  <a:pt x="2648326" y="1777485"/>
                </a:lnTo>
                <a:lnTo>
                  <a:pt x="2661934" y="1733053"/>
                </a:lnTo>
                <a:lnTo>
                  <a:pt x="2674049" y="1687989"/>
                </a:lnTo>
                <a:lnTo>
                  <a:pt x="2684642" y="1642322"/>
                </a:lnTo>
                <a:lnTo>
                  <a:pt x="2693683" y="1596079"/>
                </a:lnTo>
                <a:lnTo>
                  <a:pt x="2701146" y="1549290"/>
                </a:lnTo>
                <a:lnTo>
                  <a:pt x="2707000" y="1501984"/>
                </a:lnTo>
                <a:lnTo>
                  <a:pt x="2711217" y="1454189"/>
                </a:lnTo>
                <a:lnTo>
                  <a:pt x="2713768" y="1405935"/>
                </a:lnTo>
                <a:lnTo>
                  <a:pt x="2714625" y="1357249"/>
                </a:lnTo>
                <a:lnTo>
                  <a:pt x="2713768" y="1308570"/>
                </a:lnTo>
                <a:lnTo>
                  <a:pt x="2711217" y="1260323"/>
                </a:lnTo>
                <a:lnTo>
                  <a:pt x="2707000" y="1212536"/>
                </a:lnTo>
                <a:lnTo>
                  <a:pt x="2701146" y="1165237"/>
                </a:lnTo>
                <a:lnTo>
                  <a:pt x="2693683" y="1118455"/>
                </a:lnTo>
                <a:lnTo>
                  <a:pt x="2684642" y="1072219"/>
                </a:lnTo>
                <a:lnTo>
                  <a:pt x="2674049" y="1026557"/>
                </a:lnTo>
                <a:lnTo>
                  <a:pt x="2661934" y="981499"/>
                </a:lnTo>
                <a:lnTo>
                  <a:pt x="2648326" y="937073"/>
                </a:lnTo>
                <a:lnTo>
                  <a:pt x="2633253" y="893307"/>
                </a:lnTo>
                <a:lnTo>
                  <a:pt x="2616744" y="850231"/>
                </a:lnTo>
                <a:lnTo>
                  <a:pt x="2598828" y="807873"/>
                </a:lnTo>
                <a:lnTo>
                  <a:pt x="2579533" y="766261"/>
                </a:lnTo>
                <a:lnTo>
                  <a:pt x="2558889" y="725426"/>
                </a:lnTo>
                <a:lnTo>
                  <a:pt x="2536923" y="685394"/>
                </a:lnTo>
                <a:lnTo>
                  <a:pt x="2513665" y="646196"/>
                </a:lnTo>
                <a:lnTo>
                  <a:pt x="2489143" y="607859"/>
                </a:lnTo>
                <a:lnTo>
                  <a:pt x="2463386" y="570412"/>
                </a:lnTo>
                <a:lnTo>
                  <a:pt x="2436423" y="533885"/>
                </a:lnTo>
                <a:lnTo>
                  <a:pt x="2408283" y="498306"/>
                </a:lnTo>
                <a:lnTo>
                  <a:pt x="2378993" y="463703"/>
                </a:lnTo>
                <a:lnTo>
                  <a:pt x="2348584" y="430105"/>
                </a:lnTo>
                <a:lnTo>
                  <a:pt x="2317083" y="397541"/>
                </a:lnTo>
                <a:lnTo>
                  <a:pt x="2284519" y="366040"/>
                </a:lnTo>
                <a:lnTo>
                  <a:pt x="2250921" y="335631"/>
                </a:lnTo>
                <a:lnTo>
                  <a:pt x="2216318" y="306341"/>
                </a:lnTo>
                <a:lnTo>
                  <a:pt x="2180739" y="278201"/>
                </a:lnTo>
                <a:lnTo>
                  <a:pt x="2144212" y="251238"/>
                </a:lnTo>
                <a:lnTo>
                  <a:pt x="2106765" y="225481"/>
                </a:lnTo>
                <a:lnTo>
                  <a:pt x="2068428" y="200959"/>
                </a:lnTo>
                <a:lnTo>
                  <a:pt x="2029230" y="177701"/>
                </a:lnTo>
                <a:lnTo>
                  <a:pt x="1989198" y="155735"/>
                </a:lnTo>
                <a:lnTo>
                  <a:pt x="1948363" y="135091"/>
                </a:lnTo>
                <a:lnTo>
                  <a:pt x="1906751" y="115796"/>
                </a:lnTo>
                <a:lnTo>
                  <a:pt x="1864393" y="97880"/>
                </a:lnTo>
                <a:lnTo>
                  <a:pt x="1821317" y="81371"/>
                </a:lnTo>
                <a:lnTo>
                  <a:pt x="1777551" y="66298"/>
                </a:lnTo>
                <a:lnTo>
                  <a:pt x="1733125" y="52690"/>
                </a:lnTo>
                <a:lnTo>
                  <a:pt x="1688067" y="40575"/>
                </a:lnTo>
                <a:lnTo>
                  <a:pt x="1642405" y="29982"/>
                </a:lnTo>
                <a:lnTo>
                  <a:pt x="1596169" y="20941"/>
                </a:lnTo>
                <a:lnTo>
                  <a:pt x="1549387" y="13478"/>
                </a:lnTo>
                <a:lnTo>
                  <a:pt x="1502088" y="7624"/>
                </a:lnTo>
                <a:lnTo>
                  <a:pt x="1454301" y="3407"/>
                </a:lnTo>
                <a:lnTo>
                  <a:pt x="1406054" y="856"/>
                </a:lnTo>
                <a:lnTo>
                  <a:pt x="1357376" y="0"/>
                </a:lnTo>
                <a:close/>
              </a:path>
            </a:pathLst>
          </a:custGeom>
          <a:solidFill>
            <a:srgbClr val="624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55687" y="3310953"/>
            <a:ext cx="1540510" cy="763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Reps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0622" y="4321492"/>
            <a:ext cx="1306195" cy="4533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96875" marR="5080" indent="-384810">
              <a:lnSpc>
                <a:spcPts val="1650"/>
              </a:lnSpc>
              <a:spcBef>
                <a:spcPts val="204"/>
              </a:spcBef>
            </a:pP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(One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per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course 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group)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010650" y="2686050"/>
            <a:ext cx="2714625" cy="2714625"/>
          </a:xfrm>
          <a:custGeom>
            <a:avLst/>
            <a:gdLst/>
            <a:ahLst/>
            <a:cxnLst/>
            <a:rect l="l" t="t" r="r" b="b"/>
            <a:pathLst>
              <a:path w="2714625" h="2714625">
                <a:moveTo>
                  <a:pt x="1357376" y="0"/>
                </a:moveTo>
                <a:lnTo>
                  <a:pt x="1308689" y="856"/>
                </a:lnTo>
                <a:lnTo>
                  <a:pt x="1260435" y="3407"/>
                </a:lnTo>
                <a:lnTo>
                  <a:pt x="1212640" y="7624"/>
                </a:lnTo>
                <a:lnTo>
                  <a:pt x="1165334" y="13478"/>
                </a:lnTo>
                <a:lnTo>
                  <a:pt x="1118545" y="20941"/>
                </a:lnTo>
                <a:lnTo>
                  <a:pt x="1072302" y="29982"/>
                </a:lnTo>
                <a:lnTo>
                  <a:pt x="1026635" y="40575"/>
                </a:lnTo>
                <a:lnTo>
                  <a:pt x="981571" y="52690"/>
                </a:lnTo>
                <a:lnTo>
                  <a:pt x="937139" y="66298"/>
                </a:lnTo>
                <a:lnTo>
                  <a:pt x="893368" y="81371"/>
                </a:lnTo>
                <a:lnTo>
                  <a:pt x="850287" y="97880"/>
                </a:lnTo>
                <a:lnTo>
                  <a:pt x="807924" y="115796"/>
                </a:lnTo>
                <a:lnTo>
                  <a:pt x="766308" y="135091"/>
                </a:lnTo>
                <a:lnTo>
                  <a:pt x="725468" y="155735"/>
                </a:lnTo>
                <a:lnTo>
                  <a:pt x="685433" y="177701"/>
                </a:lnTo>
                <a:lnTo>
                  <a:pt x="646231" y="200959"/>
                </a:lnTo>
                <a:lnTo>
                  <a:pt x="607891" y="225481"/>
                </a:lnTo>
                <a:lnTo>
                  <a:pt x="570441" y="251238"/>
                </a:lnTo>
                <a:lnTo>
                  <a:pt x="533911" y="278201"/>
                </a:lnTo>
                <a:lnTo>
                  <a:pt x="498328" y="306341"/>
                </a:lnTo>
                <a:lnTo>
                  <a:pt x="463723" y="335631"/>
                </a:lnTo>
                <a:lnTo>
                  <a:pt x="430123" y="366040"/>
                </a:lnTo>
                <a:lnTo>
                  <a:pt x="397557" y="397541"/>
                </a:lnTo>
                <a:lnTo>
                  <a:pt x="366054" y="430105"/>
                </a:lnTo>
                <a:lnTo>
                  <a:pt x="335643" y="463703"/>
                </a:lnTo>
                <a:lnTo>
                  <a:pt x="306352" y="498306"/>
                </a:lnTo>
                <a:lnTo>
                  <a:pt x="278210" y="533885"/>
                </a:lnTo>
                <a:lnTo>
                  <a:pt x="251245" y="570412"/>
                </a:lnTo>
                <a:lnTo>
                  <a:pt x="225487" y="607859"/>
                </a:lnTo>
                <a:lnTo>
                  <a:pt x="200964" y="646196"/>
                </a:lnTo>
                <a:lnTo>
                  <a:pt x="177705" y="685394"/>
                </a:lnTo>
                <a:lnTo>
                  <a:pt x="155739" y="725426"/>
                </a:lnTo>
                <a:lnTo>
                  <a:pt x="135093" y="766261"/>
                </a:lnTo>
                <a:lnTo>
                  <a:pt x="115798" y="807873"/>
                </a:lnTo>
                <a:lnTo>
                  <a:pt x="97881" y="850231"/>
                </a:lnTo>
                <a:lnTo>
                  <a:pt x="81372" y="893307"/>
                </a:lnTo>
                <a:lnTo>
                  <a:pt x="66299" y="937073"/>
                </a:lnTo>
                <a:lnTo>
                  <a:pt x="52690" y="981499"/>
                </a:lnTo>
                <a:lnTo>
                  <a:pt x="40575" y="1026557"/>
                </a:lnTo>
                <a:lnTo>
                  <a:pt x="29983" y="1072219"/>
                </a:lnTo>
                <a:lnTo>
                  <a:pt x="20941" y="1118455"/>
                </a:lnTo>
                <a:lnTo>
                  <a:pt x="13478" y="1165237"/>
                </a:lnTo>
                <a:lnTo>
                  <a:pt x="7624" y="1212536"/>
                </a:lnTo>
                <a:lnTo>
                  <a:pt x="3408" y="1260323"/>
                </a:lnTo>
                <a:lnTo>
                  <a:pt x="856" y="1308570"/>
                </a:lnTo>
                <a:lnTo>
                  <a:pt x="0" y="1357249"/>
                </a:lnTo>
                <a:lnTo>
                  <a:pt x="856" y="1405935"/>
                </a:lnTo>
                <a:lnTo>
                  <a:pt x="3408" y="1454189"/>
                </a:lnTo>
                <a:lnTo>
                  <a:pt x="7624" y="1501984"/>
                </a:lnTo>
                <a:lnTo>
                  <a:pt x="13478" y="1549290"/>
                </a:lnTo>
                <a:lnTo>
                  <a:pt x="20941" y="1596079"/>
                </a:lnTo>
                <a:lnTo>
                  <a:pt x="29983" y="1642322"/>
                </a:lnTo>
                <a:lnTo>
                  <a:pt x="40575" y="1687989"/>
                </a:lnTo>
                <a:lnTo>
                  <a:pt x="52690" y="1733053"/>
                </a:lnTo>
                <a:lnTo>
                  <a:pt x="66299" y="1777485"/>
                </a:lnTo>
                <a:lnTo>
                  <a:pt x="81372" y="1821256"/>
                </a:lnTo>
                <a:lnTo>
                  <a:pt x="97881" y="1864337"/>
                </a:lnTo>
                <a:lnTo>
                  <a:pt x="115798" y="1906700"/>
                </a:lnTo>
                <a:lnTo>
                  <a:pt x="135093" y="1948316"/>
                </a:lnTo>
                <a:lnTo>
                  <a:pt x="155739" y="1989156"/>
                </a:lnTo>
                <a:lnTo>
                  <a:pt x="177705" y="2029191"/>
                </a:lnTo>
                <a:lnTo>
                  <a:pt x="200964" y="2068393"/>
                </a:lnTo>
                <a:lnTo>
                  <a:pt x="225487" y="2106733"/>
                </a:lnTo>
                <a:lnTo>
                  <a:pt x="251245" y="2144183"/>
                </a:lnTo>
                <a:lnTo>
                  <a:pt x="278210" y="2180713"/>
                </a:lnTo>
                <a:lnTo>
                  <a:pt x="306352" y="2216296"/>
                </a:lnTo>
                <a:lnTo>
                  <a:pt x="335643" y="2250901"/>
                </a:lnTo>
                <a:lnTo>
                  <a:pt x="366054" y="2284501"/>
                </a:lnTo>
                <a:lnTo>
                  <a:pt x="397557" y="2317067"/>
                </a:lnTo>
                <a:lnTo>
                  <a:pt x="430123" y="2348570"/>
                </a:lnTo>
                <a:lnTo>
                  <a:pt x="463723" y="2378981"/>
                </a:lnTo>
                <a:lnTo>
                  <a:pt x="498328" y="2408272"/>
                </a:lnTo>
                <a:lnTo>
                  <a:pt x="533911" y="2436414"/>
                </a:lnTo>
                <a:lnTo>
                  <a:pt x="570441" y="2463379"/>
                </a:lnTo>
                <a:lnTo>
                  <a:pt x="607891" y="2489137"/>
                </a:lnTo>
                <a:lnTo>
                  <a:pt x="646231" y="2513660"/>
                </a:lnTo>
                <a:lnTo>
                  <a:pt x="685433" y="2536919"/>
                </a:lnTo>
                <a:lnTo>
                  <a:pt x="725468" y="2558885"/>
                </a:lnTo>
                <a:lnTo>
                  <a:pt x="766308" y="2579531"/>
                </a:lnTo>
                <a:lnTo>
                  <a:pt x="807924" y="2598826"/>
                </a:lnTo>
                <a:lnTo>
                  <a:pt x="850287" y="2616743"/>
                </a:lnTo>
                <a:lnTo>
                  <a:pt x="893368" y="2633252"/>
                </a:lnTo>
                <a:lnTo>
                  <a:pt x="937139" y="2648325"/>
                </a:lnTo>
                <a:lnTo>
                  <a:pt x="981571" y="2661934"/>
                </a:lnTo>
                <a:lnTo>
                  <a:pt x="1026635" y="2674049"/>
                </a:lnTo>
                <a:lnTo>
                  <a:pt x="1072302" y="2684641"/>
                </a:lnTo>
                <a:lnTo>
                  <a:pt x="1118545" y="2693683"/>
                </a:lnTo>
                <a:lnTo>
                  <a:pt x="1165334" y="2701146"/>
                </a:lnTo>
                <a:lnTo>
                  <a:pt x="1212640" y="2707000"/>
                </a:lnTo>
                <a:lnTo>
                  <a:pt x="1260435" y="2711216"/>
                </a:lnTo>
                <a:lnTo>
                  <a:pt x="1308689" y="2713768"/>
                </a:lnTo>
                <a:lnTo>
                  <a:pt x="1357376" y="2714625"/>
                </a:lnTo>
                <a:lnTo>
                  <a:pt x="1406054" y="2713768"/>
                </a:lnTo>
                <a:lnTo>
                  <a:pt x="1454301" y="2711216"/>
                </a:lnTo>
                <a:lnTo>
                  <a:pt x="1502088" y="2707000"/>
                </a:lnTo>
                <a:lnTo>
                  <a:pt x="1549387" y="2701146"/>
                </a:lnTo>
                <a:lnTo>
                  <a:pt x="1596169" y="2693683"/>
                </a:lnTo>
                <a:lnTo>
                  <a:pt x="1642405" y="2684641"/>
                </a:lnTo>
                <a:lnTo>
                  <a:pt x="1688067" y="2674049"/>
                </a:lnTo>
                <a:lnTo>
                  <a:pt x="1733125" y="2661934"/>
                </a:lnTo>
                <a:lnTo>
                  <a:pt x="1777551" y="2648325"/>
                </a:lnTo>
                <a:lnTo>
                  <a:pt x="1821317" y="2633252"/>
                </a:lnTo>
                <a:lnTo>
                  <a:pt x="1864393" y="2616743"/>
                </a:lnTo>
                <a:lnTo>
                  <a:pt x="1906751" y="2598826"/>
                </a:lnTo>
                <a:lnTo>
                  <a:pt x="1948363" y="2579531"/>
                </a:lnTo>
                <a:lnTo>
                  <a:pt x="1989198" y="2558885"/>
                </a:lnTo>
                <a:lnTo>
                  <a:pt x="2029230" y="2536919"/>
                </a:lnTo>
                <a:lnTo>
                  <a:pt x="2068428" y="2513660"/>
                </a:lnTo>
                <a:lnTo>
                  <a:pt x="2106765" y="2489137"/>
                </a:lnTo>
                <a:lnTo>
                  <a:pt x="2144212" y="2463379"/>
                </a:lnTo>
                <a:lnTo>
                  <a:pt x="2180739" y="2436414"/>
                </a:lnTo>
                <a:lnTo>
                  <a:pt x="2216318" y="2408272"/>
                </a:lnTo>
                <a:lnTo>
                  <a:pt x="2250921" y="2378981"/>
                </a:lnTo>
                <a:lnTo>
                  <a:pt x="2284519" y="2348570"/>
                </a:lnTo>
                <a:lnTo>
                  <a:pt x="2317083" y="2317067"/>
                </a:lnTo>
                <a:lnTo>
                  <a:pt x="2348584" y="2284501"/>
                </a:lnTo>
                <a:lnTo>
                  <a:pt x="2378993" y="2250901"/>
                </a:lnTo>
                <a:lnTo>
                  <a:pt x="2408283" y="2216296"/>
                </a:lnTo>
                <a:lnTo>
                  <a:pt x="2436423" y="2180713"/>
                </a:lnTo>
                <a:lnTo>
                  <a:pt x="2463386" y="2144183"/>
                </a:lnTo>
                <a:lnTo>
                  <a:pt x="2489143" y="2106733"/>
                </a:lnTo>
                <a:lnTo>
                  <a:pt x="2513665" y="2068393"/>
                </a:lnTo>
                <a:lnTo>
                  <a:pt x="2536923" y="2029191"/>
                </a:lnTo>
                <a:lnTo>
                  <a:pt x="2558889" y="1989156"/>
                </a:lnTo>
                <a:lnTo>
                  <a:pt x="2579533" y="1948316"/>
                </a:lnTo>
                <a:lnTo>
                  <a:pt x="2598828" y="1906700"/>
                </a:lnTo>
                <a:lnTo>
                  <a:pt x="2616744" y="1864337"/>
                </a:lnTo>
                <a:lnTo>
                  <a:pt x="2633253" y="1821256"/>
                </a:lnTo>
                <a:lnTo>
                  <a:pt x="2648326" y="1777485"/>
                </a:lnTo>
                <a:lnTo>
                  <a:pt x="2661934" y="1733053"/>
                </a:lnTo>
                <a:lnTo>
                  <a:pt x="2674049" y="1687989"/>
                </a:lnTo>
                <a:lnTo>
                  <a:pt x="2684642" y="1642322"/>
                </a:lnTo>
                <a:lnTo>
                  <a:pt x="2693683" y="1596079"/>
                </a:lnTo>
                <a:lnTo>
                  <a:pt x="2701146" y="1549290"/>
                </a:lnTo>
                <a:lnTo>
                  <a:pt x="2707000" y="1501984"/>
                </a:lnTo>
                <a:lnTo>
                  <a:pt x="2711217" y="1454189"/>
                </a:lnTo>
                <a:lnTo>
                  <a:pt x="2713768" y="1405935"/>
                </a:lnTo>
                <a:lnTo>
                  <a:pt x="2714625" y="1357249"/>
                </a:lnTo>
                <a:lnTo>
                  <a:pt x="2713768" y="1308570"/>
                </a:lnTo>
                <a:lnTo>
                  <a:pt x="2711217" y="1260323"/>
                </a:lnTo>
                <a:lnTo>
                  <a:pt x="2707000" y="1212536"/>
                </a:lnTo>
                <a:lnTo>
                  <a:pt x="2701146" y="1165237"/>
                </a:lnTo>
                <a:lnTo>
                  <a:pt x="2693683" y="1118455"/>
                </a:lnTo>
                <a:lnTo>
                  <a:pt x="2684642" y="1072219"/>
                </a:lnTo>
                <a:lnTo>
                  <a:pt x="2674049" y="1026557"/>
                </a:lnTo>
                <a:lnTo>
                  <a:pt x="2661934" y="981499"/>
                </a:lnTo>
                <a:lnTo>
                  <a:pt x="2648326" y="937073"/>
                </a:lnTo>
                <a:lnTo>
                  <a:pt x="2633253" y="893307"/>
                </a:lnTo>
                <a:lnTo>
                  <a:pt x="2616744" y="850231"/>
                </a:lnTo>
                <a:lnTo>
                  <a:pt x="2598828" y="807873"/>
                </a:lnTo>
                <a:lnTo>
                  <a:pt x="2579533" y="766261"/>
                </a:lnTo>
                <a:lnTo>
                  <a:pt x="2558889" y="725426"/>
                </a:lnTo>
                <a:lnTo>
                  <a:pt x="2536923" y="685394"/>
                </a:lnTo>
                <a:lnTo>
                  <a:pt x="2513665" y="646196"/>
                </a:lnTo>
                <a:lnTo>
                  <a:pt x="2489143" y="607859"/>
                </a:lnTo>
                <a:lnTo>
                  <a:pt x="2463386" y="570412"/>
                </a:lnTo>
                <a:lnTo>
                  <a:pt x="2436423" y="533885"/>
                </a:lnTo>
                <a:lnTo>
                  <a:pt x="2408283" y="498306"/>
                </a:lnTo>
                <a:lnTo>
                  <a:pt x="2378993" y="463703"/>
                </a:lnTo>
                <a:lnTo>
                  <a:pt x="2348584" y="430105"/>
                </a:lnTo>
                <a:lnTo>
                  <a:pt x="2317083" y="397541"/>
                </a:lnTo>
                <a:lnTo>
                  <a:pt x="2284519" y="366040"/>
                </a:lnTo>
                <a:lnTo>
                  <a:pt x="2250921" y="335631"/>
                </a:lnTo>
                <a:lnTo>
                  <a:pt x="2216318" y="306341"/>
                </a:lnTo>
                <a:lnTo>
                  <a:pt x="2180739" y="278201"/>
                </a:lnTo>
                <a:lnTo>
                  <a:pt x="2144212" y="251238"/>
                </a:lnTo>
                <a:lnTo>
                  <a:pt x="2106765" y="225481"/>
                </a:lnTo>
                <a:lnTo>
                  <a:pt x="2068428" y="200959"/>
                </a:lnTo>
                <a:lnTo>
                  <a:pt x="2029230" y="177701"/>
                </a:lnTo>
                <a:lnTo>
                  <a:pt x="1989198" y="155735"/>
                </a:lnTo>
                <a:lnTo>
                  <a:pt x="1948363" y="135091"/>
                </a:lnTo>
                <a:lnTo>
                  <a:pt x="1906751" y="115796"/>
                </a:lnTo>
                <a:lnTo>
                  <a:pt x="1864393" y="97880"/>
                </a:lnTo>
                <a:lnTo>
                  <a:pt x="1821317" y="81371"/>
                </a:lnTo>
                <a:lnTo>
                  <a:pt x="1777551" y="66298"/>
                </a:lnTo>
                <a:lnTo>
                  <a:pt x="1733125" y="52690"/>
                </a:lnTo>
                <a:lnTo>
                  <a:pt x="1688067" y="40575"/>
                </a:lnTo>
                <a:lnTo>
                  <a:pt x="1642405" y="29982"/>
                </a:lnTo>
                <a:lnTo>
                  <a:pt x="1596169" y="20941"/>
                </a:lnTo>
                <a:lnTo>
                  <a:pt x="1549387" y="13478"/>
                </a:lnTo>
                <a:lnTo>
                  <a:pt x="1502088" y="7624"/>
                </a:lnTo>
                <a:lnTo>
                  <a:pt x="1454301" y="3407"/>
                </a:lnTo>
                <a:lnTo>
                  <a:pt x="1406054" y="856"/>
                </a:lnTo>
                <a:lnTo>
                  <a:pt x="1357376" y="0"/>
                </a:lnTo>
                <a:close/>
              </a:path>
            </a:pathLst>
          </a:custGeom>
          <a:solidFill>
            <a:srgbClr val="624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644760" y="3493389"/>
            <a:ext cx="146812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Rep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Chair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71050" y="4133215"/>
            <a:ext cx="1417955" cy="462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9870" marR="5080" indent="-217804">
              <a:lnSpc>
                <a:spcPct val="102899"/>
              </a:lnSpc>
              <a:spcBef>
                <a:spcPts val="75"/>
              </a:spcBef>
            </a:pP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(One to</a:t>
            </a:r>
            <a:r>
              <a:rPr sz="1400" i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represent  </a:t>
            </a:r>
            <a:r>
              <a:rPr sz="1400" i="1" spc="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you!)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09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7410" y="244273"/>
            <a:ext cx="1342461" cy="1490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29613" y="2369453"/>
            <a:ext cx="1427890" cy="1526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246" y="4323641"/>
            <a:ext cx="6114299" cy="2393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54022" y="4677837"/>
            <a:ext cx="1330256" cy="14412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89384" y="195418"/>
            <a:ext cx="1232623" cy="15389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34584" y="390837"/>
            <a:ext cx="1293644" cy="13435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89384" y="2540444"/>
            <a:ext cx="1427890" cy="13679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01589" y="4653410"/>
            <a:ext cx="1232623" cy="14778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63726" y="2430520"/>
            <a:ext cx="1257031" cy="1465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85767" y="4628982"/>
            <a:ext cx="1244827" cy="14900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75930" y="1712968"/>
            <a:ext cx="586105" cy="0"/>
          </a:xfrm>
          <a:custGeom>
            <a:avLst/>
            <a:gdLst/>
            <a:ahLst/>
            <a:cxnLst/>
            <a:rect l="l" t="t" r="r" b="b"/>
            <a:pathLst>
              <a:path w="586104">
                <a:moveTo>
                  <a:pt x="0" y="0"/>
                </a:moveTo>
                <a:lnTo>
                  <a:pt x="585801" y="0"/>
                </a:lnTo>
              </a:path>
            </a:pathLst>
          </a:custGeom>
          <a:ln w="15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9885" y="1765153"/>
            <a:ext cx="1008380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40" dirty="0">
                <a:solidFill>
                  <a:srgbClr val="211F21"/>
                </a:solidFill>
                <a:latin typeface="Arial"/>
                <a:cs typeface="Arial"/>
              </a:rPr>
              <a:t>ANSON</a:t>
            </a:r>
            <a:r>
              <a:rPr sz="1050" b="1" spc="15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spc="45" dirty="0">
                <a:solidFill>
                  <a:srgbClr val="211F21"/>
                </a:solidFill>
                <a:latin typeface="Arial"/>
                <a:cs typeface="Arial"/>
              </a:rPr>
              <a:t>TO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050" spc="-20" dirty="0">
                <a:solidFill>
                  <a:srgbClr val="343334"/>
                </a:solidFill>
                <a:latin typeface="Arial"/>
                <a:cs typeface="Arial"/>
              </a:rPr>
              <a:t>LGBTQ+</a:t>
            </a:r>
            <a:r>
              <a:rPr sz="1050" spc="60" dirty="0">
                <a:solidFill>
                  <a:srgbClr val="343334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211F21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62469" y="3946820"/>
            <a:ext cx="1243965" cy="3676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85"/>
              </a:spcBef>
            </a:pPr>
            <a:r>
              <a:rPr sz="1050" b="1" spc="10" dirty="0">
                <a:solidFill>
                  <a:srgbClr val="211F21"/>
                </a:solidFill>
                <a:latin typeface="Arial"/>
                <a:cs typeface="Arial"/>
              </a:rPr>
              <a:t>YUANZE</a:t>
            </a:r>
            <a:r>
              <a:rPr sz="1050" b="1" spc="120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spc="20" dirty="0">
                <a:solidFill>
                  <a:srgbClr val="211F21"/>
                </a:solidFill>
                <a:latin typeface="Arial"/>
                <a:cs typeface="Arial"/>
              </a:rPr>
              <a:t>XIA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50" spc="5" dirty="0">
                <a:solidFill>
                  <a:srgbClr val="211F21"/>
                </a:solidFill>
                <a:latin typeface="Arial"/>
                <a:cs typeface="Arial"/>
              </a:rPr>
              <a:t>I</a:t>
            </a:r>
            <a:r>
              <a:rPr sz="1050" spc="5" dirty="0">
                <a:solidFill>
                  <a:srgbClr val="343334"/>
                </a:solidFill>
                <a:latin typeface="Arial"/>
                <a:cs typeface="Arial"/>
              </a:rPr>
              <a:t>nternationaI</a:t>
            </a:r>
            <a:r>
              <a:rPr sz="1050" spc="-5" dirty="0">
                <a:solidFill>
                  <a:srgbClr val="343334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343334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55453" y="6165129"/>
            <a:ext cx="1219835" cy="351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1050" b="1" spc="45" dirty="0">
                <a:solidFill>
                  <a:srgbClr val="211F21"/>
                </a:solidFill>
                <a:latin typeface="Arial"/>
                <a:cs typeface="Arial"/>
              </a:rPr>
              <a:t>MAEGAN</a:t>
            </a:r>
            <a:r>
              <a:rPr sz="1050" b="1" spc="-25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211F21"/>
                </a:solidFill>
                <a:latin typeface="Arial"/>
                <a:cs typeface="Arial"/>
              </a:rPr>
              <a:t>SPITERI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50" spc="-10" dirty="0">
                <a:solidFill>
                  <a:srgbClr val="211F21"/>
                </a:solidFill>
                <a:latin typeface="Arial"/>
                <a:cs typeface="Arial"/>
              </a:rPr>
              <a:t>Disabilities</a:t>
            </a:r>
            <a:r>
              <a:rPr sz="1050" spc="80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211F21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73521" y="0"/>
            <a:ext cx="296545" cy="58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spc="100" dirty="0">
                <a:solidFill>
                  <a:srgbClr val="0F0E0F"/>
                </a:solidFill>
                <a:latin typeface="Arial"/>
                <a:cs typeface="Arial"/>
              </a:rPr>
              <a:t>e</a:t>
            </a:r>
            <a:endParaRPr sz="3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51952" y="1751412"/>
            <a:ext cx="1331595" cy="3676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050" b="1" spc="60" dirty="0">
                <a:solidFill>
                  <a:srgbClr val="211F21"/>
                </a:solidFill>
                <a:latin typeface="Arial"/>
                <a:cs typeface="Arial"/>
              </a:rPr>
              <a:t>MIRIAM</a:t>
            </a:r>
            <a:r>
              <a:rPr sz="1050" b="1" spc="15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211F21"/>
                </a:solidFill>
                <a:latin typeface="Arial"/>
                <a:cs typeface="Arial"/>
              </a:rPr>
              <a:t>FOULKES</a:t>
            </a:r>
            <a:endParaRPr sz="105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85"/>
              </a:spcBef>
            </a:pPr>
            <a:r>
              <a:rPr sz="1050" spc="10" dirty="0">
                <a:solidFill>
                  <a:srgbClr val="343334"/>
                </a:solidFill>
                <a:latin typeface="Arial"/>
                <a:cs typeface="Arial"/>
              </a:rPr>
              <a:t>Mental Health</a:t>
            </a:r>
            <a:r>
              <a:rPr sz="1050" spc="20" dirty="0">
                <a:solidFill>
                  <a:srgbClr val="343334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211F21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59206" y="1751412"/>
            <a:ext cx="1467485" cy="3676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85"/>
              </a:spcBef>
            </a:pPr>
            <a:r>
              <a:rPr sz="1050" b="1" spc="50" dirty="0">
                <a:solidFill>
                  <a:srgbClr val="211F21"/>
                </a:solidFill>
                <a:latin typeface="Arial"/>
                <a:cs typeface="Arial"/>
              </a:rPr>
              <a:t>WENDY</a:t>
            </a:r>
            <a:r>
              <a:rPr sz="1050" b="1" spc="20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spc="45" dirty="0">
                <a:solidFill>
                  <a:srgbClr val="211F21"/>
                </a:solidFill>
                <a:latin typeface="Arial"/>
                <a:cs typeface="Arial"/>
              </a:rPr>
              <a:t>SONG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50" spc="10" dirty="0">
                <a:solidFill>
                  <a:srgbClr val="211F21"/>
                </a:solidFill>
                <a:latin typeface="Arial"/>
                <a:cs typeface="Arial"/>
              </a:rPr>
              <a:t>Gender </a:t>
            </a:r>
            <a:r>
              <a:rPr sz="1050" spc="-5" dirty="0">
                <a:solidFill>
                  <a:srgbClr val="211F21"/>
                </a:solidFill>
                <a:latin typeface="Arial"/>
                <a:cs typeface="Arial"/>
              </a:rPr>
              <a:t>Equality</a:t>
            </a:r>
            <a:r>
              <a:rPr sz="1050" spc="95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343334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49014" y="3957507"/>
            <a:ext cx="116586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ts val="1230"/>
              </a:lnSpc>
              <a:spcBef>
                <a:spcPts val="100"/>
              </a:spcBef>
            </a:pPr>
            <a:r>
              <a:rPr sz="1050" b="1" spc="-15" dirty="0">
                <a:solidFill>
                  <a:srgbClr val="211F21"/>
                </a:solidFill>
                <a:latin typeface="Arial"/>
                <a:cs typeface="Arial"/>
              </a:rPr>
              <a:t>ASHAY</a:t>
            </a:r>
            <a:r>
              <a:rPr sz="1050" b="1" spc="25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spc="20" dirty="0">
                <a:solidFill>
                  <a:srgbClr val="211F21"/>
                </a:solidFill>
                <a:latin typeface="Arial"/>
                <a:cs typeface="Arial"/>
              </a:rPr>
              <a:t>DIVEKAR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050" spc="10" dirty="0">
                <a:solidFill>
                  <a:srgbClr val="343334"/>
                </a:solidFill>
                <a:latin typeface="Arial"/>
                <a:cs typeface="Arial"/>
              </a:rPr>
              <a:t>Interfaith</a:t>
            </a:r>
            <a:r>
              <a:rPr sz="1050" spc="60" dirty="0">
                <a:solidFill>
                  <a:srgbClr val="343334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211F21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78179" y="3904073"/>
            <a:ext cx="1321435" cy="5511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80"/>
              </a:spcBef>
            </a:pPr>
            <a:r>
              <a:rPr sz="1050" b="1" dirty="0">
                <a:solidFill>
                  <a:srgbClr val="211F21"/>
                </a:solidFill>
                <a:latin typeface="Arial"/>
                <a:cs typeface="Arial"/>
              </a:rPr>
              <a:t>HOLLIE</a:t>
            </a:r>
            <a:r>
              <a:rPr sz="1050" b="1" spc="50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spc="15" dirty="0">
                <a:solidFill>
                  <a:srgbClr val="211F21"/>
                </a:solidFill>
                <a:latin typeface="Arial"/>
                <a:cs typeface="Arial"/>
              </a:rPr>
              <a:t>MEYERS</a:t>
            </a:r>
            <a:endParaRPr sz="1050">
              <a:latin typeface="Arial"/>
              <a:cs typeface="Arial"/>
            </a:endParaRPr>
          </a:p>
          <a:p>
            <a:pPr marL="12700" marR="5080" indent="1905">
              <a:lnSpc>
                <a:spcPct val="100000"/>
              </a:lnSpc>
              <a:spcBef>
                <a:spcPts val="185"/>
              </a:spcBef>
            </a:pPr>
            <a:r>
              <a:rPr sz="1050" spc="-10" dirty="0">
                <a:solidFill>
                  <a:srgbClr val="211F21"/>
                </a:solidFill>
                <a:latin typeface="Arial"/>
                <a:cs typeface="Arial"/>
              </a:rPr>
              <a:t>Ethics </a:t>
            </a:r>
            <a:r>
              <a:rPr sz="1050" spc="-10" dirty="0">
                <a:solidFill>
                  <a:srgbClr val="343334"/>
                </a:solidFill>
                <a:latin typeface="Arial"/>
                <a:cs typeface="Arial"/>
              </a:rPr>
              <a:t>&amp; </a:t>
            </a:r>
            <a:r>
              <a:rPr sz="1050" spc="5" dirty="0">
                <a:solidFill>
                  <a:srgbClr val="211F21"/>
                </a:solidFill>
                <a:latin typeface="Arial"/>
                <a:cs typeface="Arial"/>
              </a:rPr>
              <a:t>Environment  </a:t>
            </a:r>
            <a:r>
              <a:rPr sz="1050" spc="15" dirty="0">
                <a:solidFill>
                  <a:srgbClr val="211F21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758" y="6154442"/>
            <a:ext cx="1409065" cy="3676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050" b="1" dirty="0">
                <a:solidFill>
                  <a:srgbClr val="211F21"/>
                </a:solidFill>
                <a:latin typeface="Arial"/>
                <a:cs typeface="Arial"/>
              </a:rPr>
              <a:t>SCARLETT</a:t>
            </a:r>
            <a:r>
              <a:rPr sz="1050" b="1" spc="50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spc="20" dirty="0">
                <a:solidFill>
                  <a:srgbClr val="211F21"/>
                </a:solidFill>
                <a:latin typeface="Arial"/>
                <a:cs typeface="Arial"/>
              </a:rPr>
              <a:t>KILFORD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50" spc="15" dirty="0">
                <a:solidFill>
                  <a:srgbClr val="211F21"/>
                </a:solidFill>
                <a:latin typeface="Arial"/>
                <a:cs typeface="Arial"/>
              </a:rPr>
              <a:t>Working </a:t>
            </a:r>
            <a:r>
              <a:rPr sz="1050" spc="-15" dirty="0">
                <a:solidFill>
                  <a:srgbClr val="211F21"/>
                </a:solidFill>
                <a:latin typeface="Arial"/>
                <a:cs typeface="Arial"/>
              </a:rPr>
              <a:t>Class</a:t>
            </a:r>
            <a:r>
              <a:rPr sz="1050" spc="55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343334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53771" y="6154442"/>
            <a:ext cx="1689735" cy="5448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050" b="1" spc="45" dirty="0">
                <a:solidFill>
                  <a:srgbClr val="211F21"/>
                </a:solidFill>
                <a:latin typeface="Arial"/>
                <a:cs typeface="Arial"/>
              </a:rPr>
              <a:t>COMFORT</a:t>
            </a:r>
            <a:r>
              <a:rPr sz="1050" b="1" spc="30" dirty="0">
                <a:solidFill>
                  <a:srgbClr val="211F21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211F21"/>
                </a:solidFill>
                <a:latin typeface="Arial"/>
                <a:cs typeface="Arial"/>
              </a:rPr>
              <a:t>OLUWAKOYA</a:t>
            </a:r>
            <a:endParaRPr sz="1050">
              <a:latin typeface="Arial"/>
              <a:cs typeface="Arial"/>
            </a:endParaRPr>
          </a:p>
          <a:p>
            <a:pPr marL="12700" marR="259079" indent="5715">
              <a:lnSpc>
                <a:spcPts val="1390"/>
              </a:lnSpc>
              <a:spcBef>
                <a:spcPts val="25"/>
              </a:spcBef>
            </a:pPr>
            <a:r>
              <a:rPr sz="1050" spc="-10" dirty="0">
                <a:solidFill>
                  <a:srgbClr val="211F21"/>
                </a:solidFill>
                <a:latin typeface="Arial"/>
                <a:cs typeface="Arial"/>
              </a:rPr>
              <a:t>Black </a:t>
            </a:r>
            <a:r>
              <a:rPr sz="1050" spc="25" dirty="0">
                <a:solidFill>
                  <a:srgbClr val="343334"/>
                </a:solidFill>
                <a:latin typeface="Arial"/>
                <a:cs typeface="Arial"/>
              </a:rPr>
              <a:t>&amp; </a:t>
            </a:r>
            <a:r>
              <a:rPr sz="1050" spc="15" dirty="0">
                <a:solidFill>
                  <a:srgbClr val="343334"/>
                </a:solidFill>
                <a:latin typeface="Arial"/>
                <a:cs typeface="Arial"/>
              </a:rPr>
              <a:t>Minority </a:t>
            </a:r>
            <a:r>
              <a:rPr sz="1050" dirty="0">
                <a:solidFill>
                  <a:srgbClr val="211F21"/>
                </a:solidFill>
                <a:latin typeface="Arial"/>
                <a:cs typeface="Arial"/>
              </a:rPr>
              <a:t>Ethnic  </a:t>
            </a:r>
            <a:r>
              <a:rPr sz="1050" spc="20" dirty="0">
                <a:solidFill>
                  <a:srgbClr val="211F21"/>
                </a:solidFill>
                <a:latin typeface="Arial"/>
                <a:cs typeface="Arial"/>
              </a:rPr>
              <a:t>Officer</a:t>
            </a:r>
            <a:endParaRPr sz="1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01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4644" y="325056"/>
            <a:ext cx="26479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2395" algn="l"/>
              </a:tabLst>
            </a:pP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P</a:t>
            </a:r>
            <a:r>
              <a:rPr sz="1200" spc="-7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O</a:t>
            </a:r>
            <a:r>
              <a:rPr sz="1200" spc="-13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S</a:t>
            </a:r>
            <a:r>
              <a:rPr sz="1200" spc="-145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I</a:t>
            </a:r>
            <a:r>
              <a:rPr sz="1200" spc="-4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T</a:t>
            </a:r>
            <a:r>
              <a:rPr sz="1200" spc="-145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I</a:t>
            </a:r>
            <a:r>
              <a:rPr sz="1200" spc="-12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O</a:t>
            </a:r>
            <a:r>
              <a:rPr sz="1200" spc="-5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N</a:t>
            </a:r>
            <a:r>
              <a:rPr sz="1200" spc="-13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S	A</a:t>
            </a:r>
            <a:r>
              <a:rPr sz="1200" spc="-225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V</a:t>
            </a:r>
            <a:r>
              <a:rPr sz="1200" spc="-145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A</a:t>
            </a:r>
            <a:r>
              <a:rPr sz="1200" spc="-15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I</a:t>
            </a:r>
            <a:r>
              <a:rPr sz="1200" spc="-6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L</a:t>
            </a:r>
            <a:r>
              <a:rPr sz="1200" spc="-165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A</a:t>
            </a:r>
            <a:r>
              <a:rPr sz="1200" spc="-75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B</a:t>
            </a:r>
            <a:r>
              <a:rPr sz="1200" spc="-15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L</a:t>
            </a:r>
            <a:r>
              <a:rPr sz="1200" spc="-90" dirty="0">
                <a:solidFill>
                  <a:srgbClr val="F9F9F9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9F9F9"/>
                </a:solidFill>
                <a:latin typeface="Arial Black"/>
                <a:cs typeface="Arial Black"/>
              </a:rPr>
              <a:t>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7272" y="638111"/>
            <a:ext cx="4822190" cy="65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0" marR="5080" indent="-1423035">
              <a:lnSpc>
                <a:spcPct val="114700"/>
              </a:lnSpc>
              <a:spcBef>
                <a:spcPts val="100"/>
              </a:spcBef>
            </a:pPr>
            <a:r>
              <a:rPr sz="1800" spc="20" dirty="0">
                <a:solidFill>
                  <a:srgbClr val="F9F9F9"/>
                </a:solidFill>
                <a:latin typeface="Tahoma"/>
                <a:cs typeface="Tahoma"/>
              </a:rPr>
              <a:t>Campaigns</a:t>
            </a:r>
            <a:r>
              <a:rPr sz="1800" spc="-240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9F9F9"/>
                </a:solidFill>
                <a:latin typeface="Tahoma"/>
                <a:cs typeface="Tahoma"/>
              </a:rPr>
              <a:t>Officer</a:t>
            </a:r>
            <a:r>
              <a:rPr sz="1800" spc="-195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-204" dirty="0">
                <a:solidFill>
                  <a:srgbClr val="F9F9F9"/>
                </a:solidFill>
                <a:latin typeface="Tahoma"/>
                <a:cs typeface="Tahoma"/>
              </a:rPr>
              <a:t>|</a:t>
            </a:r>
            <a:r>
              <a:rPr sz="1800" spc="-220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F9F9F9"/>
                </a:solidFill>
                <a:latin typeface="Tahoma"/>
                <a:cs typeface="Tahoma"/>
              </a:rPr>
              <a:t>Welfare</a:t>
            </a:r>
            <a:r>
              <a:rPr sz="1800" spc="-165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9F9F9"/>
                </a:solidFill>
                <a:latin typeface="Tahoma"/>
                <a:cs typeface="Tahoma"/>
              </a:rPr>
              <a:t>Officer</a:t>
            </a:r>
            <a:r>
              <a:rPr sz="1800" spc="-195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-204" dirty="0">
                <a:solidFill>
                  <a:srgbClr val="F9F9F9"/>
                </a:solidFill>
                <a:latin typeface="Tahoma"/>
                <a:cs typeface="Tahoma"/>
              </a:rPr>
              <a:t>|</a:t>
            </a:r>
            <a:r>
              <a:rPr sz="1800" spc="-145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9F9F9"/>
                </a:solidFill>
                <a:latin typeface="Tahoma"/>
                <a:cs typeface="Tahoma"/>
              </a:rPr>
              <a:t>Community  </a:t>
            </a:r>
            <a:r>
              <a:rPr sz="1800" spc="-35" dirty="0">
                <a:solidFill>
                  <a:srgbClr val="F9F9F9"/>
                </a:solidFill>
                <a:latin typeface="Tahoma"/>
                <a:cs typeface="Tahoma"/>
              </a:rPr>
              <a:t>Engagement</a:t>
            </a:r>
            <a:r>
              <a:rPr sz="1800" spc="-180" dirty="0">
                <a:solidFill>
                  <a:srgbClr val="F9F9F9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F9F9F9"/>
                </a:solidFill>
                <a:latin typeface="Tahoma"/>
                <a:cs typeface="Tahoma"/>
              </a:rPr>
              <a:t>Officer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9739" y="1612963"/>
            <a:ext cx="343725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i="1" spc="-90" dirty="0">
                <a:solidFill>
                  <a:srgbClr val="F9F9F9"/>
                </a:solidFill>
                <a:latin typeface="Century Gothic"/>
                <a:cs typeface="Century Gothic"/>
              </a:rPr>
              <a:t>Join </a:t>
            </a:r>
            <a:r>
              <a:rPr sz="2000" b="1" i="1" spc="-25" dirty="0">
                <a:solidFill>
                  <a:srgbClr val="F9F9F9"/>
                </a:solidFill>
                <a:latin typeface="Century Gothic"/>
                <a:cs typeface="Century Gothic"/>
              </a:rPr>
              <a:t>the </a:t>
            </a:r>
            <a:r>
              <a:rPr sz="2000" b="1" i="1" spc="-45" dirty="0">
                <a:solidFill>
                  <a:srgbClr val="F9F9F9"/>
                </a:solidFill>
                <a:latin typeface="Century Gothic"/>
                <a:cs typeface="Century Gothic"/>
              </a:rPr>
              <a:t>network</a:t>
            </a:r>
            <a:r>
              <a:rPr sz="2000" b="1" i="1" spc="-370" dirty="0">
                <a:solidFill>
                  <a:srgbClr val="F9F9F9"/>
                </a:solidFill>
                <a:latin typeface="Century Gothic"/>
                <a:cs typeface="Century Gothic"/>
              </a:rPr>
              <a:t> </a:t>
            </a:r>
            <a:r>
              <a:rPr sz="2000" b="1" i="1" spc="-45" dirty="0">
                <a:solidFill>
                  <a:srgbClr val="F9F9F9"/>
                </a:solidFill>
                <a:latin typeface="Century Gothic"/>
                <a:cs typeface="Century Gothic"/>
              </a:rPr>
              <a:t>committees!</a:t>
            </a:r>
            <a:endParaRPr sz="20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369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06926" cy="1382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2014" y="8327"/>
            <a:ext cx="10039985" cy="4942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00802" y="5579638"/>
            <a:ext cx="491197" cy="7869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78023" y="6653927"/>
            <a:ext cx="424575" cy="204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0937" y="6549829"/>
            <a:ext cx="749250" cy="3081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62" y="1390746"/>
            <a:ext cx="0" cy="5001260"/>
          </a:xfrm>
          <a:custGeom>
            <a:avLst/>
            <a:gdLst/>
            <a:ahLst/>
            <a:cxnLst/>
            <a:rect l="l" t="t" r="r" b="b"/>
            <a:pathLst>
              <a:path h="5001260">
                <a:moveTo>
                  <a:pt x="0" y="5000857"/>
                </a:moveTo>
                <a:lnTo>
                  <a:pt x="0" y="0"/>
                </a:lnTo>
              </a:path>
            </a:pathLst>
          </a:custGeom>
          <a:ln w="124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1838" y="5775345"/>
            <a:ext cx="0" cy="591820"/>
          </a:xfrm>
          <a:custGeom>
            <a:avLst/>
            <a:gdLst/>
            <a:ahLst/>
            <a:cxnLst/>
            <a:rect l="l" t="t" r="r" b="b"/>
            <a:pathLst>
              <a:path h="591820">
                <a:moveTo>
                  <a:pt x="0" y="591275"/>
                </a:moveTo>
                <a:lnTo>
                  <a:pt x="0" y="0"/>
                </a:lnTo>
              </a:path>
            </a:pathLst>
          </a:custGeom>
          <a:ln w="83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7260" y="5792001"/>
            <a:ext cx="0" cy="583565"/>
          </a:xfrm>
          <a:custGeom>
            <a:avLst/>
            <a:gdLst/>
            <a:ahLst/>
            <a:cxnLst/>
            <a:rect l="l" t="t" r="r" b="b"/>
            <a:pathLst>
              <a:path h="583564">
                <a:moveTo>
                  <a:pt x="0" y="582946"/>
                </a:moveTo>
                <a:lnTo>
                  <a:pt x="0" y="0"/>
                </a:lnTo>
              </a:path>
            </a:pathLst>
          </a:custGeom>
          <a:ln w="83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53951" y="4955054"/>
            <a:ext cx="0" cy="454025"/>
          </a:xfrm>
          <a:custGeom>
            <a:avLst/>
            <a:gdLst/>
            <a:ahLst/>
            <a:cxnLst/>
            <a:rect l="l" t="t" r="r" b="b"/>
            <a:pathLst>
              <a:path h="454025">
                <a:moveTo>
                  <a:pt x="0" y="453867"/>
                </a:moveTo>
                <a:lnTo>
                  <a:pt x="0" y="0"/>
                </a:lnTo>
              </a:path>
            </a:pathLst>
          </a:custGeom>
          <a:ln w="41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5252" y="12491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088" y="0"/>
                </a:lnTo>
              </a:path>
            </a:pathLst>
          </a:custGeom>
          <a:ln w="166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90177" y="3697553"/>
            <a:ext cx="666115" cy="0"/>
          </a:xfrm>
          <a:custGeom>
            <a:avLst/>
            <a:gdLst/>
            <a:ahLst/>
            <a:cxnLst/>
            <a:rect l="l" t="t" r="r" b="b"/>
            <a:pathLst>
              <a:path w="666114">
                <a:moveTo>
                  <a:pt x="0" y="0"/>
                </a:moveTo>
                <a:lnTo>
                  <a:pt x="666001" y="0"/>
                </a:lnTo>
              </a:path>
            </a:pathLst>
          </a:custGeom>
          <a:ln w="124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50296" y="5664096"/>
            <a:ext cx="4915535" cy="775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225">
              <a:lnSpc>
                <a:spcPts val="3520"/>
              </a:lnSpc>
              <a:spcBef>
                <a:spcPts val="105"/>
              </a:spcBef>
            </a:pPr>
            <a:r>
              <a:rPr sz="3000" i="1" spc="50" dirty="0">
                <a:solidFill>
                  <a:srgbClr val="110103"/>
                </a:solidFill>
                <a:latin typeface="Times New Roman"/>
                <a:cs typeface="Times New Roman"/>
              </a:rPr>
              <a:t>Nominations</a:t>
            </a:r>
            <a:r>
              <a:rPr sz="3000" i="1" spc="200" dirty="0">
                <a:solidFill>
                  <a:srgbClr val="110103"/>
                </a:solidFill>
                <a:latin typeface="Times New Roman"/>
                <a:cs typeface="Times New Roman"/>
              </a:rPr>
              <a:t> </a:t>
            </a:r>
            <a:r>
              <a:rPr sz="3000" i="1" spc="45" dirty="0">
                <a:solidFill>
                  <a:srgbClr val="110103"/>
                </a:solidFill>
                <a:latin typeface="Times New Roman"/>
                <a:cs typeface="Times New Roman"/>
              </a:rPr>
              <a:t>open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ts val="2380"/>
              </a:lnSpc>
            </a:pPr>
            <a:r>
              <a:rPr sz="2050" spc="60" dirty="0">
                <a:solidFill>
                  <a:srgbClr val="110103"/>
                </a:solidFill>
                <a:latin typeface="Arial"/>
                <a:cs typeface="Arial"/>
              </a:rPr>
              <a:t>Monday </a:t>
            </a:r>
            <a:r>
              <a:rPr sz="2050" spc="90" dirty="0">
                <a:solidFill>
                  <a:srgbClr val="110103"/>
                </a:solidFill>
                <a:latin typeface="Arial"/>
                <a:cs typeface="Arial"/>
              </a:rPr>
              <a:t>7th </a:t>
            </a:r>
            <a:r>
              <a:rPr sz="2050" spc="65" dirty="0">
                <a:solidFill>
                  <a:srgbClr val="110103"/>
                </a:solidFill>
                <a:latin typeface="Arial"/>
                <a:cs typeface="Arial"/>
              </a:rPr>
              <a:t>- </a:t>
            </a:r>
            <a:r>
              <a:rPr sz="2050" spc="-15" dirty="0">
                <a:solidFill>
                  <a:srgbClr val="110103"/>
                </a:solidFill>
                <a:latin typeface="Arial"/>
                <a:cs typeface="Arial"/>
              </a:rPr>
              <a:t>Tuesday </a:t>
            </a:r>
            <a:r>
              <a:rPr sz="2050" spc="-40" dirty="0">
                <a:solidFill>
                  <a:srgbClr val="110103"/>
                </a:solidFill>
                <a:latin typeface="Arial"/>
                <a:cs typeface="Arial"/>
              </a:rPr>
              <a:t>15 </a:t>
            </a:r>
            <a:r>
              <a:rPr sz="2050" spc="70" dirty="0">
                <a:solidFill>
                  <a:srgbClr val="110103"/>
                </a:solidFill>
                <a:latin typeface="Arial"/>
                <a:cs typeface="Arial"/>
              </a:rPr>
              <a:t>October</a:t>
            </a:r>
            <a:r>
              <a:rPr sz="2050" spc="295" dirty="0">
                <a:solidFill>
                  <a:srgbClr val="110103"/>
                </a:solidFill>
                <a:latin typeface="Arial"/>
                <a:cs typeface="Arial"/>
              </a:rPr>
              <a:t> </a:t>
            </a:r>
            <a:r>
              <a:rPr sz="2050" spc="155" dirty="0">
                <a:solidFill>
                  <a:srgbClr val="110103"/>
                </a:solidFill>
                <a:latin typeface="Arial"/>
                <a:cs typeface="Arial"/>
              </a:rPr>
              <a:t>2024</a:t>
            </a:r>
            <a:endParaRPr sz="2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5391" y="5672424"/>
            <a:ext cx="5457825" cy="775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520"/>
              </a:lnSpc>
              <a:spcBef>
                <a:spcPts val="105"/>
              </a:spcBef>
            </a:pPr>
            <a:r>
              <a:rPr sz="3000" i="1" spc="35" dirty="0">
                <a:solidFill>
                  <a:srgbClr val="110103"/>
                </a:solidFill>
                <a:latin typeface="Times New Roman"/>
                <a:cs typeface="Times New Roman"/>
              </a:rPr>
              <a:t>Voting</a:t>
            </a:r>
            <a:r>
              <a:rPr sz="3000" i="1" spc="75" dirty="0">
                <a:solidFill>
                  <a:srgbClr val="110103"/>
                </a:solidFill>
                <a:latin typeface="Times New Roman"/>
                <a:cs typeface="Times New Roman"/>
              </a:rPr>
              <a:t> </a:t>
            </a:r>
            <a:r>
              <a:rPr sz="3000" i="1" spc="30" dirty="0">
                <a:solidFill>
                  <a:srgbClr val="110103"/>
                </a:solidFill>
                <a:latin typeface="Times New Roman"/>
                <a:cs typeface="Times New Roman"/>
              </a:rPr>
              <a:t>opens</a:t>
            </a:r>
            <a:endParaRPr sz="3000">
              <a:latin typeface="Times New Roman"/>
              <a:cs typeface="Times New Roman"/>
            </a:endParaRPr>
          </a:p>
          <a:p>
            <a:pPr marL="40005">
              <a:lnSpc>
                <a:spcPts val="2380"/>
              </a:lnSpc>
            </a:pPr>
            <a:r>
              <a:rPr sz="2050" spc="60" dirty="0">
                <a:solidFill>
                  <a:srgbClr val="110103"/>
                </a:solidFill>
                <a:latin typeface="Arial"/>
                <a:cs typeface="Arial"/>
              </a:rPr>
              <a:t>Monday </a:t>
            </a:r>
            <a:r>
              <a:rPr sz="2050" spc="-75" dirty="0">
                <a:solidFill>
                  <a:srgbClr val="110103"/>
                </a:solidFill>
                <a:latin typeface="Arial"/>
                <a:cs typeface="Arial"/>
              </a:rPr>
              <a:t>21st </a:t>
            </a:r>
            <a:r>
              <a:rPr sz="2050" spc="-50" dirty="0">
                <a:solidFill>
                  <a:srgbClr val="110103"/>
                </a:solidFill>
                <a:latin typeface="Arial"/>
                <a:cs typeface="Arial"/>
              </a:rPr>
              <a:t>- </a:t>
            </a:r>
            <a:r>
              <a:rPr sz="2050" spc="15" dirty="0">
                <a:solidFill>
                  <a:srgbClr val="110103"/>
                </a:solidFill>
                <a:latin typeface="Arial"/>
                <a:cs typeface="Arial"/>
              </a:rPr>
              <a:t>Thursday </a:t>
            </a:r>
            <a:r>
              <a:rPr sz="2050" spc="95" dirty="0">
                <a:solidFill>
                  <a:srgbClr val="110103"/>
                </a:solidFill>
                <a:latin typeface="Arial"/>
                <a:cs typeface="Arial"/>
              </a:rPr>
              <a:t>24th </a:t>
            </a:r>
            <a:r>
              <a:rPr sz="2050" spc="70" dirty="0">
                <a:solidFill>
                  <a:srgbClr val="110103"/>
                </a:solidFill>
                <a:latin typeface="Arial"/>
                <a:cs typeface="Arial"/>
              </a:rPr>
              <a:t>October</a:t>
            </a:r>
            <a:r>
              <a:rPr sz="2050" spc="50" dirty="0">
                <a:solidFill>
                  <a:srgbClr val="110103"/>
                </a:solidFill>
                <a:latin typeface="Arial"/>
                <a:cs typeface="Arial"/>
              </a:rPr>
              <a:t> </a:t>
            </a:r>
            <a:r>
              <a:rPr sz="2050" spc="145" dirty="0">
                <a:solidFill>
                  <a:srgbClr val="110103"/>
                </a:solidFill>
                <a:latin typeface="Arial"/>
                <a:cs typeface="Arial"/>
              </a:rPr>
              <a:t>2024</a:t>
            </a:r>
            <a:endParaRPr sz="2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2963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62" y="471805"/>
            <a:ext cx="1042352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916045" algn="l"/>
              </a:tabLst>
            </a:pPr>
            <a:r>
              <a:rPr sz="2000" b="1" spc="254" dirty="0">
                <a:solidFill>
                  <a:srgbClr val="121212"/>
                </a:solidFill>
                <a:latin typeface="Century Gothic"/>
                <a:cs typeface="Century Gothic"/>
              </a:rPr>
              <a:t>FR</a:t>
            </a:r>
            <a:r>
              <a:rPr sz="2000" b="1" spc="-27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20" dirty="0">
                <a:solidFill>
                  <a:srgbClr val="121212"/>
                </a:solidFill>
                <a:latin typeface="Century Gothic"/>
                <a:cs typeface="Century Gothic"/>
              </a:rPr>
              <a:t>E</a:t>
            </a:r>
            <a:r>
              <a:rPr sz="2000" b="1" spc="-22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215" dirty="0">
                <a:solidFill>
                  <a:srgbClr val="121212"/>
                </a:solidFill>
                <a:latin typeface="Century Gothic"/>
                <a:cs typeface="Century Gothic"/>
              </a:rPr>
              <a:t>E,</a:t>
            </a:r>
            <a:r>
              <a:rPr sz="2000" b="1" spc="4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22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0" dirty="0">
                <a:solidFill>
                  <a:srgbClr val="121212"/>
                </a:solidFill>
                <a:latin typeface="Century Gothic"/>
                <a:cs typeface="Century Gothic"/>
              </a:rPr>
              <a:t>ON</a:t>
            </a:r>
            <a:r>
              <a:rPr sz="2000" b="1" spc="-24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0" dirty="0">
                <a:solidFill>
                  <a:srgbClr val="121212"/>
                </a:solidFill>
                <a:latin typeface="Century Gothic"/>
                <a:cs typeface="Century Gothic"/>
              </a:rPr>
              <a:t>-</a:t>
            </a:r>
            <a:r>
              <a:rPr sz="2000" b="1" spc="-27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220" dirty="0">
                <a:solidFill>
                  <a:srgbClr val="121212"/>
                </a:solidFill>
                <a:latin typeface="Century Gothic"/>
                <a:cs typeface="Century Gothic"/>
              </a:rPr>
              <a:t>J</a:t>
            </a:r>
            <a:r>
              <a:rPr sz="2000" b="1" spc="-25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200" dirty="0">
                <a:solidFill>
                  <a:srgbClr val="121212"/>
                </a:solidFill>
                <a:latin typeface="Century Gothic"/>
                <a:cs typeface="Century Gothic"/>
              </a:rPr>
              <a:t>UD</a:t>
            </a:r>
            <a:r>
              <a:rPr sz="2000" b="1" spc="-27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225" dirty="0">
                <a:solidFill>
                  <a:srgbClr val="121212"/>
                </a:solidFill>
                <a:latin typeface="Century Gothic"/>
                <a:cs typeface="Century Gothic"/>
              </a:rPr>
              <a:t>G</a:t>
            </a:r>
            <a:r>
              <a:rPr sz="2000" b="1" spc="-29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35" dirty="0">
                <a:solidFill>
                  <a:srgbClr val="121212"/>
                </a:solidFill>
                <a:latin typeface="Century Gothic"/>
                <a:cs typeface="Century Gothic"/>
              </a:rPr>
              <a:t>M</a:t>
            </a:r>
            <a:r>
              <a:rPr sz="2000" b="1" spc="-27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20" dirty="0">
                <a:solidFill>
                  <a:srgbClr val="121212"/>
                </a:solidFill>
                <a:latin typeface="Century Gothic"/>
                <a:cs typeface="Century Gothic"/>
              </a:rPr>
              <a:t>E</a:t>
            </a:r>
            <a:r>
              <a:rPr sz="2000" b="1" spc="-22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3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65" dirty="0">
                <a:solidFill>
                  <a:srgbClr val="121212"/>
                </a:solidFill>
                <a:latin typeface="Century Gothic"/>
                <a:cs typeface="Century Gothic"/>
              </a:rPr>
              <a:t>TA</a:t>
            </a:r>
            <a:r>
              <a:rPr sz="2000" b="1" spc="-24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220" dirty="0">
                <a:solidFill>
                  <a:srgbClr val="121212"/>
                </a:solidFill>
                <a:latin typeface="Century Gothic"/>
                <a:cs typeface="Century Gothic"/>
              </a:rPr>
              <a:t>L,	</a:t>
            </a:r>
            <a:r>
              <a:rPr sz="2000" b="1" spc="-50" dirty="0">
                <a:solidFill>
                  <a:srgbClr val="121212"/>
                </a:solidFill>
                <a:latin typeface="Century Gothic"/>
                <a:cs typeface="Century Gothic"/>
              </a:rPr>
              <a:t>CO</a:t>
            </a:r>
            <a:r>
              <a:rPr sz="2000" b="1" spc="-26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3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25" dirty="0">
                <a:solidFill>
                  <a:srgbClr val="121212"/>
                </a:solidFill>
                <a:latin typeface="Century Gothic"/>
                <a:cs typeface="Century Gothic"/>
              </a:rPr>
              <a:t>F</a:t>
            </a:r>
            <a:r>
              <a:rPr sz="2000" b="1" spc="-229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35" dirty="0">
                <a:solidFill>
                  <a:srgbClr val="121212"/>
                </a:solidFill>
                <a:latin typeface="Century Gothic"/>
                <a:cs typeface="Century Gothic"/>
              </a:rPr>
              <a:t>I</a:t>
            </a:r>
            <a:r>
              <a:rPr sz="2000" b="1" spc="-254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85" dirty="0">
                <a:solidFill>
                  <a:srgbClr val="121212"/>
                </a:solidFill>
                <a:latin typeface="Century Gothic"/>
                <a:cs typeface="Century Gothic"/>
              </a:rPr>
              <a:t>DE</a:t>
            </a:r>
            <a:r>
              <a:rPr sz="2000" b="1" spc="-22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3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85" dirty="0">
                <a:solidFill>
                  <a:srgbClr val="121212"/>
                </a:solidFill>
                <a:latin typeface="Century Gothic"/>
                <a:cs typeface="Century Gothic"/>
              </a:rPr>
              <a:t>T</a:t>
            </a:r>
            <a:r>
              <a:rPr sz="2000" b="1" spc="-24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20" dirty="0">
                <a:solidFill>
                  <a:srgbClr val="121212"/>
                </a:solidFill>
                <a:latin typeface="Century Gothic"/>
                <a:cs typeface="Century Gothic"/>
              </a:rPr>
              <a:t>IA</a:t>
            </a:r>
            <a:r>
              <a:rPr sz="2000" b="1" spc="-24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55" dirty="0">
                <a:solidFill>
                  <a:srgbClr val="121212"/>
                </a:solidFill>
                <a:latin typeface="Century Gothic"/>
                <a:cs typeface="Century Gothic"/>
              </a:rPr>
              <a:t>L</a:t>
            </a:r>
            <a:r>
              <a:rPr sz="2000" b="1" spc="42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225" dirty="0">
                <a:solidFill>
                  <a:srgbClr val="121212"/>
                </a:solidFill>
                <a:latin typeface="Century Gothic"/>
                <a:cs typeface="Century Gothic"/>
              </a:rPr>
              <a:t>A</a:t>
            </a:r>
            <a:r>
              <a:rPr sz="2000" b="1" spc="-24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31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30" dirty="0">
                <a:solidFill>
                  <a:srgbClr val="121212"/>
                </a:solidFill>
                <a:latin typeface="Century Gothic"/>
                <a:cs typeface="Century Gothic"/>
              </a:rPr>
              <a:t>D</a:t>
            </a:r>
            <a:r>
              <a:rPr sz="2000" b="1" spc="4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35" dirty="0">
                <a:solidFill>
                  <a:srgbClr val="121212"/>
                </a:solidFill>
                <a:latin typeface="Century Gothic"/>
                <a:cs typeface="Century Gothic"/>
              </a:rPr>
              <a:t>I</a:t>
            </a:r>
            <a:r>
              <a:rPr sz="2000" b="1" spc="-254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3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30" dirty="0">
                <a:solidFill>
                  <a:srgbClr val="121212"/>
                </a:solidFill>
                <a:latin typeface="Century Gothic"/>
                <a:cs typeface="Century Gothic"/>
              </a:rPr>
              <a:t>D</a:t>
            </a:r>
            <a:r>
              <a:rPr sz="2000" b="1" spc="-27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20" dirty="0">
                <a:solidFill>
                  <a:srgbClr val="121212"/>
                </a:solidFill>
                <a:latin typeface="Century Gothic"/>
                <a:cs typeface="Century Gothic"/>
              </a:rPr>
              <a:t>E</a:t>
            </a:r>
            <a:r>
              <a:rPr sz="2000" b="1" spc="-22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250" dirty="0">
                <a:solidFill>
                  <a:srgbClr val="121212"/>
                </a:solidFill>
                <a:latin typeface="Century Gothic"/>
                <a:cs typeface="Century Gothic"/>
              </a:rPr>
              <a:t>PEN</a:t>
            </a:r>
            <a:r>
              <a:rPr sz="2000" b="1" spc="-30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30" dirty="0">
                <a:solidFill>
                  <a:srgbClr val="121212"/>
                </a:solidFill>
                <a:latin typeface="Century Gothic"/>
                <a:cs typeface="Century Gothic"/>
              </a:rPr>
              <a:t>D</a:t>
            </a:r>
            <a:r>
              <a:rPr sz="2000" b="1" spc="-27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20" dirty="0">
                <a:solidFill>
                  <a:srgbClr val="121212"/>
                </a:solidFill>
                <a:latin typeface="Century Gothic"/>
                <a:cs typeface="Century Gothic"/>
              </a:rPr>
              <a:t>E</a:t>
            </a:r>
            <a:r>
              <a:rPr sz="2000" b="1" spc="-22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121212"/>
                </a:solidFill>
                <a:latin typeface="Century Gothic"/>
                <a:cs typeface="Century Gothic"/>
              </a:rPr>
              <a:t>N</a:t>
            </a:r>
            <a:r>
              <a:rPr sz="2000" b="1" spc="-31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85" dirty="0">
                <a:solidFill>
                  <a:srgbClr val="121212"/>
                </a:solidFill>
                <a:latin typeface="Century Gothic"/>
                <a:cs typeface="Century Gothic"/>
              </a:rPr>
              <a:t>T</a:t>
            </a:r>
            <a:r>
              <a:rPr sz="2000" b="1" spc="44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320" dirty="0">
                <a:solidFill>
                  <a:srgbClr val="121212"/>
                </a:solidFill>
                <a:latin typeface="Century Gothic"/>
                <a:cs typeface="Century Gothic"/>
              </a:rPr>
              <a:t>SER</a:t>
            </a:r>
            <a:r>
              <a:rPr sz="2000" b="1" spc="-275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65" dirty="0">
                <a:solidFill>
                  <a:srgbClr val="121212"/>
                </a:solidFill>
                <a:latin typeface="Century Gothic"/>
                <a:cs typeface="Century Gothic"/>
              </a:rPr>
              <a:t>VI</a:t>
            </a:r>
            <a:r>
              <a:rPr sz="2000" b="1" spc="-254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-130" dirty="0">
                <a:solidFill>
                  <a:srgbClr val="121212"/>
                </a:solidFill>
                <a:latin typeface="Century Gothic"/>
                <a:cs typeface="Century Gothic"/>
              </a:rPr>
              <a:t>C</a:t>
            </a:r>
            <a:r>
              <a:rPr sz="2000" b="1" spc="-270" dirty="0">
                <a:solidFill>
                  <a:srgbClr val="121212"/>
                </a:solidFill>
                <a:latin typeface="Century Gothic"/>
                <a:cs typeface="Century Gothic"/>
              </a:rPr>
              <a:t> </a:t>
            </a:r>
            <a:r>
              <a:rPr sz="2000" b="1" spc="120" dirty="0">
                <a:solidFill>
                  <a:srgbClr val="121212"/>
                </a:solidFill>
                <a:latin typeface="Century Gothic"/>
                <a:cs typeface="Century Gothic"/>
              </a:rPr>
              <a:t>E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96475" y="4657725"/>
            <a:ext cx="1847850" cy="184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4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7209" y="375207"/>
            <a:ext cx="1774438" cy="1780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94064" y="1246522"/>
            <a:ext cx="1053833" cy="625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52884" y="5269579"/>
            <a:ext cx="8130762" cy="1384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22368" y="529459"/>
            <a:ext cx="0" cy="441959"/>
          </a:xfrm>
          <a:custGeom>
            <a:avLst/>
            <a:gdLst/>
            <a:ahLst/>
            <a:cxnLst/>
            <a:rect l="l" t="t" r="r" b="b"/>
            <a:pathLst>
              <a:path h="441959">
                <a:moveTo>
                  <a:pt x="0" y="441910"/>
                </a:moveTo>
                <a:lnTo>
                  <a:pt x="0" y="0"/>
                </a:lnTo>
              </a:path>
            </a:pathLst>
          </a:custGeom>
          <a:ln w="3175">
            <a:solidFill>
              <a:srgbClr val="F4A3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84533" y="529459"/>
            <a:ext cx="0" cy="400685"/>
          </a:xfrm>
          <a:custGeom>
            <a:avLst/>
            <a:gdLst/>
            <a:ahLst/>
            <a:cxnLst/>
            <a:rect l="l" t="t" r="r" b="b"/>
            <a:pathLst>
              <a:path h="400684">
                <a:moveTo>
                  <a:pt x="0" y="400221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43163" y="195941"/>
            <a:ext cx="612775" cy="0"/>
          </a:xfrm>
          <a:custGeom>
            <a:avLst/>
            <a:gdLst/>
            <a:ahLst/>
            <a:cxnLst/>
            <a:rect l="l" t="t" r="r" b="b"/>
            <a:pathLst>
              <a:path w="612775">
                <a:moveTo>
                  <a:pt x="0" y="0"/>
                </a:moveTo>
                <a:lnTo>
                  <a:pt x="612306" y="0"/>
                </a:lnTo>
              </a:path>
            </a:pathLst>
          </a:custGeom>
          <a:ln w="166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43100" y="1250691"/>
            <a:ext cx="425450" cy="0"/>
          </a:xfrm>
          <a:custGeom>
            <a:avLst/>
            <a:gdLst/>
            <a:ahLst/>
            <a:cxnLst/>
            <a:rect l="l" t="t" r="r" b="b"/>
            <a:pathLst>
              <a:path w="425450">
                <a:moveTo>
                  <a:pt x="0" y="0"/>
                </a:moveTo>
                <a:lnTo>
                  <a:pt x="424865" y="0"/>
                </a:lnTo>
              </a:path>
            </a:pathLst>
          </a:custGeom>
          <a:ln w="41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40115" y="2204960"/>
            <a:ext cx="120459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b="1" spc="65" dirty="0">
                <a:solidFill>
                  <a:srgbClr val="110311"/>
                </a:solidFill>
                <a:latin typeface="Arial"/>
                <a:cs typeface="Arial"/>
              </a:rPr>
              <a:t>SCAN</a:t>
            </a:r>
            <a:r>
              <a:rPr sz="1900" b="1" spc="-35" dirty="0">
                <a:solidFill>
                  <a:srgbClr val="110311"/>
                </a:solidFill>
                <a:latin typeface="Arial"/>
                <a:cs typeface="Arial"/>
              </a:rPr>
              <a:t> </a:t>
            </a:r>
            <a:r>
              <a:rPr sz="1900" b="1" spc="100" dirty="0">
                <a:solidFill>
                  <a:srgbClr val="110311"/>
                </a:solidFill>
                <a:latin typeface="Arial"/>
                <a:cs typeface="Arial"/>
              </a:rPr>
              <a:t>ME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474" y="3040259"/>
            <a:ext cx="5645150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09400"/>
              </a:lnSpc>
              <a:spcBef>
                <a:spcPts val="100"/>
              </a:spcBef>
            </a:pPr>
            <a:r>
              <a:rPr sz="1850" spc="30" dirty="0">
                <a:solidFill>
                  <a:srgbClr val="110311"/>
                </a:solidFill>
                <a:latin typeface="Arial"/>
                <a:cs typeface="Arial"/>
              </a:rPr>
              <a:t>The </a:t>
            </a:r>
            <a:r>
              <a:rPr sz="1850" spc="70" dirty="0">
                <a:solidFill>
                  <a:srgbClr val="110311"/>
                </a:solidFill>
                <a:latin typeface="Arial"/>
                <a:cs typeface="Arial"/>
              </a:rPr>
              <a:t>union </a:t>
            </a:r>
            <a:r>
              <a:rPr sz="1850" spc="5" dirty="0">
                <a:solidFill>
                  <a:srgbClr val="110311"/>
                </a:solidFill>
                <a:latin typeface="Arial"/>
                <a:cs typeface="Arial"/>
              </a:rPr>
              <a:t>has </a:t>
            </a:r>
            <a:r>
              <a:rPr sz="1850" spc="50" dirty="0">
                <a:solidFill>
                  <a:srgbClr val="110311"/>
                </a:solidFill>
                <a:latin typeface="Arial"/>
                <a:cs typeface="Arial"/>
              </a:rPr>
              <a:t>developed </a:t>
            </a:r>
            <a:r>
              <a:rPr sz="1850" spc="-20" dirty="0">
                <a:solidFill>
                  <a:srgbClr val="110311"/>
                </a:solidFill>
                <a:latin typeface="Arial"/>
                <a:cs typeface="Arial"/>
              </a:rPr>
              <a:t>a </a:t>
            </a:r>
            <a:r>
              <a:rPr sz="1850" spc="40" dirty="0">
                <a:solidFill>
                  <a:srgbClr val="110311"/>
                </a:solidFill>
                <a:latin typeface="Arial"/>
                <a:cs typeface="Arial"/>
              </a:rPr>
              <a:t>checklist </a:t>
            </a:r>
            <a:r>
              <a:rPr sz="1850" spc="35" dirty="0">
                <a:solidFill>
                  <a:srgbClr val="110311"/>
                </a:solidFill>
                <a:latin typeface="Arial"/>
                <a:cs typeface="Arial"/>
              </a:rPr>
              <a:t>to </a:t>
            </a:r>
            <a:r>
              <a:rPr sz="1850" spc="25" dirty="0">
                <a:solidFill>
                  <a:srgbClr val="110311"/>
                </a:solidFill>
                <a:latin typeface="Arial"/>
                <a:cs typeface="Arial"/>
              </a:rPr>
              <a:t>ensure </a:t>
            </a:r>
            <a:r>
              <a:rPr sz="1850" spc="50" dirty="0">
                <a:solidFill>
                  <a:srgbClr val="110311"/>
                </a:solidFill>
                <a:latin typeface="Arial"/>
                <a:cs typeface="Arial"/>
              </a:rPr>
              <a:t>you  </a:t>
            </a:r>
            <a:r>
              <a:rPr sz="1850" spc="15" dirty="0">
                <a:solidFill>
                  <a:srgbClr val="110311"/>
                </a:solidFill>
                <a:latin typeface="Arial"/>
                <a:cs typeface="Arial"/>
              </a:rPr>
              <a:t>have </a:t>
            </a:r>
            <a:r>
              <a:rPr sz="1850" spc="45" dirty="0">
                <a:solidFill>
                  <a:srgbClr val="110311"/>
                </a:solidFill>
                <a:latin typeface="Arial"/>
                <a:cs typeface="Arial"/>
              </a:rPr>
              <a:t>everything </a:t>
            </a:r>
            <a:r>
              <a:rPr sz="1850" spc="35" dirty="0">
                <a:solidFill>
                  <a:srgbClr val="110311"/>
                </a:solidFill>
                <a:latin typeface="Arial"/>
                <a:cs typeface="Arial"/>
              </a:rPr>
              <a:t>ready </a:t>
            </a:r>
            <a:r>
              <a:rPr sz="1850" spc="45" dirty="0">
                <a:solidFill>
                  <a:srgbClr val="110311"/>
                </a:solidFill>
                <a:latin typeface="Arial"/>
                <a:cs typeface="Arial"/>
              </a:rPr>
              <a:t>for </a:t>
            </a:r>
            <a:r>
              <a:rPr sz="1850" spc="80" dirty="0">
                <a:solidFill>
                  <a:srgbClr val="110311"/>
                </a:solidFill>
                <a:latin typeface="Arial"/>
                <a:cs typeface="Arial"/>
              </a:rPr>
              <a:t>the </a:t>
            </a:r>
            <a:r>
              <a:rPr sz="1850" spc="10" dirty="0">
                <a:solidFill>
                  <a:srgbClr val="110311"/>
                </a:solidFill>
                <a:latin typeface="Arial"/>
                <a:cs typeface="Arial"/>
              </a:rPr>
              <a:t>year</a:t>
            </a:r>
            <a:r>
              <a:rPr sz="1850" spc="275" dirty="0">
                <a:solidFill>
                  <a:srgbClr val="110311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110311"/>
                </a:solidFill>
                <a:latin typeface="Arial"/>
                <a:cs typeface="Arial"/>
              </a:rPr>
              <a:t>ahead.</a:t>
            </a:r>
            <a:endParaRPr sz="1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282" y="3886562"/>
            <a:ext cx="5376545" cy="668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3900"/>
              </a:lnSpc>
              <a:spcBef>
                <a:spcPts val="95"/>
              </a:spcBef>
            </a:pPr>
            <a:r>
              <a:rPr sz="1850" spc="80" dirty="0">
                <a:solidFill>
                  <a:srgbClr val="110311"/>
                </a:solidFill>
                <a:latin typeface="Arial"/>
                <a:cs typeface="Arial"/>
              </a:rPr>
              <a:t>Completing </a:t>
            </a:r>
            <a:r>
              <a:rPr sz="1850" spc="40" dirty="0">
                <a:solidFill>
                  <a:srgbClr val="110311"/>
                </a:solidFill>
                <a:latin typeface="Arial"/>
                <a:cs typeface="Arial"/>
              </a:rPr>
              <a:t>it </a:t>
            </a:r>
            <a:r>
              <a:rPr sz="1850" spc="20" dirty="0">
                <a:solidFill>
                  <a:srgbClr val="110311"/>
                </a:solidFill>
                <a:latin typeface="Arial"/>
                <a:cs typeface="Arial"/>
              </a:rPr>
              <a:t>sends </a:t>
            </a:r>
            <a:r>
              <a:rPr sz="1850" spc="60" dirty="0">
                <a:solidFill>
                  <a:srgbClr val="110311"/>
                </a:solidFill>
                <a:latin typeface="Arial"/>
                <a:cs typeface="Arial"/>
              </a:rPr>
              <a:t>you </a:t>
            </a:r>
            <a:r>
              <a:rPr sz="1850" spc="-20" dirty="0">
                <a:solidFill>
                  <a:srgbClr val="110311"/>
                </a:solidFill>
                <a:latin typeface="Arial"/>
                <a:cs typeface="Arial"/>
              </a:rPr>
              <a:t>a </a:t>
            </a:r>
            <a:r>
              <a:rPr sz="1850" spc="70" dirty="0">
                <a:solidFill>
                  <a:srgbClr val="110311"/>
                </a:solidFill>
                <a:latin typeface="Arial"/>
                <a:cs typeface="Arial"/>
              </a:rPr>
              <a:t>guide </a:t>
            </a:r>
            <a:r>
              <a:rPr sz="1850" spc="20" dirty="0">
                <a:solidFill>
                  <a:srgbClr val="110311"/>
                </a:solidFill>
                <a:latin typeface="Arial"/>
                <a:cs typeface="Arial"/>
              </a:rPr>
              <a:t>plus </a:t>
            </a:r>
            <a:r>
              <a:rPr sz="1850" spc="30" dirty="0">
                <a:solidFill>
                  <a:srgbClr val="110311"/>
                </a:solidFill>
                <a:latin typeface="Arial"/>
                <a:cs typeface="Arial"/>
              </a:rPr>
              <a:t>enters </a:t>
            </a:r>
            <a:r>
              <a:rPr sz="1850" spc="60" dirty="0">
                <a:solidFill>
                  <a:srgbClr val="110311"/>
                </a:solidFill>
                <a:latin typeface="Arial"/>
                <a:cs typeface="Arial"/>
              </a:rPr>
              <a:t>you  </a:t>
            </a:r>
            <a:r>
              <a:rPr sz="1850" spc="85" dirty="0">
                <a:solidFill>
                  <a:srgbClr val="110311"/>
                </a:solidFill>
                <a:latin typeface="Arial"/>
                <a:cs typeface="Arial"/>
              </a:rPr>
              <a:t>into </a:t>
            </a:r>
            <a:r>
              <a:rPr sz="1850" spc="-20" dirty="0">
                <a:solidFill>
                  <a:srgbClr val="110311"/>
                </a:solidFill>
                <a:latin typeface="Arial"/>
                <a:cs typeface="Arial"/>
              </a:rPr>
              <a:t>a </a:t>
            </a:r>
            <a:r>
              <a:rPr sz="1850" spc="65" dirty="0">
                <a:solidFill>
                  <a:srgbClr val="110311"/>
                </a:solidFill>
                <a:latin typeface="Arial"/>
                <a:cs typeface="Arial"/>
              </a:rPr>
              <a:t>draw </a:t>
            </a:r>
            <a:r>
              <a:rPr sz="1850" spc="50" dirty="0">
                <a:solidFill>
                  <a:srgbClr val="110311"/>
                </a:solidFill>
                <a:latin typeface="Arial"/>
                <a:cs typeface="Arial"/>
              </a:rPr>
              <a:t>to </a:t>
            </a:r>
            <a:r>
              <a:rPr sz="1850" spc="80" dirty="0">
                <a:solidFill>
                  <a:srgbClr val="110311"/>
                </a:solidFill>
                <a:latin typeface="Arial"/>
                <a:cs typeface="Arial"/>
              </a:rPr>
              <a:t>win </a:t>
            </a:r>
            <a:r>
              <a:rPr sz="1850" spc="90" dirty="0">
                <a:solidFill>
                  <a:srgbClr val="110311"/>
                </a:solidFill>
                <a:latin typeface="Arial"/>
                <a:cs typeface="Arial"/>
              </a:rPr>
              <a:t>up </a:t>
            </a:r>
            <a:r>
              <a:rPr sz="1850" spc="65" dirty="0">
                <a:solidFill>
                  <a:srgbClr val="110311"/>
                </a:solidFill>
                <a:latin typeface="Arial"/>
                <a:cs typeface="Arial"/>
              </a:rPr>
              <a:t>to </a:t>
            </a:r>
            <a:r>
              <a:rPr sz="1850" spc="235" dirty="0">
                <a:solidFill>
                  <a:srgbClr val="110311"/>
                </a:solidFill>
                <a:latin typeface="Arial"/>
                <a:cs typeface="Arial"/>
              </a:rPr>
              <a:t>£500 </a:t>
            </a:r>
            <a:r>
              <a:rPr sz="1850" spc="85" dirty="0">
                <a:solidFill>
                  <a:srgbClr val="110311"/>
                </a:solidFill>
                <a:latin typeface="Arial"/>
                <a:cs typeface="Arial"/>
              </a:rPr>
              <a:t>worth </a:t>
            </a:r>
            <a:r>
              <a:rPr sz="1850" spc="45" dirty="0">
                <a:solidFill>
                  <a:srgbClr val="110311"/>
                </a:solidFill>
                <a:latin typeface="Arial"/>
                <a:cs typeface="Arial"/>
              </a:rPr>
              <a:t>of</a:t>
            </a:r>
            <a:r>
              <a:rPr sz="1850" spc="85" dirty="0">
                <a:solidFill>
                  <a:srgbClr val="110311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110311"/>
                </a:solidFill>
                <a:latin typeface="Arial"/>
                <a:cs typeface="Arial"/>
              </a:rPr>
              <a:t>prizes!</a:t>
            </a:r>
            <a:endParaRPr sz="185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13137" y="244617"/>
            <a:ext cx="694690" cy="927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900" i="1" spc="165" dirty="0">
                <a:solidFill>
                  <a:srgbClr val="110311"/>
                </a:solidFill>
                <a:latin typeface="Arial"/>
                <a:cs typeface="Arial"/>
              </a:rPr>
              <a:t>t1</a:t>
            </a:r>
            <a:endParaRPr sz="5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63981" y="900883"/>
            <a:ext cx="1625600" cy="95059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50" b="1" spc="160" dirty="0">
                <a:solidFill>
                  <a:srgbClr val="110311"/>
                </a:solidFill>
                <a:latin typeface="Arial"/>
                <a:cs typeface="Arial"/>
              </a:rPr>
              <a:t>THE</a:t>
            </a:r>
            <a:endParaRPr sz="6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3971" y="1651298"/>
            <a:ext cx="4610100" cy="170942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5875" marR="5080" indent="-3810">
              <a:lnSpc>
                <a:spcPts val="5970"/>
              </a:lnSpc>
              <a:spcBef>
                <a:spcPts val="1390"/>
              </a:spcBef>
            </a:pPr>
            <a:r>
              <a:rPr sz="6050" b="1" spc="200" dirty="0">
                <a:solidFill>
                  <a:srgbClr val="110311"/>
                </a:solidFill>
                <a:latin typeface="Arial"/>
                <a:cs typeface="Arial"/>
              </a:rPr>
              <a:t>STUDENT  </a:t>
            </a:r>
            <a:r>
              <a:rPr sz="6050" b="1" spc="155" dirty="0">
                <a:solidFill>
                  <a:srgbClr val="110311"/>
                </a:solidFill>
                <a:latin typeface="Arial"/>
                <a:cs typeface="Arial"/>
              </a:rPr>
              <a:t>CHECKLIST</a:t>
            </a:r>
            <a:endParaRPr sz="6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8601" y="5049010"/>
            <a:ext cx="3502025" cy="170497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12700" marR="5080" indent="13970">
              <a:lnSpc>
                <a:spcPts val="5940"/>
              </a:lnSpc>
              <a:spcBef>
                <a:spcPts val="1415"/>
              </a:spcBef>
            </a:pPr>
            <a:r>
              <a:rPr sz="6050" b="1" spc="229" dirty="0">
                <a:solidFill>
                  <a:srgbClr val="110311"/>
                </a:solidFill>
                <a:latin typeface="Arial"/>
                <a:cs typeface="Arial"/>
              </a:rPr>
              <a:t>ADVICE  </a:t>
            </a:r>
            <a:r>
              <a:rPr sz="6050" b="1" spc="110" dirty="0">
                <a:solidFill>
                  <a:srgbClr val="110311"/>
                </a:solidFill>
                <a:latin typeface="Arial"/>
                <a:cs typeface="Arial"/>
              </a:rPr>
              <a:t>SERVICE</a:t>
            </a:r>
            <a:endParaRPr sz="6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09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800" y="245670"/>
            <a:ext cx="1073926" cy="4263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37897" y="8328"/>
            <a:ext cx="4249917" cy="6787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5707" y="568627"/>
            <a:ext cx="3145155" cy="407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00" spc="-175" dirty="0">
                <a:solidFill>
                  <a:srgbClr val="111111"/>
                </a:solidFill>
                <a:latin typeface="Arial"/>
                <a:cs typeface="Arial"/>
              </a:rPr>
              <a:t>ESTABLISHED </a:t>
            </a:r>
            <a:r>
              <a:rPr sz="2500" spc="-140" dirty="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sz="2500" spc="-4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10" dirty="0">
                <a:solidFill>
                  <a:srgbClr val="111111"/>
                </a:solidFill>
                <a:latin typeface="Arial"/>
                <a:cs typeface="Arial"/>
              </a:rPr>
              <a:t>1949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5388" y="1401409"/>
            <a:ext cx="4358005" cy="2897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00" spc="-175" dirty="0">
                <a:solidFill>
                  <a:srgbClr val="111111"/>
                </a:solidFill>
                <a:latin typeface="Arial"/>
                <a:cs typeface="Arial"/>
              </a:rPr>
              <a:t>STORIES </a:t>
            </a:r>
            <a:r>
              <a:rPr sz="2500" spc="-114" dirty="0">
                <a:solidFill>
                  <a:srgbClr val="111111"/>
                </a:solidFill>
                <a:latin typeface="Arial"/>
                <a:cs typeface="Arial"/>
              </a:rPr>
              <a:t>AFFECTING</a:t>
            </a:r>
            <a:r>
              <a:rPr sz="2500" spc="-4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-95" dirty="0">
                <a:solidFill>
                  <a:srgbClr val="111111"/>
                </a:solidFill>
                <a:latin typeface="Arial"/>
                <a:cs typeface="Arial"/>
              </a:rPr>
              <a:t>YOU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105" dirty="0">
                <a:solidFill>
                  <a:srgbClr val="111111"/>
                </a:solidFill>
                <a:latin typeface="Arial"/>
                <a:cs typeface="Arial"/>
              </a:rPr>
              <a:t>STUDENT</a:t>
            </a:r>
            <a:r>
              <a:rPr sz="2500" spc="-1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-40" dirty="0">
                <a:solidFill>
                  <a:srgbClr val="111111"/>
                </a:solidFill>
                <a:latin typeface="Arial"/>
                <a:cs typeface="Arial"/>
              </a:rPr>
              <a:t>RUN</a:t>
            </a:r>
            <a:endParaRPr sz="2500">
              <a:latin typeface="Arial"/>
              <a:cs typeface="Arial"/>
            </a:endParaRPr>
          </a:p>
          <a:p>
            <a:pPr marL="18415" marR="5080" indent="5080">
              <a:lnSpc>
                <a:spcPts val="6559"/>
              </a:lnSpc>
              <a:spcBef>
                <a:spcPts val="740"/>
              </a:spcBef>
            </a:pPr>
            <a:r>
              <a:rPr sz="2500" spc="-70" dirty="0">
                <a:solidFill>
                  <a:srgbClr val="111111"/>
                </a:solidFill>
                <a:latin typeface="Arial"/>
                <a:cs typeface="Arial"/>
              </a:rPr>
              <a:t>NEWS, </a:t>
            </a:r>
            <a:r>
              <a:rPr sz="2500" spc="-170" dirty="0">
                <a:solidFill>
                  <a:srgbClr val="111111"/>
                </a:solidFill>
                <a:latin typeface="Arial"/>
                <a:cs typeface="Arial"/>
              </a:rPr>
              <a:t>PUZZLES, </a:t>
            </a:r>
            <a:r>
              <a:rPr sz="2500" spc="-45" dirty="0">
                <a:solidFill>
                  <a:srgbClr val="111111"/>
                </a:solidFill>
                <a:latin typeface="Arial"/>
                <a:cs typeface="Arial"/>
              </a:rPr>
              <a:t>MUSIC,</a:t>
            </a:r>
            <a:r>
              <a:rPr sz="2500" spc="-39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-50" dirty="0">
                <a:solidFill>
                  <a:srgbClr val="111111"/>
                </a:solidFill>
                <a:latin typeface="Arial"/>
                <a:cs typeface="Arial"/>
              </a:rPr>
              <a:t>FILM  </a:t>
            </a:r>
            <a:r>
              <a:rPr sz="2500" spc="40" dirty="0">
                <a:solidFill>
                  <a:srgbClr val="111111"/>
                </a:solidFill>
                <a:latin typeface="Arial"/>
                <a:cs typeface="Arial"/>
              </a:rPr>
              <a:t>JOIN</a:t>
            </a:r>
            <a:r>
              <a:rPr sz="2500" spc="-24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-85" dirty="0">
                <a:solidFill>
                  <a:srgbClr val="111111"/>
                </a:solidFill>
                <a:latin typeface="Arial"/>
                <a:cs typeface="Arial"/>
              </a:rPr>
              <a:t>AS</a:t>
            </a:r>
            <a:r>
              <a:rPr sz="2500" spc="-26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15" dirty="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sz="2500" spc="-26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2500" spc="-80" dirty="0">
                <a:solidFill>
                  <a:srgbClr val="111111"/>
                </a:solidFill>
                <a:latin typeface="Arial"/>
                <a:cs typeface="Arial"/>
              </a:rPr>
              <a:t>WRITER!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749" y="4934024"/>
            <a:ext cx="9986645" cy="1957705"/>
          </a:xfrm>
          <a:prstGeom prst="rect">
            <a:avLst/>
          </a:prstGeom>
        </p:spPr>
        <p:txBody>
          <a:bodyPr vert="horz" wrap="square" lIns="0" tIns="278765" rIns="0" bIns="0" rtlCol="0">
            <a:spAutoFit/>
          </a:bodyPr>
          <a:lstStyle/>
          <a:p>
            <a:pPr marL="12700" marR="5080" indent="19050">
              <a:lnSpc>
                <a:spcPct val="75900"/>
              </a:lnSpc>
              <a:spcBef>
                <a:spcPts val="2195"/>
              </a:spcBef>
              <a:tabLst>
                <a:tab pos="6626859" algn="l"/>
              </a:tabLst>
            </a:pPr>
            <a:r>
              <a:rPr sz="7200" b="1" spc="-270" dirty="0">
                <a:solidFill>
                  <a:srgbClr val="111111"/>
                </a:solidFill>
                <a:latin typeface="Arial"/>
                <a:cs typeface="Arial"/>
              </a:rPr>
              <a:t>FELIX: </a:t>
            </a:r>
            <a:r>
              <a:rPr sz="7200" b="1" spc="-335" dirty="0">
                <a:solidFill>
                  <a:srgbClr val="111111"/>
                </a:solidFill>
                <a:latin typeface="Arial"/>
                <a:cs typeface="Arial"/>
              </a:rPr>
              <a:t>IMPERIAL'S  </a:t>
            </a:r>
            <a:r>
              <a:rPr sz="7200" b="1" spc="-155" dirty="0">
                <a:solidFill>
                  <a:srgbClr val="111111"/>
                </a:solidFill>
                <a:latin typeface="Arial"/>
                <a:cs typeface="Arial"/>
              </a:rPr>
              <a:t>STUDEN</a:t>
            </a:r>
            <a:r>
              <a:rPr sz="7200" b="1" spc="-130" dirty="0">
                <a:solidFill>
                  <a:srgbClr val="111111"/>
                </a:solidFill>
                <a:latin typeface="Arial"/>
                <a:cs typeface="Arial"/>
              </a:rPr>
              <a:t>T</a:t>
            </a:r>
            <a:r>
              <a:rPr sz="7200" b="1" spc="-9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7200" b="1" spc="-50" dirty="0">
                <a:solidFill>
                  <a:srgbClr val="111111"/>
                </a:solidFill>
                <a:latin typeface="Arial"/>
                <a:cs typeface="Arial"/>
              </a:rPr>
              <a:t>N</a:t>
            </a:r>
            <a:r>
              <a:rPr sz="7200" b="1" spc="-45" dirty="0">
                <a:solidFill>
                  <a:srgbClr val="111111"/>
                </a:solidFill>
                <a:latin typeface="Arial"/>
                <a:cs typeface="Arial"/>
              </a:rPr>
              <a:t>E</a:t>
            </a:r>
            <a:r>
              <a:rPr sz="7200" b="1" dirty="0">
                <a:solidFill>
                  <a:srgbClr val="111111"/>
                </a:solidFill>
                <a:latin typeface="Arial"/>
                <a:cs typeface="Arial"/>
              </a:rPr>
              <a:t>	</a:t>
            </a:r>
            <a:r>
              <a:rPr sz="7200" b="1" spc="-550" dirty="0">
                <a:solidFill>
                  <a:srgbClr val="111111"/>
                </a:solidFill>
                <a:latin typeface="Arial"/>
                <a:cs typeface="Arial"/>
              </a:rPr>
              <a:t>SPAPER</a:t>
            </a:r>
            <a:endParaRPr sz="7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138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584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550" y="4316429"/>
            <a:ext cx="2007698" cy="89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65508" y="474974"/>
            <a:ext cx="2095171" cy="2141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44680" y="3595636"/>
            <a:ext cx="2016028" cy="191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9630" y="499972"/>
            <a:ext cx="2140988" cy="212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22051" y="487473"/>
            <a:ext cx="2103501" cy="2104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64622" y="3508140"/>
            <a:ext cx="2103501" cy="2129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22051" y="3508140"/>
            <a:ext cx="1995201" cy="2129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8846" y="4362260"/>
            <a:ext cx="0" cy="429259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429143"/>
                </a:moveTo>
                <a:lnTo>
                  <a:pt x="0" y="0"/>
                </a:lnTo>
              </a:path>
            </a:pathLst>
          </a:custGeom>
          <a:ln w="8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53011" y="1274930"/>
            <a:ext cx="0" cy="541655"/>
          </a:xfrm>
          <a:custGeom>
            <a:avLst/>
            <a:gdLst/>
            <a:ahLst/>
            <a:cxnLst/>
            <a:rect l="l" t="t" r="r" b="b"/>
            <a:pathLst>
              <a:path h="541655">
                <a:moveTo>
                  <a:pt x="0" y="541636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56513" y="1299928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639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56513" y="4308097"/>
            <a:ext cx="0" cy="521334"/>
          </a:xfrm>
          <a:custGeom>
            <a:avLst/>
            <a:gdLst/>
            <a:ahLst/>
            <a:cxnLst/>
            <a:rect l="l" t="t" r="r" b="b"/>
            <a:pathLst>
              <a:path h="521335">
                <a:moveTo>
                  <a:pt x="0" y="520804"/>
                </a:moveTo>
                <a:lnTo>
                  <a:pt x="0" y="0"/>
                </a:lnTo>
              </a:path>
            </a:pathLst>
          </a:custGeom>
          <a:ln w="41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47961" y="1362425"/>
            <a:ext cx="0" cy="391795"/>
          </a:xfrm>
          <a:custGeom>
            <a:avLst/>
            <a:gdLst/>
            <a:ahLst/>
            <a:cxnLst/>
            <a:rect l="l" t="t" r="r" b="b"/>
            <a:pathLst>
              <a:path h="391794">
                <a:moveTo>
                  <a:pt x="0" y="391644"/>
                </a:moveTo>
                <a:lnTo>
                  <a:pt x="0" y="0"/>
                </a:lnTo>
              </a:path>
            </a:pathLst>
          </a:custGeom>
          <a:ln w="8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56291" y="4295598"/>
            <a:ext cx="0" cy="541655"/>
          </a:xfrm>
          <a:custGeom>
            <a:avLst/>
            <a:gdLst/>
            <a:ahLst/>
            <a:cxnLst/>
            <a:rect l="l" t="t" r="r" b="b"/>
            <a:pathLst>
              <a:path h="541654">
                <a:moveTo>
                  <a:pt x="0" y="541636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63958" y="4320596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639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72289" y="1337426"/>
            <a:ext cx="0" cy="441959"/>
          </a:xfrm>
          <a:custGeom>
            <a:avLst/>
            <a:gdLst/>
            <a:ahLst/>
            <a:cxnLst/>
            <a:rect l="l" t="t" r="r" b="b"/>
            <a:pathLst>
              <a:path h="441960">
                <a:moveTo>
                  <a:pt x="0" y="441643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17887" y="4312264"/>
            <a:ext cx="0" cy="529590"/>
          </a:xfrm>
          <a:custGeom>
            <a:avLst/>
            <a:gdLst/>
            <a:ahLst/>
            <a:cxnLst/>
            <a:rect l="l" t="t" r="r" b="b"/>
            <a:pathLst>
              <a:path h="529589">
                <a:moveTo>
                  <a:pt x="0" y="529137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13721" y="1266597"/>
            <a:ext cx="0" cy="554355"/>
          </a:xfrm>
          <a:custGeom>
            <a:avLst/>
            <a:gdLst/>
            <a:ahLst/>
            <a:cxnLst/>
            <a:rect l="l" t="t" r="r" b="b"/>
            <a:pathLst>
              <a:path h="554355">
                <a:moveTo>
                  <a:pt x="0" y="554136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17223" y="1304095"/>
            <a:ext cx="0" cy="479425"/>
          </a:xfrm>
          <a:custGeom>
            <a:avLst/>
            <a:gdLst/>
            <a:ahLst/>
            <a:cxnLst/>
            <a:rect l="l" t="t" r="r" b="b"/>
            <a:pathLst>
              <a:path h="479425">
                <a:moveTo>
                  <a:pt x="0" y="479139"/>
                </a:moveTo>
                <a:lnTo>
                  <a:pt x="0" y="0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554" y="4320596"/>
            <a:ext cx="0" cy="508634"/>
          </a:xfrm>
          <a:custGeom>
            <a:avLst/>
            <a:gdLst/>
            <a:ahLst/>
            <a:cxnLst/>
            <a:rect l="l" t="t" r="r" b="b"/>
            <a:pathLst>
              <a:path h="508635">
                <a:moveTo>
                  <a:pt x="0" y="508305"/>
                </a:moveTo>
                <a:lnTo>
                  <a:pt x="0" y="0"/>
                </a:lnTo>
              </a:path>
            </a:pathLst>
          </a:custGeom>
          <a:ln w="41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6807" y="483306"/>
            <a:ext cx="541655" cy="0"/>
          </a:xfrm>
          <a:custGeom>
            <a:avLst/>
            <a:gdLst/>
            <a:ahLst/>
            <a:cxnLst/>
            <a:rect l="l" t="t" r="r" b="b"/>
            <a:pathLst>
              <a:path w="541654">
                <a:moveTo>
                  <a:pt x="0" y="0"/>
                </a:moveTo>
                <a:lnTo>
                  <a:pt x="541494" y="0"/>
                </a:lnTo>
              </a:path>
            </a:pathLst>
          </a:custGeom>
          <a:ln w="12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43543" y="495806"/>
            <a:ext cx="541655" cy="0"/>
          </a:xfrm>
          <a:custGeom>
            <a:avLst/>
            <a:gdLst/>
            <a:ahLst/>
            <a:cxnLst/>
            <a:rect l="l" t="t" r="r" b="b"/>
            <a:pathLst>
              <a:path w="541654">
                <a:moveTo>
                  <a:pt x="0" y="0"/>
                </a:moveTo>
                <a:lnTo>
                  <a:pt x="541494" y="0"/>
                </a:lnTo>
              </a:path>
            </a:pathLst>
          </a:custGeom>
          <a:ln w="12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21799" y="2587358"/>
            <a:ext cx="492125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511" y="0"/>
                </a:lnTo>
              </a:path>
            </a:pathLst>
          </a:custGeom>
          <a:ln w="12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18519" y="2616523"/>
            <a:ext cx="404495" cy="0"/>
          </a:xfrm>
          <a:custGeom>
            <a:avLst/>
            <a:gdLst/>
            <a:ahLst/>
            <a:cxnLst/>
            <a:rect l="l" t="t" r="r" b="b"/>
            <a:pathLst>
              <a:path w="404495">
                <a:moveTo>
                  <a:pt x="0" y="0"/>
                </a:moveTo>
                <a:lnTo>
                  <a:pt x="404038" y="0"/>
                </a:lnTo>
              </a:path>
            </a:pathLst>
          </a:custGeom>
          <a:ln w="12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40262" y="3512307"/>
            <a:ext cx="537845" cy="0"/>
          </a:xfrm>
          <a:custGeom>
            <a:avLst/>
            <a:gdLst/>
            <a:ahLst/>
            <a:cxnLst/>
            <a:rect l="l" t="t" r="r" b="b"/>
            <a:pathLst>
              <a:path w="537845">
                <a:moveTo>
                  <a:pt x="0" y="0"/>
                </a:moveTo>
                <a:lnTo>
                  <a:pt x="537330" y="0"/>
                </a:lnTo>
              </a:path>
            </a:pathLst>
          </a:custGeom>
          <a:ln w="83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93526" y="3508140"/>
            <a:ext cx="454025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4024" y="0"/>
                </a:lnTo>
              </a:path>
            </a:pathLst>
          </a:custGeom>
          <a:ln w="83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75949" y="5628859"/>
            <a:ext cx="404495" cy="0"/>
          </a:xfrm>
          <a:custGeom>
            <a:avLst/>
            <a:gdLst/>
            <a:ahLst/>
            <a:cxnLst/>
            <a:rect l="l" t="t" r="r" b="b"/>
            <a:pathLst>
              <a:path w="404495">
                <a:moveTo>
                  <a:pt x="0" y="0"/>
                </a:moveTo>
                <a:lnTo>
                  <a:pt x="404038" y="0"/>
                </a:lnTo>
              </a:path>
            </a:pathLst>
          </a:custGeom>
          <a:ln w="83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44428" y="5620525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164" y="0"/>
                </a:lnTo>
              </a:path>
            </a:pathLst>
          </a:custGeom>
          <a:ln w="83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67143" y="2815038"/>
            <a:ext cx="183642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5" dirty="0">
                <a:solidFill>
                  <a:srgbClr val="111111"/>
                </a:solidFill>
                <a:latin typeface="Arial"/>
                <a:cs typeface="Arial"/>
              </a:rPr>
              <a:t>SPORTS</a:t>
            </a:r>
            <a:r>
              <a:rPr sz="1450" b="1" spc="-4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111111"/>
                </a:solidFill>
                <a:latin typeface="Arial"/>
                <a:cs typeface="Arial"/>
              </a:rPr>
              <a:t>SOCIETIES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0701" y="4228735"/>
            <a:ext cx="2719705" cy="21145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795780" algn="ctr">
              <a:lnSpc>
                <a:spcPts val="8555"/>
              </a:lnSpc>
              <a:spcBef>
                <a:spcPts val="114"/>
              </a:spcBef>
            </a:pPr>
            <a:r>
              <a:rPr sz="7200" spc="-440" dirty="0">
                <a:solidFill>
                  <a:srgbClr val="111111"/>
                </a:solidFill>
                <a:latin typeface="Times New Roman"/>
                <a:cs typeface="Times New Roman"/>
              </a:rPr>
              <a:t>+</a:t>
            </a:r>
            <a:endParaRPr sz="7200">
              <a:latin typeface="Times New Roman"/>
              <a:cs typeface="Times New Roman"/>
            </a:endParaRPr>
          </a:p>
          <a:p>
            <a:pPr marL="12700" marR="5080" indent="3810">
              <a:lnSpc>
                <a:spcPct val="86200"/>
              </a:lnSpc>
              <a:spcBef>
                <a:spcPts val="220"/>
              </a:spcBef>
            </a:pPr>
            <a:r>
              <a:rPr sz="1850" spc="50" dirty="0">
                <a:solidFill>
                  <a:srgbClr val="111111"/>
                </a:solidFill>
                <a:latin typeface="Arial"/>
                <a:cs typeface="Arial"/>
              </a:rPr>
              <a:t>Clubs, </a:t>
            </a:r>
            <a:r>
              <a:rPr sz="1850" spc="5" dirty="0">
                <a:solidFill>
                  <a:srgbClr val="111111"/>
                </a:solidFill>
                <a:latin typeface="Arial"/>
                <a:cs typeface="Arial"/>
              </a:rPr>
              <a:t>Societies </a:t>
            </a:r>
            <a:r>
              <a:rPr sz="1850" spc="75" dirty="0">
                <a:solidFill>
                  <a:srgbClr val="111111"/>
                </a:solidFill>
                <a:latin typeface="Arial"/>
                <a:cs typeface="Arial"/>
              </a:rPr>
              <a:t>and  </a:t>
            </a:r>
            <a:r>
              <a:rPr sz="1850" spc="20" dirty="0">
                <a:solidFill>
                  <a:srgbClr val="111111"/>
                </a:solidFill>
                <a:latin typeface="Arial"/>
                <a:cs typeface="Arial"/>
              </a:rPr>
              <a:t>Projects </a:t>
            </a:r>
            <a:r>
              <a:rPr sz="1850" spc="60" dirty="0">
                <a:solidFill>
                  <a:srgbClr val="111111"/>
                </a:solidFill>
                <a:latin typeface="Arial"/>
                <a:cs typeface="Arial"/>
              </a:rPr>
              <a:t>at </a:t>
            </a:r>
            <a:r>
              <a:rPr sz="1850" spc="45" dirty="0">
                <a:solidFill>
                  <a:srgbClr val="111111"/>
                </a:solidFill>
                <a:latin typeface="Arial"/>
                <a:cs typeface="Arial"/>
              </a:rPr>
              <a:t>Imperial  </a:t>
            </a:r>
            <a:r>
              <a:rPr sz="1850" spc="60" dirty="0">
                <a:solidFill>
                  <a:srgbClr val="111111"/>
                </a:solidFill>
                <a:latin typeface="Arial"/>
                <a:cs typeface="Arial"/>
              </a:rPr>
              <a:t>College </a:t>
            </a:r>
            <a:r>
              <a:rPr sz="1850" spc="65" dirty="0">
                <a:solidFill>
                  <a:srgbClr val="111111"/>
                </a:solidFill>
                <a:latin typeface="Arial"/>
                <a:cs typeface="Arial"/>
              </a:rPr>
              <a:t>Union </a:t>
            </a:r>
            <a:r>
              <a:rPr sz="1850" spc="40" dirty="0">
                <a:solidFill>
                  <a:srgbClr val="111111"/>
                </a:solidFill>
                <a:latin typeface="Arial"/>
                <a:cs typeface="Arial"/>
              </a:rPr>
              <a:t>- </a:t>
            </a:r>
            <a:r>
              <a:rPr sz="1850" spc="10" dirty="0">
                <a:solidFill>
                  <a:srgbClr val="111111"/>
                </a:solidFill>
                <a:latin typeface="Arial"/>
                <a:cs typeface="Arial"/>
              </a:rPr>
              <a:t>there's  </a:t>
            </a:r>
            <a:r>
              <a:rPr sz="1850" spc="65" dirty="0">
                <a:solidFill>
                  <a:srgbClr val="111111"/>
                </a:solidFill>
                <a:latin typeface="Arial"/>
                <a:cs typeface="Arial"/>
              </a:rPr>
              <a:t>something </a:t>
            </a:r>
            <a:r>
              <a:rPr sz="1850" spc="45" dirty="0">
                <a:solidFill>
                  <a:srgbClr val="111111"/>
                </a:solidFill>
                <a:latin typeface="Arial"/>
                <a:cs typeface="Arial"/>
              </a:rPr>
              <a:t>for</a:t>
            </a:r>
            <a:r>
              <a:rPr sz="1850" spc="15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850" spc="30" dirty="0">
                <a:solidFill>
                  <a:srgbClr val="111111"/>
                </a:solidFill>
                <a:latin typeface="Arial"/>
                <a:cs typeface="Arial"/>
              </a:rPr>
              <a:t>everyone!</a:t>
            </a:r>
            <a:endParaRPr sz="18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11185" y="5810245"/>
            <a:ext cx="2366010" cy="4724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697230" marR="5080" indent="-685165">
              <a:lnSpc>
                <a:spcPct val="88500"/>
              </a:lnSpc>
              <a:spcBef>
                <a:spcPts val="330"/>
              </a:spcBef>
            </a:pPr>
            <a:r>
              <a:rPr sz="1450" b="1" spc="-15" dirty="0">
                <a:solidFill>
                  <a:srgbClr val="111111"/>
                </a:solidFill>
                <a:latin typeface="Arial"/>
                <a:cs typeface="Arial"/>
              </a:rPr>
              <a:t>ARTS </a:t>
            </a:r>
            <a:r>
              <a:rPr sz="1650" spc="-50" dirty="0">
                <a:solidFill>
                  <a:srgbClr val="111111"/>
                </a:solidFill>
                <a:latin typeface="Times New Roman"/>
                <a:cs typeface="Times New Roman"/>
              </a:rPr>
              <a:t>&amp;</a:t>
            </a:r>
            <a:r>
              <a:rPr sz="1650" spc="-26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450" b="1" spc="15" dirty="0">
                <a:solidFill>
                  <a:srgbClr val="111111"/>
                </a:solidFill>
                <a:latin typeface="Arial"/>
                <a:cs typeface="Arial"/>
              </a:rPr>
              <a:t>ENTERTAINMENT  </a:t>
            </a:r>
            <a:r>
              <a:rPr sz="1450" b="1" spc="5" dirty="0">
                <a:solidFill>
                  <a:srgbClr val="111111"/>
                </a:solidFill>
                <a:latin typeface="Arial"/>
                <a:cs typeface="Arial"/>
              </a:rPr>
              <a:t>SOCIETIES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50977" y="2815038"/>
            <a:ext cx="232219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5" dirty="0">
                <a:solidFill>
                  <a:srgbClr val="111111"/>
                </a:solidFill>
                <a:latin typeface="Arial"/>
                <a:cs typeface="Arial"/>
              </a:rPr>
              <a:t>RECREATION</a:t>
            </a:r>
            <a:r>
              <a:rPr sz="1450" b="1" spc="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111111"/>
                </a:solidFill>
                <a:latin typeface="Arial"/>
                <a:cs typeface="Arial"/>
              </a:rPr>
              <a:t>SOCIETIES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62946" y="5827374"/>
            <a:ext cx="1294130" cy="4552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48590" marR="5080" indent="-136525">
              <a:lnSpc>
                <a:spcPts val="1639"/>
              </a:lnSpc>
              <a:spcBef>
                <a:spcPts val="240"/>
              </a:spcBef>
            </a:pPr>
            <a:r>
              <a:rPr sz="1450" b="1" spc="30" dirty="0">
                <a:solidFill>
                  <a:srgbClr val="111111"/>
                </a:solidFill>
                <a:latin typeface="Arial"/>
                <a:cs typeface="Arial"/>
              </a:rPr>
              <a:t>KNOWLEDGE  </a:t>
            </a:r>
            <a:r>
              <a:rPr sz="1450" b="1" spc="5" dirty="0">
                <a:solidFill>
                  <a:srgbClr val="111111"/>
                </a:solidFill>
                <a:latin typeface="Arial"/>
                <a:cs typeface="Arial"/>
              </a:rPr>
              <a:t>SOCIETIES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21503" y="2815038"/>
            <a:ext cx="19716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5" dirty="0">
                <a:solidFill>
                  <a:srgbClr val="111111"/>
                </a:solidFill>
                <a:latin typeface="Arial"/>
                <a:cs typeface="Arial"/>
              </a:rPr>
              <a:t>CULTURE</a:t>
            </a:r>
            <a:r>
              <a:rPr sz="1450" b="1" spc="5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111111"/>
                </a:solidFill>
                <a:latin typeface="Arial"/>
                <a:cs typeface="Arial"/>
              </a:rPr>
              <a:t>SOCIETIES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54859" y="5827374"/>
            <a:ext cx="233426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85" dirty="0">
                <a:solidFill>
                  <a:srgbClr val="111111"/>
                </a:solidFill>
                <a:latin typeface="Arial"/>
                <a:cs typeface="Arial"/>
              </a:rPr>
              <a:t>COMMUNITY</a:t>
            </a:r>
            <a:r>
              <a:rPr sz="1450" b="1" spc="8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111111"/>
                </a:solidFill>
                <a:latin typeface="Arial"/>
                <a:cs typeface="Arial"/>
              </a:rPr>
              <a:t>SOCIETIES</a:t>
            </a:r>
            <a:endParaRPr sz="1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3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6027" y="8328"/>
            <a:ext cx="2214452" cy="2523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34866" y="6008521"/>
            <a:ext cx="1053113" cy="84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2107" y="2539986"/>
            <a:ext cx="0" cy="1994535"/>
          </a:xfrm>
          <a:custGeom>
            <a:avLst/>
            <a:gdLst/>
            <a:ahLst/>
            <a:cxnLst/>
            <a:rect l="l" t="t" r="r" b="b"/>
            <a:pathLst>
              <a:path h="1994535">
                <a:moveTo>
                  <a:pt x="0" y="1994513"/>
                </a:moveTo>
                <a:lnTo>
                  <a:pt x="0" y="0"/>
                </a:lnTo>
              </a:path>
            </a:pathLst>
          </a:custGeom>
          <a:ln w="707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51387" y="351525"/>
            <a:ext cx="5179060" cy="214439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53035" marR="831215" indent="-140970">
              <a:lnSpc>
                <a:spcPct val="86400"/>
              </a:lnSpc>
              <a:spcBef>
                <a:spcPts val="405"/>
              </a:spcBef>
              <a:buClr>
                <a:srgbClr val="130E18"/>
              </a:buClr>
              <a:buFont typeface="Arial"/>
              <a:buChar char="•"/>
              <a:tabLst>
                <a:tab pos="173990" algn="l"/>
              </a:tabLst>
            </a:pPr>
            <a:r>
              <a:rPr sz="1850" spc="50" dirty="0">
                <a:solidFill>
                  <a:srgbClr val="130E18"/>
                </a:solidFill>
                <a:latin typeface="Arial"/>
                <a:cs typeface="Arial"/>
              </a:rPr>
              <a:t>The </a:t>
            </a:r>
            <a:r>
              <a:rPr sz="1850" spc="40" dirty="0">
                <a:solidFill>
                  <a:srgbClr val="130E18"/>
                </a:solidFill>
                <a:latin typeface="Arial"/>
                <a:cs typeface="Arial"/>
              </a:rPr>
              <a:t>Student </a:t>
            </a:r>
            <a:r>
              <a:rPr sz="1850" spc="20" dirty="0">
                <a:solidFill>
                  <a:srgbClr val="130E18"/>
                </a:solidFill>
                <a:latin typeface="Arial"/>
                <a:cs typeface="Arial"/>
              </a:rPr>
              <a:t>Experience </a:t>
            </a:r>
            <a:r>
              <a:rPr sz="1850" spc="50" dirty="0">
                <a:solidFill>
                  <a:srgbClr val="130E18"/>
                </a:solidFill>
                <a:latin typeface="Arial"/>
                <a:cs typeface="Arial"/>
              </a:rPr>
              <a:t>Fund </a:t>
            </a:r>
            <a:r>
              <a:rPr sz="1850" spc="-100" dirty="0">
                <a:solidFill>
                  <a:srgbClr val="130E18"/>
                </a:solidFill>
                <a:latin typeface="Arial"/>
                <a:cs typeface="Arial"/>
              </a:rPr>
              <a:t>(SEF) </a:t>
            </a:r>
            <a:r>
              <a:rPr sz="1850" dirty="0">
                <a:solidFill>
                  <a:srgbClr val="130E18"/>
                </a:solidFill>
                <a:latin typeface="Arial"/>
                <a:cs typeface="Arial"/>
              </a:rPr>
              <a:t>is  </a:t>
            </a:r>
            <a:r>
              <a:rPr sz="1850" spc="55" dirty="0">
                <a:solidFill>
                  <a:srgbClr val="130E18"/>
                </a:solidFill>
                <a:latin typeface="Arial"/>
                <a:cs typeface="Arial"/>
              </a:rPr>
              <a:t>currently </a:t>
            </a:r>
            <a:r>
              <a:rPr sz="1850" spc="10" dirty="0">
                <a:solidFill>
                  <a:srgbClr val="130E18"/>
                </a:solidFill>
                <a:latin typeface="Arial"/>
                <a:cs typeface="Arial"/>
              </a:rPr>
              <a:t>available to </a:t>
            </a:r>
            <a:r>
              <a:rPr sz="1850" spc="35" dirty="0">
                <a:solidFill>
                  <a:srgbClr val="130E18"/>
                </a:solidFill>
                <a:latin typeface="Arial"/>
                <a:cs typeface="Arial"/>
              </a:rPr>
              <a:t>lmperial's  </a:t>
            </a:r>
            <a:r>
              <a:rPr sz="1850" spc="30" dirty="0">
                <a:solidFill>
                  <a:srgbClr val="130E18"/>
                </a:solidFill>
                <a:latin typeface="Arial"/>
                <a:cs typeface="Arial"/>
              </a:rPr>
              <a:t>bursary</a:t>
            </a:r>
            <a:r>
              <a:rPr sz="1850" spc="130" dirty="0">
                <a:solidFill>
                  <a:srgbClr val="130E18"/>
                </a:solidFill>
                <a:latin typeface="Arial"/>
                <a:cs typeface="Arial"/>
              </a:rPr>
              <a:t> </a:t>
            </a:r>
            <a:r>
              <a:rPr sz="1850" spc="30" dirty="0">
                <a:solidFill>
                  <a:srgbClr val="130E18"/>
                </a:solidFill>
                <a:latin typeface="Arial"/>
                <a:cs typeface="Arial"/>
              </a:rPr>
              <a:t>students.</a:t>
            </a:r>
            <a:endParaRPr sz="1850">
              <a:latin typeface="Arial"/>
              <a:cs typeface="Arial"/>
            </a:endParaRPr>
          </a:p>
          <a:p>
            <a:pPr marL="154305" marR="5080" indent="-142240">
              <a:lnSpc>
                <a:spcPct val="86400"/>
              </a:lnSpc>
              <a:spcBef>
                <a:spcPts val="1555"/>
              </a:spcBef>
              <a:buChar char="•"/>
              <a:tabLst>
                <a:tab pos="178435" algn="l"/>
              </a:tabLst>
            </a:pPr>
            <a:r>
              <a:rPr sz="1850" spc="20" dirty="0">
                <a:solidFill>
                  <a:srgbClr val="130E18"/>
                </a:solidFill>
                <a:latin typeface="Arial"/>
                <a:cs typeface="Arial"/>
              </a:rPr>
              <a:t>Increase </a:t>
            </a:r>
            <a:r>
              <a:rPr sz="1850" spc="45" dirty="0">
                <a:solidFill>
                  <a:srgbClr val="130E18"/>
                </a:solidFill>
                <a:latin typeface="Arial"/>
                <a:cs typeface="Arial"/>
              </a:rPr>
              <a:t>financial </a:t>
            </a:r>
            <a:r>
              <a:rPr sz="1850" spc="25" dirty="0">
                <a:solidFill>
                  <a:srgbClr val="130E18"/>
                </a:solidFill>
                <a:latin typeface="Arial"/>
                <a:cs typeface="Arial"/>
              </a:rPr>
              <a:t>accessibility </a:t>
            </a:r>
            <a:r>
              <a:rPr sz="1850" spc="55" dirty="0">
                <a:solidFill>
                  <a:srgbClr val="130E18"/>
                </a:solidFill>
                <a:latin typeface="Arial"/>
                <a:cs typeface="Arial"/>
              </a:rPr>
              <a:t>for </a:t>
            </a:r>
            <a:r>
              <a:rPr sz="1850" spc="35" dirty="0">
                <a:solidFill>
                  <a:srgbClr val="130E18"/>
                </a:solidFill>
                <a:latin typeface="Arial"/>
                <a:cs typeface="Arial"/>
              </a:rPr>
              <a:t>students </a:t>
            </a:r>
            <a:r>
              <a:rPr sz="1850" spc="25" dirty="0">
                <a:solidFill>
                  <a:srgbClr val="130E18"/>
                </a:solidFill>
                <a:latin typeface="Arial"/>
                <a:cs typeface="Arial"/>
              </a:rPr>
              <a:t>to  </a:t>
            </a:r>
            <a:r>
              <a:rPr sz="1850" spc="20" dirty="0">
                <a:solidFill>
                  <a:srgbClr val="130E18"/>
                </a:solidFill>
                <a:latin typeface="Arial"/>
                <a:cs typeface="Arial"/>
              </a:rPr>
              <a:t>take </a:t>
            </a:r>
            <a:r>
              <a:rPr sz="1850" spc="85" dirty="0">
                <a:solidFill>
                  <a:srgbClr val="130E18"/>
                </a:solidFill>
                <a:latin typeface="Arial"/>
                <a:cs typeface="Arial"/>
              </a:rPr>
              <a:t>part </a:t>
            </a:r>
            <a:r>
              <a:rPr sz="1850" spc="75" dirty="0">
                <a:solidFill>
                  <a:srgbClr val="130E18"/>
                </a:solidFill>
                <a:latin typeface="Arial"/>
                <a:cs typeface="Arial"/>
              </a:rPr>
              <a:t>in </a:t>
            </a:r>
            <a:r>
              <a:rPr sz="1850" spc="25" dirty="0">
                <a:solidFill>
                  <a:srgbClr val="130E18"/>
                </a:solidFill>
                <a:latin typeface="Arial"/>
                <a:cs typeface="Arial"/>
              </a:rPr>
              <a:t>activities </a:t>
            </a:r>
            <a:r>
              <a:rPr sz="1850" spc="70" dirty="0">
                <a:solidFill>
                  <a:srgbClr val="130E18"/>
                </a:solidFill>
                <a:latin typeface="Arial"/>
                <a:cs typeface="Arial"/>
              </a:rPr>
              <a:t>and </a:t>
            </a:r>
            <a:r>
              <a:rPr sz="1850" spc="15" dirty="0">
                <a:solidFill>
                  <a:srgbClr val="130E18"/>
                </a:solidFill>
                <a:latin typeface="Arial"/>
                <a:cs typeface="Arial"/>
              </a:rPr>
              <a:t>events </a:t>
            </a:r>
            <a:r>
              <a:rPr sz="1850" spc="20" dirty="0">
                <a:solidFill>
                  <a:srgbClr val="130E18"/>
                </a:solidFill>
                <a:latin typeface="Arial"/>
                <a:cs typeface="Arial"/>
              </a:rPr>
              <a:t>at </a:t>
            </a:r>
            <a:r>
              <a:rPr sz="1850" spc="35" dirty="0">
                <a:solidFill>
                  <a:srgbClr val="130E18"/>
                </a:solidFill>
                <a:latin typeface="Arial"/>
                <a:cs typeface="Arial"/>
              </a:rPr>
              <a:t>Imperial  </a:t>
            </a:r>
            <a:r>
              <a:rPr sz="1850" spc="55" dirty="0">
                <a:solidFill>
                  <a:srgbClr val="130E18"/>
                </a:solidFill>
                <a:latin typeface="Arial"/>
                <a:cs typeface="Arial"/>
              </a:rPr>
              <a:t>College</a:t>
            </a:r>
            <a:r>
              <a:rPr sz="1850" spc="110" dirty="0">
                <a:solidFill>
                  <a:srgbClr val="130E18"/>
                </a:solidFill>
                <a:latin typeface="Arial"/>
                <a:cs typeface="Arial"/>
              </a:rPr>
              <a:t> </a:t>
            </a:r>
            <a:r>
              <a:rPr sz="1850" spc="55" dirty="0">
                <a:solidFill>
                  <a:srgbClr val="130E18"/>
                </a:solidFill>
                <a:latin typeface="Arial"/>
                <a:cs typeface="Arial"/>
              </a:rPr>
              <a:t>Union.</a:t>
            </a:r>
            <a:endParaRPr sz="1850">
              <a:latin typeface="Arial"/>
              <a:cs typeface="Arial"/>
            </a:endParaRPr>
          </a:p>
          <a:p>
            <a:pPr marL="188595" indent="-172720">
              <a:lnSpc>
                <a:spcPct val="100000"/>
              </a:lnSpc>
              <a:spcBef>
                <a:spcPts val="1095"/>
              </a:spcBef>
              <a:buChar char="•"/>
              <a:tabLst>
                <a:tab pos="189230" algn="l"/>
              </a:tabLst>
            </a:pPr>
            <a:r>
              <a:rPr sz="1850" spc="105" dirty="0">
                <a:solidFill>
                  <a:srgbClr val="130E18"/>
                </a:solidFill>
                <a:latin typeface="Arial"/>
                <a:cs typeface="Arial"/>
              </a:rPr>
              <a:t>£36k </a:t>
            </a:r>
            <a:r>
              <a:rPr sz="1850" spc="20" dirty="0">
                <a:solidFill>
                  <a:srgbClr val="130E18"/>
                </a:solidFill>
                <a:latin typeface="Arial"/>
                <a:cs typeface="Arial"/>
              </a:rPr>
              <a:t>was </a:t>
            </a:r>
            <a:r>
              <a:rPr sz="1850" spc="30" dirty="0">
                <a:solidFill>
                  <a:srgbClr val="130E18"/>
                </a:solidFill>
                <a:latin typeface="Arial"/>
                <a:cs typeface="Arial"/>
              </a:rPr>
              <a:t>utilised </a:t>
            </a:r>
            <a:r>
              <a:rPr sz="1850" spc="90" dirty="0">
                <a:solidFill>
                  <a:srgbClr val="130E18"/>
                </a:solidFill>
                <a:latin typeface="Arial"/>
                <a:cs typeface="Arial"/>
              </a:rPr>
              <a:t>from </a:t>
            </a:r>
            <a:r>
              <a:rPr sz="1850" spc="-65" dirty="0">
                <a:solidFill>
                  <a:srgbClr val="130E18"/>
                </a:solidFill>
                <a:latin typeface="Arial"/>
                <a:cs typeface="Arial"/>
              </a:rPr>
              <a:t>SEF </a:t>
            </a:r>
            <a:r>
              <a:rPr sz="1850" spc="10" dirty="0">
                <a:solidFill>
                  <a:srgbClr val="130E18"/>
                </a:solidFill>
                <a:latin typeface="Arial"/>
                <a:cs typeface="Arial"/>
              </a:rPr>
              <a:t>last </a:t>
            </a:r>
            <a:r>
              <a:rPr sz="1850" spc="15" dirty="0">
                <a:solidFill>
                  <a:srgbClr val="130E18"/>
                </a:solidFill>
                <a:latin typeface="Arial"/>
                <a:cs typeface="Arial"/>
              </a:rPr>
              <a:t>year</a:t>
            </a:r>
            <a:r>
              <a:rPr sz="1850" spc="245" dirty="0">
                <a:solidFill>
                  <a:srgbClr val="130E18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130E18"/>
                </a:solidFill>
                <a:latin typeface="Arial"/>
                <a:cs typeface="Arial"/>
              </a:rPr>
              <a:t>alone!</a:t>
            </a:r>
            <a:endParaRPr sz="1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254" y="4157802"/>
            <a:ext cx="5643245" cy="2763520"/>
          </a:xfrm>
          <a:prstGeom prst="rect">
            <a:avLst/>
          </a:prstGeom>
        </p:spPr>
        <p:txBody>
          <a:bodyPr vert="horz" wrap="square" lIns="0" tIns="257810" rIns="0" bIns="0" rtlCol="0">
            <a:spAutoFit/>
          </a:bodyPr>
          <a:lstStyle/>
          <a:p>
            <a:pPr marL="24130" marR="5080" indent="-12065">
              <a:lnSpc>
                <a:spcPct val="77300"/>
              </a:lnSpc>
              <a:spcBef>
                <a:spcPts val="2030"/>
              </a:spcBef>
              <a:tabLst>
                <a:tab pos="3699510" algn="l"/>
              </a:tabLst>
            </a:pPr>
            <a:r>
              <a:rPr sz="7050" b="1" spc="220" dirty="0">
                <a:solidFill>
                  <a:srgbClr val="130E18"/>
                </a:solidFill>
                <a:latin typeface="Arial"/>
                <a:cs typeface="Arial"/>
              </a:rPr>
              <a:t>STUDENt  </a:t>
            </a:r>
            <a:r>
              <a:rPr sz="7050" b="1" spc="-245" dirty="0">
                <a:solidFill>
                  <a:srgbClr val="130E18"/>
                </a:solidFill>
                <a:latin typeface="Arial"/>
                <a:cs typeface="Arial"/>
              </a:rPr>
              <a:t>EXPER</a:t>
            </a:r>
            <a:r>
              <a:rPr sz="7050" b="1" spc="-100" dirty="0">
                <a:solidFill>
                  <a:srgbClr val="130E18"/>
                </a:solidFill>
                <a:latin typeface="Arial"/>
                <a:cs typeface="Arial"/>
              </a:rPr>
              <a:t>I</a:t>
            </a:r>
            <a:r>
              <a:rPr sz="7050" b="1" dirty="0">
                <a:solidFill>
                  <a:srgbClr val="130E18"/>
                </a:solidFill>
                <a:latin typeface="Arial"/>
                <a:cs typeface="Arial"/>
              </a:rPr>
              <a:t>	</a:t>
            </a:r>
            <a:r>
              <a:rPr sz="7050" b="1" spc="75" dirty="0">
                <a:solidFill>
                  <a:srgbClr val="130E18"/>
                </a:solidFill>
                <a:latin typeface="Arial"/>
                <a:cs typeface="Arial"/>
              </a:rPr>
              <a:t>NCE  </a:t>
            </a:r>
            <a:r>
              <a:rPr sz="7050" b="1" spc="190" dirty="0">
                <a:solidFill>
                  <a:srgbClr val="130E18"/>
                </a:solidFill>
                <a:latin typeface="Arial"/>
                <a:cs typeface="Arial"/>
              </a:rPr>
              <a:t>FUND</a:t>
            </a:r>
            <a:endParaRPr sz="7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18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260648"/>
            <a:ext cx="7772400" cy="1143000"/>
          </a:xfrm>
        </p:spPr>
        <p:txBody>
          <a:bodyPr/>
          <a:lstStyle/>
          <a:p>
            <a:r>
              <a:rPr lang="en-GB" sz="4800" b="1"/>
              <a:t>Being a postgraduate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772816"/>
            <a:ext cx="9514259" cy="4114800"/>
          </a:xfrm>
        </p:spPr>
        <p:txBody>
          <a:bodyPr/>
          <a:lstStyle/>
          <a:p>
            <a:r>
              <a:rPr lang="en-GB"/>
              <a:t>You are professionally qualified!</a:t>
            </a:r>
          </a:p>
          <a:p>
            <a:r>
              <a:rPr lang="en-GB"/>
              <a:t>You have standing in the physics community</a:t>
            </a:r>
          </a:p>
          <a:p>
            <a:r>
              <a:rPr lang="en-GB"/>
              <a:t>You are students in that you are still studying</a:t>
            </a:r>
          </a:p>
          <a:p>
            <a:r>
              <a:rPr lang="en-GB"/>
              <a:t>so</a:t>
            </a:r>
          </a:p>
          <a:p>
            <a:pPr marL="457200" lvl="1" indent="0">
              <a:buNone/>
            </a:pPr>
            <a:r>
              <a:rPr lang="en-GB" sz="2800">
                <a:solidFill>
                  <a:srgbClr val="FF0000"/>
                </a:solidFill>
              </a:rPr>
              <a:t>You should expect to be treated with professional respect</a:t>
            </a:r>
          </a:p>
          <a:p>
            <a:pPr marL="457200" lvl="1" indent="0">
              <a:buNone/>
            </a:pPr>
            <a:r>
              <a:rPr lang="en-GB" sz="2800">
                <a:solidFill>
                  <a:srgbClr val="FF0000"/>
                </a:solidFill>
              </a:rPr>
              <a:t>You should treat others with professional respect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A1753F50-9F70-4485-A088-35B69365EF7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8528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85908" y="183575"/>
            <a:ext cx="4728133" cy="315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85908" y="3525529"/>
            <a:ext cx="4728133" cy="3158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6992" y="1281384"/>
            <a:ext cx="2014220" cy="1081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900" b="1" spc="100" dirty="0">
                <a:solidFill>
                  <a:srgbClr val="0F0F0F"/>
                </a:solidFill>
                <a:latin typeface="Arial"/>
                <a:cs typeface="Arial"/>
              </a:rPr>
              <a:t>OUR</a:t>
            </a:r>
            <a:endParaRPr sz="6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992" y="2132981"/>
            <a:ext cx="4820920" cy="4610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ts val="7900"/>
              </a:lnSpc>
              <a:spcBef>
                <a:spcPts val="125"/>
              </a:spcBef>
            </a:pPr>
            <a:r>
              <a:rPr sz="6700" b="1" spc="135" dirty="0">
                <a:solidFill>
                  <a:srgbClr val="0F0F0F"/>
                </a:solidFill>
                <a:latin typeface="Arial"/>
                <a:cs typeface="Arial"/>
              </a:rPr>
              <a:t>VENUES</a:t>
            </a:r>
            <a:endParaRPr sz="6700">
              <a:latin typeface="Arial"/>
              <a:cs typeface="Arial"/>
            </a:endParaRPr>
          </a:p>
          <a:p>
            <a:pPr marL="85090">
              <a:lnSpc>
                <a:spcPts val="2020"/>
              </a:lnSpc>
            </a:pPr>
            <a:r>
              <a:rPr sz="1800" spc="30" dirty="0">
                <a:solidFill>
                  <a:srgbClr val="0F0F0F"/>
                </a:solidFill>
                <a:latin typeface="Arial"/>
                <a:cs typeface="Arial"/>
              </a:rPr>
              <a:t>4 </a:t>
            </a:r>
            <a:r>
              <a:rPr sz="1800" spc="160" dirty="0">
                <a:solidFill>
                  <a:srgbClr val="0F0F0F"/>
                </a:solidFill>
                <a:latin typeface="Arial"/>
                <a:cs typeface="Arial"/>
              </a:rPr>
              <a:t>bars// </a:t>
            </a:r>
            <a:r>
              <a:rPr sz="1800" spc="25" dirty="0">
                <a:solidFill>
                  <a:srgbClr val="0F0F0F"/>
                </a:solidFill>
                <a:latin typeface="Arial"/>
                <a:cs typeface="Arial"/>
              </a:rPr>
              <a:t>Event </a:t>
            </a:r>
            <a:r>
              <a:rPr sz="1800" spc="150" dirty="0">
                <a:solidFill>
                  <a:srgbClr val="0F0F0F"/>
                </a:solidFill>
                <a:latin typeface="Arial"/>
                <a:cs typeface="Arial"/>
              </a:rPr>
              <a:t>space// </a:t>
            </a:r>
            <a:r>
              <a:rPr sz="1800" spc="114" dirty="0">
                <a:solidFill>
                  <a:srgbClr val="0F0F0F"/>
                </a:solidFill>
                <a:latin typeface="Arial"/>
                <a:cs typeface="Arial"/>
              </a:rPr>
              <a:t>Theatre//</a:t>
            </a:r>
            <a:r>
              <a:rPr sz="1800" spc="-290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0F0F0F"/>
                </a:solidFill>
                <a:latin typeface="Arial"/>
                <a:cs typeface="Arial"/>
              </a:rPr>
              <a:t>Cinema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ts val="7490"/>
              </a:lnSpc>
            </a:pPr>
            <a:r>
              <a:rPr sz="6900" b="1" spc="100" dirty="0">
                <a:solidFill>
                  <a:srgbClr val="0F0F0F"/>
                </a:solidFill>
                <a:latin typeface="Arial"/>
                <a:cs typeface="Arial"/>
              </a:rPr>
              <a:t>OUR</a:t>
            </a:r>
            <a:endParaRPr sz="6900">
              <a:latin typeface="Arial"/>
              <a:cs typeface="Arial"/>
            </a:endParaRPr>
          </a:p>
          <a:p>
            <a:pPr marL="25400">
              <a:lnSpc>
                <a:spcPts val="7109"/>
              </a:lnSpc>
            </a:pPr>
            <a:r>
              <a:rPr sz="6700" b="1" spc="85" dirty="0">
                <a:solidFill>
                  <a:srgbClr val="0F0F0F"/>
                </a:solidFill>
                <a:latin typeface="Arial"/>
                <a:cs typeface="Arial"/>
              </a:rPr>
              <a:t>EVENTS</a:t>
            </a:r>
            <a:endParaRPr sz="6700">
              <a:latin typeface="Arial"/>
              <a:cs typeface="Arial"/>
            </a:endParaRPr>
          </a:p>
          <a:p>
            <a:pPr marL="83820" marR="5080" indent="-3175">
              <a:lnSpc>
                <a:spcPct val="88200"/>
              </a:lnSpc>
              <a:spcBef>
                <a:spcPts val="115"/>
              </a:spcBef>
            </a:pPr>
            <a:r>
              <a:rPr sz="1800" spc="90" dirty="0">
                <a:solidFill>
                  <a:srgbClr val="0F0F0F"/>
                </a:solidFill>
                <a:latin typeface="Arial"/>
                <a:cs typeface="Arial"/>
              </a:rPr>
              <a:t>Welcome </a:t>
            </a:r>
            <a:r>
              <a:rPr sz="1800" spc="55" dirty="0">
                <a:solidFill>
                  <a:srgbClr val="0F0F0F"/>
                </a:solidFill>
                <a:latin typeface="Arial"/>
                <a:cs typeface="Arial"/>
              </a:rPr>
              <a:t>Week </a:t>
            </a:r>
            <a:r>
              <a:rPr sz="1800" spc="20" dirty="0">
                <a:solidFill>
                  <a:srgbClr val="0F0F0F"/>
                </a:solidFill>
                <a:latin typeface="Arial"/>
                <a:cs typeface="Arial"/>
              </a:rPr>
              <a:t>// </a:t>
            </a:r>
            <a:r>
              <a:rPr sz="1800" spc="45" dirty="0">
                <a:solidFill>
                  <a:srgbClr val="0F0F0F"/>
                </a:solidFill>
                <a:latin typeface="Arial"/>
                <a:cs typeface="Arial"/>
              </a:rPr>
              <a:t>Weekly </a:t>
            </a:r>
            <a:r>
              <a:rPr sz="1800" spc="75" dirty="0">
                <a:solidFill>
                  <a:srgbClr val="0F0F0F"/>
                </a:solidFill>
                <a:latin typeface="Arial"/>
                <a:cs typeface="Arial"/>
              </a:rPr>
              <a:t>student </a:t>
            </a:r>
            <a:r>
              <a:rPr sz="1800" spc="40" dirty="0">
                <a:solidFill>
                  <a:srgbClr val="0F0F0F"/>
                </a:solidFill>
                <a:latin typeface="Arial"/>
                <a:cs typeface="Arial"/>
              </a:rPr>
              <a:t>events </a:t>
            </a:r>
            <a:r>
              <a:rPr sz="1800" spc="20" dirty="0">
                <a:solidFill>
                  <a:srgbClr val="0F0F0F"/>
                </a:solidFill>
                <a:latin typeface="Arial"/>
                <a:cs typeface="Arial"/>
              </a:rPr>
              <a:t>//  </a:t>
            </a:r>
            <a:r>
              <a:rPr sz="1800" spc="70" dirty="0">
                <a:solidFill>
                  <a:srgbClr val="0F0F0F"/>
                </a:solidFill>
                <a:latin typeface="Arial"/>
                <a:cs typeface="Arial"/>
              </a:rPr>
              <a:t>Annual </a:t>
            </a:r>
            <a:r>
              <a:rPr sz="1800" spc="65" dirty="0">
                <a:solidFill>
                  <a:srgbClr val="0F0F0F"/>
                </a:solidFill>
                <a:latin typeface="Arial"/>
                <a:cs typeface="Arial"/>
              </a:rPr>
              <a:t>Summer </a:t>
            </a:r>
            <a:r>
              <a:rPr sz="1800" spc="70" dirty="0">
                <a:solidFill>
                  <a:srgbClr val="0F0F0F"/>
                </a:solidFill>
                <a:latin typeface="Arial"/>
                <a:cs typeface="Arial"/>
              </a:rPr>
              <a:t>celebration </a:t>
            </a:r>
            <a:r>
              <a:rPr sz="1800" spc="90" dirty="0">
                <a:solidFill>
                  <a:srgbClr val="0F0F0F"/>
                </a:solidFill>
                <a:latin typeface="Arial"/>
                <a:cs typeface="Arial"/>
              </a:rPr>
              <a:t>with </a:t>
            </a:r>
            <a:r>
              <a:rPr sz="1800" spc="40" dirty="0">
                <a:solidFill>
                  <a:srgbClr val="0F0F0F"/>
                </a:solidFill>
                <a:latin typeface="Arial"/>
                <a:cs typeface="Arial"/>
              </a:rPr>
              <a:t>over  </a:t>
            </a:r>
            <a:r>
              <a:rPr sz="1800" spc="185" dirty="0">
                <a:solidFill>
                  <a:srgbClr val="0F0F0F"/>
                </a:solidFill>
                <a:latin typeface="Arial"/>
                <a:cs typeface="Arial"/>
              </a:rPr>
              <a:t>2,500</a:t>
            </a:r>
            <a:r>
              <a:rPr sz="1800" spc="85" dirty="0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0F0F0F"/>
                </a:solidFill>
                <a:latin typeface="Arial"/>
                <a:cs typeface="Arial"/>
              </a:rPr>
              <a:t>attendees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69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25" y="0"/>
            <a:ext cx="545288" cy="554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1215" y="0"/>
            <a:ext cx="1190476" cy="504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175" y="929115"/>
            <a:ext cx="6951383" cy="34123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4625" y="1562414"/>
            <a:ext cx="545288" cy="4333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6912" y="366646"/>
            <a:ext cx="466200" cy="491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6300" y="5062223"/>
            <a:ext cx="441225" cy="1320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70030" y="6378817"/>
            <a:ext cx="1198801" cy="470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03098" y="5328875"/>
            <a:ext cx="1053113" cy="6499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65736" y="6266323"/>
            <a:ext cx="1311188" cy="4458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42426" y="991612"/>
            <a:ext cx="287212" cy="6124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92709" y="1749903"/>
            <a:ext cx="4653680" cy="33123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30937" y="5378872"/>
            <a:ext cx="1311188" cy="13332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125" y="966613"/>
            <a:ext cx="0" cy="1650364"/>
          </a:xfrm>
          <a:custGeom>
            <a:avLst/>
            <a:gdLst/>
            <a:ahLst/>
            <a:cxnLst/>
            <a:rect l="l" t="t" r="r" b="b"/>
            <a:pathLst>
              <a:path h="1650364">
                <a:moveTo>
                  <a:pt x="0" y="1649910"/>
                </a:moveTo>
                <a:lnTo>
                  <a:pt x="0" y="0"/>
                </a:lnTo>
              </a:path>
            </a:pathLst>
          </a:custGeom>
          <a:ln w="333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61976" y="395811"/>
            <a:ext cx="0" cy="1191895"/>
          </a:xfrm>
          <a:custGeom>
            <a:avLst/>
            <a:gdLst/>
            <a:ahLst/>
            <a:cxnLst/>
            <a:rect l="l" t="t" r="r" b="b"/>
            <a:pathLst>
              <a:path h="1191895">
                <a:moveTo>
                  <a:pt x="0" y="1191601"/>
                </a:moveTo>
                <a:lnTo>
                  <a:pt x="0" y="0"/>
                </a:lnTo>
              </a:path>
            </a:pathLst>
          </a:custGeom>
          <a:ln w="166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17157" y="391645"/>
            <a:ext cx="0" cy="604520"/>
          </a:xfrm>
          <a:custGeom>
            <a:avLst/>
            <a:gdLst/>
            <a:ahLst/>
            <a:cxnLst/>
            <a:rect l="l" t="t" r="r" b="b"/>
            <a:pathLst>
              <a:path h="604519">
                <a:moveTo>
                  <a:pt x="0" y="604133"/>
                </a:moveTo>
                <a:lnTo>
                  <a:pt x="0" y="0"/>
                </a:lnTo>
              </a:path>
            </a:pathLst>
          </a:custGeom>
          <a:ln w="249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41164" y="395811"/>
            <a:ext cx="916305" cy="0"/>
          </a:xfrm>
          <a:custGeom>
            <a:avLst/>
            <a:gdLst/>
            <a:ahLst/>
            <a:cxnLst/>
            <a:rect l="l" t="t" r="r" b="b"/>
            <a:pathLst>
              <a:path w="916304">
                <a:moveTo>
                  <a:pt x="0" y="0"/>
                </a:moveTo>
                <a:lnTo>
                  <a:pt x="915751" y="0"/>
                </a:lnTo>
              </a:path>
            </a:pathLst>
          </a:custGeom>
          <a:ln w="12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6500" y="991612"/>
            <a:ext cx="1282065" cy="0"/>
          </a:xfrm>
          <a:custGeom>
            <a:avLst/>
            <a:gdLst/>
            <a:ahLst/>
            <a:cxnLst/>
            <a:rect l="l" t="t" r="r" b="b"/>
            <a:pathLst>
              <a:path w="1282065">
                <a:moveTo>
                  <a:pt x="0" y="0"/>
                </a:moveTo>
                <a:lnTo>
                  <a:pt x="1282051" y="0"/>
                </a:lnTo>
              </a:path>
            </a:pathLst>
          </a:custGeom>
          <a:ln w="45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53651" y="1583246"/>
            <a:ext cx="2889250" cy="0"/>
          </a:xfrm>
          <a:custGeom>
            <a:avLst/>
            <a:gdLst/>
            <a:ahLst/>
            <a:cxnLst/>
            <a:rect l="l" t="t" r="r" b="b"/>
            <a:pathLst>
              <a:path w="2889250">
                <a:moveTo>
                  <a:pt x="0" y="0"/>
                </a:moveTo>
                <a:lnTo>
                  <a:pt x="2888779" y="0"/>
                </a:lnTo>
              </a:path>
            </a:pathLst>
          </a:custGeom>
          <a:ln w="12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9893" y="1122885"/>
            <a:ext cx="11055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2D2111"/>
                </a:solidFill>
                <a:latin typeface="Arial"/>
                <a:cs typeface="Arial"/>
              </a:rPr>
              <a:t>•· </a:t>
            </a:r>
            <a:r>
              <a:rPr sz="550" spc="25" dirty="0">
                <a:solidFill>
                  <a:srgbClr val="443418"/>
                </a:solidFill>
                <a:latin typeface="Arial"/>
                <a:cs typeface="Arial"/>
              </a:rPr>
              <a:t>imperial</a:t>
            </a:r>
            <a:r>
              <a:rPr sz="550" spc="60" dirty="0">
                <a:solidFill>
                  <a:srgbClr val="443418"/>
                </a:solidFill>
                <a:latin typeface="Arial"/>
                <a:cs typeface="Arial"/>
              </a:rPr>
              <a:t> </a:t>
            </a:r>
            <a:r>
              <a:rPr sz="800" spc="145" dirty="0">
                <a:solidFill>
                  <a:srgbClr val="080503"/>
                </a:solidFill>
                <a:latin typeface="Arial"/>
                <a:cs typeface="Arial"/>
              </a:rPr>
              <a:t>WELC.ME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1796" y="1187118"/>
            <a:ext cx="107315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50" spc="25" dirty="0">
                <a:solidFill>
                  <a:srgbClr val="080503"/>
                </a:solidFill>
                <a:latin typeface="Arial"/>
                <a:cs typeface="Arial"/>
              </a:rPr>
              <a:t>••</a:t>
            </a:r>
            <a:r>
              <a:rPr sz="950" spc="45" dirty="0">
                <a:solidFill>
                  <a:srgbClr val="080503"/>
                </a:solidFill>
                <a:latin typeface="Arial"/>
                <a:cs typeface="Arial"/>
              </a:rPr>
              <a:t>t</a:t>
            </a:r>
            <a:r>
              <a:rPr sz="950" spc="-210" dirty="0">
                <a:solidFill>
                  <a:srgbClr val="2D2111"/>
                </a:solidFill>
                <a:latin typeface="Arial"/>
                <a:cs typeface="Arial"/>
              </a:rPr>
              <a:t>J</a:t>
            </a:r>
            <a:r>
              <a:rPr sz="675" spc="7" baseline="-18518" dirty="0">
                <a:solidFill>
                  <a:srgbClr val="080503"/>
                </a:solidFill>
                <a:latin typeface="Times New Roman"/>
                <a:cs typeface="Times New Roman"/>
              </a:rPr>
              <a:t>1</a:t>
            </a:r>
            <a:r>
              <a:rPr sz="675" baseline="-18518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sz="675" spc="15" baseline="-18518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D2111"/>
                </a:solidFill>
                <a:latin typeface="Arial"/>
                <a:cs typeface="Arial"/>
              </a:rPr>
              <a:t>e</a:t>
            </a:r>
            <a:r>
              <a:rPr sz="600" spc="-70" dirty="0">
                <a:solidFill>
                  <a:srgbClr val="2D2111"/>
                </a:solidFill>
                <a:latin typeface="Arial"/>
                <a:cs typeface="Arial"/>
              </a:rPr>
              <a:t>g</a:t>
            </a:r>
            <a:r>
              <a:rPr sz="600" spc="-105" dirty="0">
                <a:solidFill>
                  <a:srgbClr val="2D2111"/>
                </a:solidFill>
                <a:latin typeface="Arial"/>
                <a:cs typeface="Arial"/>
              </a:rPr>
              <a:t> </a:t>
            </a:r>
            <a:r>
              <a:rPr sz="600" spc="30" dirty="0">
                <a:solidFill>
                  <a:srgbClr val="2D2111"/>
                </a:solidFill>
                <a:latin typeface="Arial"/>
                <a:cs typeface="Arial"/>
              </a:rPr>
              <a:t>e</a:t>
            </a:r>
            <a:r>
              <a:rPr sz="600" dirty="0">
                <a:solidFill>
                  <a:srgbClr val="2D2111"/>
                </a:solidFill>
                <a:latin typeface="Arial"/>
                <a:cs typeface="Arial"/>
              </a:rPr>
              <a:t>     </a:t>
            </a:r>
            <a:r>
              <a:rPr sz="600" spc="-45" dirty="0">
                <a:solidFill>
                  <a:srgbClr val="2D2111"/>
                </a:solidFill>
                <a:latin typeface="Arial"/>
                <a:cs typeface="Arial"/>
              </a:rPr>
              <a:t> </a:t>
            </a:r>
            <a:r>
              <a:rPr sz="750" b="1" spc="60" dirty="0">
                <a:solidFill>
                  <a:srgbClr val="080503"/>
                </a:solidFill>
                <a:latin typeface="Arial"/>
                <a:cs typeface="Arial"/>
              </a:rPr>
              <a:t>W</a:t>
            </a:r>
            <a:r>
              <a:rPr sz="750" b="1" spc="-85" dirty="0">
                <a:solidFill>
                  <a:srgbClr val="080503"/>
                </a:solidFill>
                <a:latin typeface="Arial"/>
                <a:cs typeface="Arial"/>
              </a:rPr>
              <a:t> </a:t>
            </a:r>
            <a:r>
              <a:rPr sz="750" b="1" spc="40" dirty="0">
                <a:solidFill>
                  <a:srgbClr val="080503"/>
                </a:solidFill>
                <a:latin typeface="Arial"/>
                <a:cs typeface="Arial"/>
              </a:rPr>
              <a:t>E</a:t>
            </a:r>
            <a:r>
              <a:rPr sz="750" b="1" spc="45" dirty="0">
                <a:solidFill>
                  <a:srgbClr val="080503"/>
                </a:solidFill>
                <a:latin typeface="Arial"/>
                <a:cs typeface="Arial"/>
              </a:rPr>
              <a:t>E</a:t>
            </a:r>
            <a:r>
              <a:rPr sz="750" b="1" spc="-90" dirty="0">
                <a:solidFill>
                  <a:srgbClr val="080503"/>
                </a:solidFill>
                <a:latin typeface="Arial"/>
                <a:cs typeface="Arial"/>
              </a:rPr>
              <a:t> </a:t>
            </a:r>
            <a:r>
              <a:rPr sz="750" b="1" spc="-25" dirty="0">
                <a:solidFill>
                  <a:srgbClr val="080503"/>
                </a:solidFill>
                <a:latin typeface="Arial"/>
                <a:cs typeface="Arial"/>
              </a:rPr>
              <a:t>K</a:t>
            </a:r>
            <a:r>
              <a:rPr sz="750" b="1" spc="25" dirty="0">
                <a:solidFill>
                  <a:srgbClr val="807052"/>
                </a:solidFill>
                <a:latin typeface="Arial"/>
                <a:cs typeface="Arial"/>
              </a:rPr>
              <a:t>@'-'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1385" y="2012304"/>
            <a:ext cx="72453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5" dirty="0">
                <a:solidFill>
                  <a:srgbClr val="443418"/>
                </a:solidFill>
                <a:latin typeface="Arial"/>
                <a:cs typeface="Arial"/>
              </a:rPr>
              <a:t>Flowe</a:t>
            </a:r>
            <a:r>
              <a:rPr sz="850" spc="15" dirty="0">
                <a:solidFill>
                  <a:srgbClr val="080503"/>
                </a:solidFill>
                <a:latin typeface="Arial"/>
                <a:cs typeface="Arial"/>
              </a:rPr>
              <a:t>r</a:t>
            </a:r>
            <a:r>
              <a:rPr sz="850" spc="-20" dirty="0">
                <a:solidFill>
                  <a:srgbClr val="080503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080503"/>
                </a:solidFill>
                <a:latin typeface="Arial"/>
                <a:cs typeface="Arial"/>
              </a:rPr>
              <a:t>P</a:t>
            </a:r>
            <a:r>
              <a:rPr sz="850" spc="25" dirty="0">
                <a:solidFill>
                  <a:srgbClr val="443418"/>
                </a:solidFill>
                <a:latin typeface="Arial"/>
                <a:cs typeface="Arial"/>
              </a:rPr>
              <a:t>owe</a:t>
            </a:r>
            <a:r>
              <a:rPr sz="850" spc="25" dirty="0">
                <a:solidFill>
                  <a:srgbClr val="080503"/>
                </a:solidFill>
                <a:latin typeface="Arial"/>
                <a:cs typeface="Arial"/>
              </a:rPr>
              <a:t>r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"/>
              <a:cs typeface="Arial"/>
            </a:endParaRPr>
          </a:p>
          <a:p>
            <a:pPr marL="24765">
              <a:lnSpc>
                <a:spcPts val="615"/>
              </a:lnSpc>
            </a:pPr>
            <a:r>
              <a:rPr sz="600" spc="10" dirty="0">
                <a:solidFill>
                  <a:srgbClr val="080503"/>
                </a:solidFill>
                <a:latin typeface="Arial"/>
                <a:cs typeface="Arial"/>
              </a:rPr>
              <a:t>40CTOBER</a:t>
            </a:r>
            <a:endParaRPr sz="600">
              <a:latin typeface="Arial"/>
              <a:cs typeface="Arial"/>
            </a:endParaRPr>
          </a:p>
          <a:p>
            <a:pPr marL="27940">
              <a:lnSpc>
                <a:spcPts val="675"/>
              </a:lnSpc>
            </a:pPr>
            <a:r>
              <a:rPr sz="650" spc="25" dirty="0">
                <a:solidFill>
                  <a:srgbClr val="443418"/>
                </a:solidFill>
                <a:latin typeface="Times New Roman"/>
                <a:cs typeface="Times New Roman"/>
              </a:rPr>
              <a:t>22:00 </a:t>
            </a:r>
            <a:r>
              <a:rPr sz="650" spc="15" dirty="0">
                <a:solidFill>
                  <a:srgbClr val="443418"/>
                </a:solidFill>
                <a:latin typeface="Times New Roman"/>
                <a:cs typeface="Times New Roman"/>
              </a:rPr>
              <a:t>-</a:t>
            </a:r>
            <a:r>
              <a:rPr sz="650" spc="-65" dirty="0">
                <a:solidFill>
                  <a:srgbClr val="443418"/>
                </a:solidFill>
                <a:latin typeface="Times New Roman"/>
                <a:cs typeface="Times New Roman"/>
              </a:rPr>
              <a:t> </a:t>
            </a:r>
            <a:r>
              <a:rPr sz="650" spc="50" dirty="0">
                <a:solidFill>
                  <a:srgbClr val="443418"/>
                </a:solidFill>
                <a:latin typeface="Times New Roman"/>
                <a:cs typeface="Times New Roman"/>
              </a:rPr>
              <a:t>03:00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3143" y="4935640"/>
            <a:ext cx="4730750" cy="150685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 indent="8255">
              <a:lnSpc>
                <a:spcPts val="4070"/>
              </a:lnSpc>
              <a:spcBef>
                <a:spcPts val="1055"/>
              </a:spcBef>
            </a:pPr>
            <a:r>
              <a:rPr sz="4200" b="1" spc="90" dirty="0">
                <a:solidFill>
                  <a:srgbClr val="080503"/>
                </a:solidFill>
                <a:latin typeface="Arial"/>
                <a:cs typeface="Arial"/>
              </a:rPr>
              <a:t>WELCOME </a:t>
            </a:r>
            <a:r>
              <a:rPr sz="4200" b="1" spc="30" dirty="0">
                <a:solidFill>
                  <a:srgbClr val="080503"/>
                </a:solidFill>
                <a:latin typeface="Arial"/>
                <a:cs typeface="Arial"/>
              </a:rPr>
              <a:t>WEEK  </a:t>
            </a:r>
            <a:r>
              <a:rPr sz="4200" b="1" spc="55" dirty="0">
                <a:solidFill>
                  <a:srgbClr val="080503"/>
                </a:solidFill>
                <a:latin typeface="Arial"/>
                <a:cs typeface="Arial"/>
              </a:rPr>
              <a:t>EVENTS</a:t>
            </a:r>
            <a:endParaRPr sz="4200">
              <a:latin typeface="Arial"/>
              <a:cs typeface="Arial"/>
            </a:endParaRPr>
          </a:p>
          <a:p>
            <a:pPr marL="15240">
              <a:lnSpc>
                <a:spcPts val="2565"/>
              </a:lnSpc>
            </a:pPr>
            <a:r>
              <a:rPr sz="2150" b="1" spc="20" dirty="0">
                <a:solidFill>
                  <a:srgbClr val="080503"/>
                </a:solidFill>
                <a:latin typeface="Arial"/>
                <a:cs typeface="Arial"/>
              </a:rPr>
              <a:t>27 </a:t>
            </a:r>
            <a:r>
              <a:rPr sz="2150" b="1" spc="-5" dirty="0">
                <a:solidFill>
                  <a:srgbClr val="080503"/>
                </a:solidFill>
                <a:latin typeface="Arial"/>
                <a:cs typeface="Arial"/>
              </a:rPr>
              <a:t>SEPT </a:t>
            </a:r>
            <a:r>
              <a:rPr sz="2150" b="1" dirty="0">
                <a:solidFill>
                  <a:srgbClr val="080503"/>
                </a:solidFill>
                <a:latin typeface="Arial"/>
                <a:cs typeface="Arial"/>
              </a:rPr>
              <a:t>- 5</a:t>
            </a:r>
            <a:r>
              <a:rPr sz="2150" b="1" spc="45" dirty="0">
                <a:solidFill>
                  <a:srgbClr val="080503"/>
                </a:solidFill>
                <a:latin typeface="Arial"/>
                <a:cs typeface="Arial"/>
              </a:rPr>
              <a:t> </a:t>
            </a:r>
            <a:r>
              <a:rPr sz="2150" b="1" spc="100" dirty="0">
                <a:solidFill>
                  <a:srgbClr val="080503"/>
                </a:solidFill>
                <a:latin typeface="Arial"/>
                <a:cs typeface="Arial"/>
              </a:rPr>
              <a:t>OCT</a:t>
            </a:r>
            <a:endParaRPr sz="215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894503" y="834938"/>
            <a:ext cx="2216785" cy="748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830">
              <a:lnSpc>
                <a:spcPts val="2870"/>
              </a:lnSpc>
              <a:spcBef>
                <a:spcPts val="105"/>
              </a:spcBef>
            </a:pPr>
            <a:r>
              <a:rPr sz="2800" b="1" spc="545" dirty="0">
                <a:solidFill>
                  <a:srgbClr val="080503"/>
                </a:solidFill>
                <a:latin typeface="Arial"/>
                <a:cs typeface="Arial"/>
              </a:rPr>
              <a:t>WELC.ME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2810"/>
              </a:lnSpc>
            </a:pPr>
            <a:r>
              <a:rPr sz="2750" b="1" spc="260" dirty="0">
                <a:solidFill>
                  <a:srgbClr val="080503"/>
                </a:solidFill>
                <a:latin typeface="Arial"/>
                <a:cs typeface="Arial"/>
              </a:rPr>
              <a:t>FAI</a:t>
            </a:r>
            <a:r>
              <a:rPr sz="2750" b="1" spc="-225" dirty="0">
                <a:solidFill>
                  <a:srgbClr val="080503"/>
                </a:solidFill>
                <a:latin typeface="Arial"/>
                <a:cs typeface="Arial"/>
              </a:rPr>
              <a:t> </a:t>
            </a:r>
            <a:r>
              <a:rPr sz="2750" b="1" spc="100" dirty="0">
                <a:solidFill>
                  <a:srgbClr val="080503"/>
                </a:solidFill>
                <a:latin typeface="Arial"/>
                <a:cs typeface="Arial"/>
              </a:rPr>
              <a:t>R</a:t>
            </a:r>
            <a:endParaRPr sz="27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08016" y="3670880"/>
            <a:ext cx="0" cy="188595"/>
          </a:xfrm>
          <a:custGeom>
            <a:avLst/>
            <a:gdLst/>
            <a:ahLst/>
            <a:cxnLst/>
            <a:rect l="l" t="t" r="r" b="b"/>
            <a:pathLst>
              <a:path h="188595">
                <a:moveTo>
                  <a:pt x="0" y="0"/>
                </a:moveTo>
                <a:lnTo>
                  <a:pt x="0" y="188518"/>
                </a:lnTo>
              </a:path>
            </a:pathLst>
          </a:custGeom>
          <a:ln w="83042">
            <a:solidFill>
              <a:srgbClr val="0E34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87000" y="3670880"/>
            <a:ext cx="171450" cy="107950"/>
          </a:xfrm>
          <a:custGeom>
            <a:avLst/>
            <a:gdLst/>
            <a:ahLst/>
            <a:cxnLst/>
            <a:rect l="l" t="t" r="r" b="b"/>
            <a:pathLst>
              <a:path w="171450" h="107950">
                <a:moveTo>
                  <a:pt x="0" y="107834"/>
                </a:moveTo>
                <a:lnTo>
                  <a:pt x="171397" y="107834"/>
                </a:lnTo>
                <a:lnTo>
                  <a:pt x="171397" y="0"/>
                </a:lnTo>
                <a:lnTo>
                  <a:pt x="0" y="0"/>
                </a:lnTo>
                <a:lnTo>
                  <a:pt x="0" y="107834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39343" y="3710583"/>
            <a:ext cx="595630" cy="139065"/>
          </a:xfrm>
          <a:custGeom>
            <a:avLst/>
            <a:gdLst/>
            <a:ahLst/>
            <a:cxnLst/>
            <a:rect l="l" t="t" r="r" b="b"/>
            <a:pathLst>
              <a:path w="595629" h="139064">
                <a:moveTo>
                  <a:pt x="0" y="0"/>
                </a:moveTo>
                <a:lnTo>
                  <a:pt x="595238" y="0"/>
                </a:lnTo>
                <a:lnTo>
                  <a:pt x="595238" y="138944"/>
                </a:lnTo>
                <a:lnTo>
                  <a:pt x="0" y="138944"/>
                </a:lnTo>
                <a:lnTo>
                  <a:pt x="0" y="0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439340" y="3724259"/>
            <a:ext cx="41719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5"/>
              </a:lnSpc>
            </a:pPr>
            <a:r>
              <a:rPr sz="800" spc="100" dirty="0">
                <a:solidFill>
                  <a:srgbClr val="F4FBF9"/>
                </a:solidFill>
                <a:latin typeface="Arial"/>
                <a:cs typeface="Arial"/>
              </a:rPr>
              <a:t>WELCe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61462" y="3778715"/>
            <a:ext cx="247015" cy="127635"/>
          </a:xfrm>
          <a:custGeom>
            <a:avLst/>
            <a:gdLst/>
            <a:ahLst/>
            <a:cxnLst/>
            <a:rect l="l" t="t" r="r" b="b"/>
            <a:pathLst>
              <a:path w="247015" h="127635">
                <a:moveTo>
                  <a:pt x="0" y="0"/>
                </a:moveTo>
                <a:lnTo>
                  <a:pt x="246859" y="0"/>
                </a:lnTo>
                <a:lnTo>
                  <a:pt x="246859" y="127140"/>
                </a:lnTo>
                <a:lnTo>
                  <a:pt x="0" y="127140"/>
                </a:lnTo>
                <a:lnTo>
                  <a:pt x="0" y="0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48758" y="3800402"/>
            <a:ext cx="22034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0" dirty="0">
                <a:solidFill>
                  <a:srgbClr val="BAD8ED"/>
                </a:solidFill>
                <a:latin typeface="Arial"/>
                <a:cs typeface="Arial"/>
              </a:rPr>
              <a:t>u</a:t>
            </a:r>
            <a:r>
              <a:rPr sz="550" spc="40" dirty="0">
                <a:solidFill>
                  <a:srgbClr val="DBEDF4"/>
                </a:solidFill>
                <a:latin typeface="Arial"/>
                <a:cs typeface="Arial"/>
              </a:rPr>
              <a:t>nion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28390" y="3663719"/>
            <a:ext cx="4438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spc="15" dirty="0">
                <a:solidFill>
                  <a:srgbClr val="DBEDF4"/>
                </a:solidFill>
                <a:latin typeface="Times New Roman"/>
                <a:cs typeface="Times New Roman"/>
              </a:rPr>
              <a:t>:J</a:t>
            </a:r>
            <a:r>
              <a:rPr sz="1100" spc="55" dirty="0">
                <a:solidFill>
                  <a:srgbClr val="DBEDF4"/>
                </a:solidFill>
                <a:latin typeface="Times New Roman"/>
                <a:cs typeface="Times New Roman"/>
              </a:rPr>
              <a:t> </a:t>
            </a:r>
            <a:r>
              <a:rPr sz="1100" spc="-355" dirty="0">
                <a:solidFill>
                  <a:srgbClr val="A3C1E2"/>
                </a:solidFill>
                <a:latin typeface="Times New Roman"/>
                <a:cs typeface="Times New Roman"/>
              </a:rPr>
              <a:t>TI</a:t>
            </a:r>
            <a:r>
              <a:rPr sz="1100" spc="15" dirty="0">
                <a:solidFill>
                  <a:srgbClr val="A3C1E2"/>
                </a:solidFill>
                <a:latin typeface="Times New Roman"/>
                <a:cs typeface="Times New Roman"/>
              </a:rPr>
              <a:t> </a:t>
            </a:r>
            <a:r>
              <a:rPr sz="1100" spc="-210" dirty="0">
                <a:solidFill>
                  <a:srgbClr val="A3C1E2"/>
                </a:solidFill>
                <a:latin typeface="Times New Roman"/>
                <a:cs typeface="Times New Roman"/>
              </a:rPr>
              <a:t>a</a:t>
            </a:r>
            <a:r>
              <a:rPr sz="900" spc="-315" baseline="-32407" dirty="0">
                <a:solidFill>
                  <a:srgbClr val="A3C1E2"/>
                </a:solidFill>
                <a:latin typeface="Arial"/>
                <a:cs typeface="Arial"/>
              </a:rPr>
              <a:t>9</a:t>
            </a:r>
            <a:endParaRPr sz="900" baseline="-3240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439343" y="3777246"/>
            <a:ext cx="458470" cy="139065"/>
          </a:xfrm>
          <a:custGeom>
            <a:avLst/>
            <a:gdLst/>
            <a:ahLst/>
            <a:cxnLst/>
            <a:rect l="l" t="t" r="r" b="b"/>
            <a:pathLst>
              <a:path w="458470" h="139064">
                <a:moveTo>
                  <a:pt x="0" y="0"/>
                </a:moveTo>
                <a:lnTo>
                  <a:pt x="458162" y="0"/>
                </a:lnTo>
                <a:lnTo>
                  <a:pt x="458162" y="138944"/>
                </a:lnTo>
                <a:lnTo>
                  <a:pt x="0" y="138944"/>
                </a:lnTo>
                <a:lnTo>
                  <a:pt x="0" y="0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7084586" y="956197"/>
          <a:ext cx="1656714" cy="33940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629">
                <a:tc gridSpan="2">
                  <a:txBody>
                    <a:bodyPr/>
                    <a:lstStyle/>
                    <a:p>
                      <a:pPr marL="226060">
                        <a:lnSpc>
                          <a:spcPts val="2110"/>
                        </a:lnSpc>
                        <a:spcBef>
                          <a:spcPts val="3235"/>
                        </a:spcBef>
                      </a:pPr>
                      <a:r>
                        <a:rPr sz="2700" b="1" spc="-200" dirty="0">
                          <a:solidFill>
                            <a:srgbClr val="080503"/>
                          </a:solidFill>
                          <a:latin typeface="Times New Roman"/>
                          <a:cs typeface="Times New Roman"/>
                        </a:rPr>
                        <a:t>RUN</a:t>
                      </a:r>
                      <a:r>
                        <a:rPr sz="3675" spc="-300" baseline="-18140" dirty="0">
                          <a:solidFill>
                            <a:srgbClr val="49494B"/>
                          </a:solidFill>
                          <a:latin typeface="Arial"/>
                          <a:cs typeface="Arial"/>
                        </a:rPr>
                        <a:t>' </a:t>
                      </a:r>
                      <a:r>
                        <a:rPr sz="1200" spc="170" dirty="0">
                          <a:solidFill>
                            <a:srgbClr val="49494B"/>
                          </a:solidFill>
                          <a:latin typeface="Times New Roman"/>
                          <a:cs typeface="Times New Roman"/>
                        </a:rPr>
                        <a:t>;:</a:t>
                      </a:r>
                      <a:r>
                        <a:rPr sz="1200" spc="100" dirty="0">
                          <a:solidFill>
                            <a:srgbClr val="49494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170" dirty="0">
                          <a:solidFill>
                            <a:srgbClr val="49494B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108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47">
                <a:tc>
                  <a:txBody>
                    <a:bodyPr/>
                    <a:lstStyle/>
                    <a:p>
                      <a:pPr marR="41910" algn="r">
                        <a:lnSpc>
                          <a:spcPts val="1975"/>
                        </a:lnSpc>
                        <a:spcBef>
                          <a:spcPts val="204"/>
                        </a:spcBef>
                      </a:pPr>
                      <a:r>
                        <a:rPr sz="2450" spc="-72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450" spc="-5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2450" spc="-275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245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24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50" spc="-70" dirty="0">
                          <a:solidFill>
                            <a:srgbClr val="5B5D33"/>
                          </a:solidFill>
                          <a:latin typeface="Times New Roman"/>
                          <a:cs typeface="Times New Roman"/>
                        </a:rPr>
                        <a:t>\' </a:t>
                      </a:r>
                      <a:r>
                        <a:rPr sz="550" spc="-100" dirty="0">
                          <a:solidFill>
                            <a:srgbClr val="443418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550" spc="-70" dirty="0">
                          <a:solidFill>
                            <a:srgbClr val="44341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550" spc="5" dirty="0">
                          <a:solidFill>
                            <a:srgbClr val="443418"/>
                          </a:solidFill>
                          <a:latin typeface="Times New Roman"/>
                          <a:cs typeface="Times New Roman"/>
                        </a:rPr>
                        <a:t>GI/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R="48895" algn="r">
                        <a:lnSpc>
                          <a:spcPts val="585"/>
                        </a:lnSpc>
                        <a:tabLst>
                          <a:tab pos="808990" algn="l"/>
                        </a:tabLst>
                      </a:pPr>
                      <a:r>
                        <a:rPr sz="60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600" spc="2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OCTOBE</a:t>
                      </a:r>
                      <a:r>
                        <a:rPr sz="60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R	</a:t>
                      </a:r>
                      <a:r>
                        <a:rPr sz="600" dirty="0">
                          <a:solidFill>
                            <a:srgbClr val="4F4D0C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75">
                <a:tc>
                  <a:txBody>
                    <a:bodyPr/>
                    <a:lstStyle/>
                    <a:p>
                      <a:pPr marL="231775">
                        <a:lnSpc>
                          <a:spcPts val="670"/>
                        </a:lnSpc>
                      </a:pPr>
                      <a:r>
                        <a:rPr sz="650" spc="35" dirty="0">
                          <a:solidFill>
                            <a:srgbClr val="2D2111"/>
                          </a:solidFill>
                          <a:latin typeface="Times New Roman"/>
                          <a:cs typeface="Times New Roman"/>
                        </a:rPr>
                        <a:t>12:00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670"/>
                        </a:lnSpc>
                      </a:pPr>
                      <a:r>
                        <a:rPr sz="650" spc="25" dirty="0">
                          <a:solidFill>
                            <a:srgbClr val="999C05"/>
                          </a:solidFill>
                          <a:latin typeface="Times New Roman"/>
                          <a:cs typeface="Times New Roman"/>
                        </a:rPr>
                        <a:t>••</a:t>
                      </a:r>
                      <a:r>
                        <a:rPr sz="650" spc="-55" dirty="0">
                          <a:solidFill>
                            <a:srgbClr val="999C0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spc="15" dirty="0">
                          <a:solidFill>
                            <a:srgbClr val="999C05"/>
                          </a:solidFill>
                          <a:latin typeface="Times New Roman"/>
                          <a:cs typeface="Times New Roman"/>
                        </a:rPr>
                        <a:t>,,</a:t>
                      </a:r>
                      <a:r>
                        <a:rPr sz="650" spc="-85" dirty="0">
                          <a:solidFill>
                            <a:srgbClr val="999C0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spc="20" dirty="0">
                          <a:solidFill>
                            <a:srgbClr val="999C05"/>
                          </a:solidFill>
                          <a:latin typeface="Times New Roman"/>
                          <a:cs typeface="Times New Roman"/>
                        </a:rPr>
                        <a:t>.•.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716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100" dirty="0">
                          <a:solidFill>
                            <a:srgbClr val="080503"/>
                          </a:solidFill>
                          <a:latin typeface="Courier New"/>
                          <a:cs typeface="Courier New"/>
                        </a:rPr>
                        <a:t>\</a:t>
                      </a:r>
                      <a:endParaRPr sz="2100">
                        <a:latin typeface="Courier New"/>
                        <a:cs typeface="Courier New"/>
                      </a:endParaRPr>
                    </a:p>
                  </a:txBody>
                  <a:tcPr marL="0" marR="0" marT="76835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02565">
                        <a:lnSpc>
                          <a:spcPts val="700"/>
                        </a:lnSpc>
                      </a:pPr>
                      <a:r>
                        <a:rPr sz="800" spc="14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WELCeME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709">
                <a:tc>
                  <a:txBody>
                    <a:bodyPr/>
                    <a:lstStyle/>
                    <a:p>
                      <a:pPr marL="202565">
                        <a:lnSpc>
                          <a:spcPts val="715"/>
                        </a:lnSpc>
                      </a:pPr>
                      <a:r>
                        <a:rPr sz="800" dirty="0">
                          <a:solidFill>
                            <a:srgbClr val="080503"/>
                          </a:solidFill>
                          <a:latin typeface="Arial"/>
                          <a:cs typeface="Arial"/>
                        </a:rPr>
                        <a:t>WEEK</a:t>
                      </a:r>
                      <a:r>
                        <a:rPr sz="800" dirty="0">
                          <a:solidFill>
                            <a:srgbClr val="75770E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sz="800" dirty="0">
                          <a:solidFill>
                            <a:srgbClr val="4F4D0C"/>
                          </a:solidFill>
                          <a:latin typeface="Arial"/>
                          <a:cs typeface="Arial"/>
                        </a:rPr>
                        <a:t>,..,</a:t>
                      </a:r>
                      <a:r>
                        <a:rPr sz="800" dirty="0">
                          <a:solidFill>
                            <a:srgbClr val="75770E"/>
                          </a:solidFill>
                          <a:latin typeface="Arial"/>
                          <a:cs typeface="Arial"/>
                        </a:rPr>
                        <a:t>-,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9413940" y="3768575"/>
            <a:ext cx="6616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800" spc="70" dirty="0">
                <a:solidFill>
                  <a:srgbClr val="F4FBF9"/>
                </a:solidFill>
                <a:latin typeface="Arial"/>
                <a:cs typeface="Arial"/>
              </a:rPr>
              <a:t>WEEK</a:t>
            </a:r>
            <a:r>
              <a:rPr sz="800" spc="335" dirty="0">
                <a:solidFill>
                  <a:srgbClr val="F4FBF9"/>
                </a:solidFill>
                <a:latin typeface="Arial"/>
                <a:cs typeface="Arial"/>
              </a:rPr>
              <a:t> </a:t>
            </a:r>
            <a:r>
              <a:rPr sz="1200" spc="165" baseline="34722" dirty="0">
                <a:solidFill>
                  <a:srgbClr val="F4FBF9"/>
                </a:solidFill>
                <a:latin typeface="Arial"/>
                <a:cs typeface="Arial"/>
              </a:rPr>
              <a:t>ME</a:t>
            </a:r>
            <a:endParaRPr sz="1200" baseline="34722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01764" y="3768575"/>
            <a:ext cx="1289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A3C1E2"/>
                </a:solidFill>
                <a:latin typeface="Arial"/>
                <a:cs typeface="Arial"/>
              </a:rPr>
              <a:t>....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979879" y="4172368"/>
            <a:ext cx="2501900" cy="410845"/>
          </a:xfrm>
          <a:custGeom>
            <a:avLst/>
            <a:gdLst/>
            <a:ahLst/>
            <a:cxnLst/>
            <a:rect l="l" t="t" r="r" b="b"/>
            <a:pathLst>
              <a:path w="2501900" h="410845">
                <a:moveTo>
                  <a:pt x="0" y="0"/>
                </a:moveTo>
                <a:lnTo>
                  <a:pt x="2501666" y="0"/>
                </a:lnTo>
                <a:lnTo>
                  <a:pt x="2501666" y="410222"/>
                </a:lnTo>
                <a:lnTo>
                  <a:pt x="0" y="410222"/>
                </a:lnTo>
                <a:lnTo>
                  <a:pt x="0" y="0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985587" y="4172368"/>
            <a:ext cx="2546985" cy="279400"/>
          </a:xfrm>
          <a:prstGeom prst="rect">
            <a:avLst/>
          </a:prstGeom>
          <a:solidFill>
            <a:srgbClr val="0E3482"/>
          </a:solidFill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ts val="2065"/>
              </a:lnSpc>
              <a:spcBef>
                <a:spcPts val="130"/>
              </a:spcBef>
            </a:pPr>
            <a:r>
              <a:rPr sz="2250" b="1" spc="75" dirty="0">
                <a:solidFill>
                  <a:srgbClr val="F4FBF9"/>
                </a:solidFill>
                <a:latin typeface="Arial"/>
                <a:cs typeface="Arial"/>
              </a:rPr>
              <a:t>INTERNATIONAe,</a:t>
            </a:r>
            <a:endParaRPr sz="22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973115" y="4451518"/>
            <a:ext cx="1760855" cy="410845"/>
          </a:xfrm>
          <a:custGeom>
            <a:avLst/>
            <a:gdLst/>
            <a:ahLst/>
            <a:cxnLst/>
            <a:rect l="l" t="t" r="r" b="b"/>
            <a:pathLst>
              <a:path w="1760854" h="410845">
                <a:moveTo>
                  <a:pt x="0" y="0"/>
                </a:moveTo>
                <a:lnTo>
                  <a:pt x="1760740" y="0"/>
                </a:lnTo>
                <a:lnTo>
                  <a:pt x="1760740" y="410222"/>
                </a:lnTo>
                <a:lnTo>
                  <a:pt x="0" y="410222"/>
                </a:lnTo>
                <a:lnTo>
                  <a:pt x="0" y="0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985587" y="4582591"/>
            <a:ext cx="1761489" cy="279400"/>
          </a:xfrm>
          <a:prstGeom prst="rect">
            <a:avLst/>
          </a:prstGeom>
          <a:solidFill>
            <a:srgbClr val="0E348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2250" b="1" spc="40" dirty="0">
                <a:solidFill>
                  <a:srgbClr val="F4FBF9"/>
                </a:solidFill>
                <a:latin typeface="Arial"/>
                <a:cs typeface="Arial"/>
              </a:rPr>
              <a:t>GATHERING</a:t>
            </a:r>
            <a:endParaRPr sz="22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993013" y="4853657"/>
            <a:ext cx="408305" cy="104775"/>
          </a:xfrm>
          <a:custGeom>
            <a:avLst/>
            <a:gdLst/>
            <a:ahLst/>
            <a:cxnLst/>
            <a:rect l="l" t="t" r="r" b="b"/>
            <a:pathLst>
              <a:path w="408304" h="104775">
                <a:moveTo>
                  <a:pt x="0" y="0"/>
                </a:moveTo>
                <a:lnTo>
                  <a:pt x="408222" y="0"/>
                </a:lnTo>
                <a:lnTo>
                  <a:pt x="408222" y="104208"/>
                </a:lnTo>
                <a:lnTo>
                  <a:pt x="0" y="104208"/>
                </a:lnTo>
                <a:lnTo>
                  <a:pt x="0" y="0"/>
                </a:lnTo>
                <a:close/>
              </a:path>
            </a:pathLst>
          </a:custGeom>
          <a:solidFill>
            <a:srgbClr val="0E34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985587" y="4861741"/>
            <a:ext cx="238125" cy="76200"/>
          </a:xfrm>
          <a:prstGeom prst="rect">
            <a:avLst/>
          </a:prstGeom>
          <a:solidFill>
            <a:srgbClr val="0E3482"/>
          </a:solidFill>
        </p:spPr>
        <p:txBody>
          <a:bodyPr vert="horz" wrap="square" lIns="0" tIns="0" rIns="0" bIns="0" rtlCol="0">
            <a:spAutoFit/>
          </a:bodyPr>
          <a:lstStyle/>
          <a:p>
            <a:pPr marL="6985">
              <a:lnSpc>
                <a:spcPts val="600"/>
              </a:lnSpc>
            </a:pPr>
            <a:r>
              <a:rPr sz="600" spc="10" dirty="0">
                <a:solidFill>
                  <a:srgbClr val="DBEDF4"/>
                </a:solidFill>
                <a:latin typeface="Arial"/>
                <a:cs typeface="Arial"/>
              </a:rPr>
              <a:t>2</a:t>
            </a:r>
            <a:r>
              <a:rPr sz="600" spc="-80" dirty="0">
                <a:solidFill>
                  <a:srgbClr val="DBEDF4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4FBF9"/>
                </a:solidFill>
                <a:latin typeface="Arial"/>
                <a:cs typeface="Arial"/>
              </a:rPr>
              <a:t>0</a:t>
            </a:r>
            <a:r>
              <a:rPr sz="600" spc="-95" dirty="0">
                <a:solidFill>
                  <a:srgbClr val="F4FBF9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DBEDF4"/>
                </a:solidFill>
                <a:latin typeface="Arial"/>
                <a:cs typeface="Arial"/>
              </a:rPr>
              <a:t>CT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172899" y="4861741"/>
            <a:ext cx="254000" cy="76200"/>
          </a:xfrm>
          <a:prstGeom prst="rect">
            <a:avLst/>
          </a:prstGeom>
          <a:solidFill>
            <a:srgbClr val="0E3482"/>
          </a:solidFill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600"/>
              </a:lnSpc>
            </a:pPr>
            <a:r>
              <a:rPr sz="600" spc="-100" dirty="0">
                <a:solidFill>
                  <a:srgbClr val="DBEDF4"/>
                </a:solidFill>
                <a:latin typeface="Arial"/>
                <a:cs typeface="Arial"/>
              </a:rPr>
              <a:t>O</a:t>
            </a:r>
            <a:r>
              <a:rPr sz="600" spc="-50" dirty="0">
                <a:solidFill>
                  <a:srgbClr val="F4FBF9"/>
                </a:solidFill>
                <a:latin typeface="Arial"/>
                <a:cs typeface="Arial"/>
              </a:rPr>
              <a:t>B</a:t>
            </a:r>
            <a:r>
              <a:rPr sz="600" spc="-75" dirty="0">
                <a:solidFill>
                  <a:srgbClr val="DBEDF4"/>
                </a:solidFill>
                <a:latin typeface="Arial"/>
                <a:cs typeface="Arial"/>
              </a:rPr>
              <a:t>E</a:t>
            </a:r>
            <a:r>
              <a:rPr sz="600" spc="40" dirty="0">
                <a:solidFill>
                  <a:srgbClr val="F4FBF9"/>
                </a:solidFill>
                <a:latin typeface="Arial"/>
                <a:cs typeface="Arial"/>
              </a:rPr>
              <a:t>R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85587" y="4937867"/>
            <a:ext cx="212725" cy="91440"/>
          </a:xfrm>
          <a:prstGeom prst="rect">
            <a:avLst/>
          </a:prstGeom>
          <a:solidFill>
            <a:srgbClr val="0E348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650" spc="20" dirty="0">
                <a:solidFill>
                  <a:srgbClr val="BAD8ED"/>
                </a:solidFill>
                <a:latin typeface="Times New Roman"/>
                <a:cs typeface="Times New Roman"/>
              </a:rPr>
              <a:t>12:00</a:t>
            </a:r>
            <a:endParaRPr sz="65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6606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408" y="145761"/>
            <a:ext cx="10542197" cy="3048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408" y="3206768"/>
            <a:ext cx="10970539" cy="2540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7836" y="4631074"/>
            <a:ext cx="4512143" cy="2003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8255" y="928712"/>
            <a:ext cx="523990" cy="2082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24410" y="2736165"/>
            <a:ext cx="860842" cy="4331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65612" y="3823135"/>
            <a:ext cx="652909" cy="9537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24550" y="4797657"/>
            <a:ext cx="0" cy="887094"/>
          </a:xfrm>
          <a:custGeom>
            <a:avLst/>
            <a:gdLst/>
            <a:ahLst/>
            <a:cxnLst/>
            <a:rect l="l" t="t" r="r" b="b"/>
            <a:pathLst>
              <a:path h="887095">
                <a:moveTo>
                  <a:pt x="0" y="887067"/>
                </a:moveTo>
                <a:lnTo>
                  <a:pt x="0" y="0"/>
                </a:lnTo>
              </a:path>
            </a:pathLst>
          </a:custGeom>
          <a:ln w="74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05609" y="3244249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237383"/>
                </a:moveTo>
                <a:lnTo>
                  <a:pt x="0" y="0"/>
                </a:lnTo>
              </a:path>
            </a:pathLst>
          </a:custGeom>
          <a:ln w="83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05609" y="3481633"/>
            <a:ext cx="0" cy="137795"/>
          </a:xfrm>
          <a:custGeom>
            <a:avLst/>
            <a:gdLst/>
            <a:ahLst/>
            <a:cxnLst/>
            <a:rect l="l" t="t" r="r" b="b"/>
            <a:pathLst>
              <a:path h="137795">
                <a:moveTo>
                  <a:pt x="0" y="137432"/>
                </a:moveTo>
                <a:lnTo>
                  <a:pt x="0" y="0"/>
                </a:lnTo>
              </a:path>
            </a:pathLst>
          </a:custGeom>
          <a:ln w="166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05609" y="3619066"/>
            <a:ext cx="0" cy="146050"/>
          </a:xfrm>
          <a:custGeom>
            <a:avLst/>
            <a:gdLst/>
            <a:ahLst/>
            <a:cxnLst/>
            <a:rect l="l" t="t" r="r" b="b"/>
            <a:pathLst>
              <a:path h="146050">
                <a:moveTo>
                  <a:pt x="0" y="145761"/>
                </a:moveTo>
                <a:lnTo>
                  <a:pt x="0" y="0"/>
                </a:lnTo>
              </a:path>
            </a:pathLst>
          </a:custGeom>
          <a:ln w="83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28132" y="4160469"/>
            <a:ext cx="0" cy="262890"/>
          </a:xfrm>
          <a:custGeom>
            <a:avLst/>
            <a:gdLst/>
            <a:ahLst/>
            <a:cxnLst/>
            <a:rect l="l" t="t" r="r" b="b"/>
            <a:pathLst>
              <a:path h="262889">
                <a:moveTo>
                  <a:pt x="0" y="262370"/>
                </a:moveTo>
                <a:lnTo>
                  <a:pt x="0" y="0"/>
                </a:lnTo>
              </a:path>
            </a:pathLst>
          </a:custGeom>
          <a:ln w="166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28132" y="4422840"/>
            <a:ext cx="0" cy="116839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116610"/>
                </a:moveTo>
                <a:lnTo>
                  <a:pt x="0" y="0"/>
                </a:lnTo>
              </a:path>
            </a:pathLst>
          </a:custGeom>
          <a:ln w="83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74305" y="578214"/>
            <a:ext cx="15068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20" dirty="0">
                <a:latin typeface="Arial"/>
                <a:cs typeface="Arial"/>
              </a:rPr>
              <a:t>WE'RE</a:t>
            </a:r>
            <a:r>
              <a:rPr sz="2000" b="1" spc="-265" dirty="0">
                <a:latin typeface="Arial"/>
                <a:cs typeface="Arial"/>
              </a:rPr>
              <a:t> </a:t>
            </a:r>
            <a:r>
              <a:rPr sz="2000" b="1" spc="-170" dirty="0">
                <a:latin typeface="Arial"/>
                <a:cs typeface="Arial"/>
              </a:rPr>
              <a:t>HERE!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2723" y="1054024"/>
            <a:ext cx="7874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solidFill>
                  <a:srgbClr val="3B4B60"/>
                </a:solidFill>
                <a:latin typeface="Arial"/>
                <a:cs typeface="Arial"/>
              </a:rPr>
              <a:t>A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18313" y="1799494"/>
            <a:ext cx="532765" cy="12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820" indent="-325755">
              <a:lnSpc>
                <a:spcPts val="980"/>
              </a:lnSpc>
              <a:buClr>
                <a:srgbClr val="8593A7"/>
              </a:buClr>
              <a:buSzPts val="7200"/>
              <a:buFont typeface="Arial"/>
              <a:buChar char="•"/>
              <a:tabLst>
                <a:tab pos="338455" algn="l"/>
              </a:tabLst>
            </a:pPr>
            <a:r>
              <a:rPr sz="650" spc="-30" dirty="0">
                <a:solidFill>
                  <a:srgbClr val="52728E"/>
                </a:solidFill>
                <a:latin typeface="Times New Roman"/>
                <a:cs typeface="Times New Roman"/>
              </a:rPr>
              <a:t>Royal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51579" y="1799494"/>
            <a:ext cx="8382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solidFill>
                  <a:srgbClr val="8AB6C8"/>
                </a:solidFill>
                <a:latin typeface="Times New Roman"/>
                <a:cs typeface="Times New Roman"/>
              </a:rPr>
              <a:t>"''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57445" y="1853634"/>
            <a:ext cx="60833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5" dirty="0">
                <a:solidFill>
                  <a:srgbClr val="52728E"/>
                </a:solidFill>
                <a:latin typeface="Times New Roman"/>
                <a:cs typeface="Times New Roman"/>
              </a:rPr>
              <a:t>Albert </a:t>
            </a:r>
            <a:r>
              <a:rPr sz="650" spc="-25" dirty="0">
                <a:solidFill>
                  <a:srgbClr val="52728E"/>
                </a:solidFill>
                <a:latin typeface="Times New Roman"/>
                <a:cs typeface="Times New Roman"/>
              </a:rPr>
              <a:t>Hall </a:t>
            </a:r>
            <a:r>
              <a:rPr sz="650" spc="-15" dirty="0">
                <a:solidFill>
                  <a:srgbClr val="8AB6C8"/>
                </a:solidFill>
                <a:latin typeface="Times New Roman"/>
                <a:cs typeface="Times New Roman"/>
              </a:rPr>
              <a:t>•'</a:t>
            </a:r>
            <a:r>
              <a:rPr sz="650" spc="85" dirty="0">
                <a:solidFill>
                  <a:srgbClr val="8AB6C8"/>
                </a:solidFill>
                <a:latin typeface="Times New Roman"/>
                <a:cs typeface="Times New Roman"/>
              </a:rPr>
              <a:t> </a:t>
            </a:r>
            <a:r>
              <a:rPr sz="650" spc="-10" dirty="0">
                <a:solidFill>
                  <a:srgbClr val="8AB6C8"/>
                </a:solidFill>
                <a:latin typeface="Times New Roman"/>
                <a:cs typeface="Times New Roman"/>
              </a:rPr>
              <a:t>,.,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44224" y="1916335"/>
            <a:ext cx="32004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i="1" spc="-10" dirty="0">
                <a:solidFill>
                  <a:srgbClr val="8AB6C8"/>
                </a:solidFill>
                <a:latin typeface="Times New Roman"/>
                <a:cs typeface="Times New Roman"/>
              </a:rPr>
              <a:t>l </a:t>
            </a:r>
            <a:r>
              <a:rPr sz="400" i="1" spc="-15" dirty="0">
                <a:solidFill>
                  <a:srgbClr val="8AB6C8"/>
                </a:solidFill>
                <a:latin typeface="Times New Roman"/>
                <a:cs typeface="Times New Roman"/>
              </a:rPr>
              <a:t>v</a:t>
            </a:r>
            <a:r>
              <a:rPr sz="400" i="1" spc="20" dirty="0">
                <a:solidFill>
                  <a:srgbClr val="8AB6C8"/>
                </a:solidFill>
                <a:latin typeface="Times New Roman"/>
                <a:cs typeface="Times New Roman"/>
              </a:rPr>
              <a:t> </a:t>
            </a:r>
            <a:r>
              <a:rPr sz="550" b="1" i="1" spc="-25" dirty="0">
                <a:solidFill>
                  <a:srgbClr val="8AB6C8"/>
                </a:solidFill>
                <a:latin typeface="Times New Roman"/>
                <a:cs typeface="Times New Roman"/>
              </a:rPr>
              <a:t>Mt..,,_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45728" y="1916335"/>
            <a:ext cx="3556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550" spc="-80" dirty="0">
                <a:solidFill>
                  <a:srgbClr val="8AB6C8"/>
                </a:solidFill>
                <a:latin typeface="Times New Roman"/>
                <a:cs typeface="Times New Roman"/>
              </a:rPr>
              <a:t>\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33030" y="5503475"/>
            <a:ext cx="278130" cy="1117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150" spc="-1989" dirty="0">
                <a:solidFill>
                  <a:srgbClr val="0C0F16"/>
                </a:solidFill>
                <a:latin typeface="Arial"/>
                <a:cs typeface="Arial"/>
              </a:rPr>
              <a:t>?</a:t>
            </a:r>
            <a:endParaRPr sz="71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80093" y="5987267"/>
            <a:ext cx="170815" cy="1071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850" spc="-1140" dirty="0">
                <a:solidFill>
                  <a:srgbClr val="0C0F16"/>
                </a:solidFill>
                <a:latin typeface="Times New Roman"/>
                <a:cs typeface="Times New Roman"/>
              </a:rPr>
              <a:t>-</a:t>
            </a:r>
            <a:endParaRPr sz="68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86013" y="3060684"/>
            <a:ext cx="5270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215" dirty="0">
                <a:solidFill>
                  <a:srgbClr val="B82334"/>
                </a:solidFill>
                <a:latin typeface="Times New Roman"/>
                <a:cs typeface="Times New Roman"/>
              </a:rPr>
              <a:t>e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85384" y="3371991"/>
            <a:ext cx="4445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50" dirty="0">
                <a:solidFill>
                  <a:srgbClr val="8AB6C8"/>
                </a:solidFill>
                <a:latin typeface="Arial"/>
                <a:cs typeface="Arial"/>
              </a:rPr>
              <a:t>&gt;</a:t>
            </a:r>
            <a:endParaRPr sz="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66346" y="3522149"/>
            <a:ext cx="33020" cy="86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" spc="-60" dirty="0">
                <a:solidFill>
                  <a:srgbClr val="8AB6C8"/>
                </a:solidFill>
                <a:latin typeface="Times New Roman"/>
                <a:cs typeface="Times New Roman"/>
              </a:rPr>
              <a:t>t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76721" y="3576520"/>
            <a:ext cx="36195" cy="7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" spc="-85" dirty="0">
                <a:solidFill>
                  <a:srgbClr val="8AB6C8"/>
                </a:solidFill>
                <a:latin typeface="Arial"/>
                <a:cs typeface="Arial"/>
              </a:rPr>
              <a:t>0</a:t>
            </a:r>
            <a:endParaRPr sz="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85384" y="3601046"/>
            <a:ext cx="4445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50" dirty="0">
                <a:solidFill>
                  <a:srgbClr val="8AB6C8"/>
                </a:solidFill>
                <a:latin typeface="Arial"/>
                <a:cs typeface="Arial"/>
              </a:rPr>
              <a:t>&gt;</a:t>
            </a:r>
            <a:endParaRPr sz="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73914" y="3748313"/>
            <a:ext cx="9334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55" dirty="0">
                <a:solidFill>
                  <a:srgbClr val="8E744D"/>
                </a:solidFill>
                <a:latin typeface="Arial"/>
                <a:cs typeface="Arial"/>
              </a:rPr>
              <a:t>1q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76426" y="3771563"/>
            <a:ext cx="78740" cy="2336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600" i="1" spc="-75" dirty="0">
                <a:solidFill>
                  <a:srgbClr val="2A9CC3"/>
                </a:solidFill>
                <a:latin typeface="Times New Roman"/>
                <a:cs typeface="Times New Roman"/>
              </a:rPr>
              <a:t>I)</a:t>
            </a:r>
            <a:endParaRPr sz="600">
              <a:latin typeface="Times New Roman"/>
              <a:cs typeface="Times New Roman"/>
            </a:endParaRPr>
          </a:p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sz="600" spc="-110" dirty="0">
                <a:solidFill>
                  <a:srgbClr val="2A9CC3"/>
                </a:solidFill>
                <a:latin typeface="Times New Roman"/>
                <a:cs typeface="Times New Roman"/>
              </a:rPr>
              <a:t>C: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76601" y="3957585"/>
            <a:ext cx="1155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A9CC3"/>
                </a:solidFill>
                <a:latin typeface="Times New Roman"/>
                <a:cs typeface="Times New Roman"/>
              </a:rPr>
              <a:t>"'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50788" y="4042844"/>
            <a:ext cx="166370" cy="52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50" spc="-150" dirty="0">
                <a:solidFill>
                  <a:srgbClr val="2A9CC3"/>
                </a:solidFill>
                <a:latin typeface="Times New Roman"/>
                <a:cs typeface="Times New Roman"/>
              </a:rPr>
              <a:t>"</a:t>
            </a:r>
            <a:r>
              <a:rPr sz="1350" b="1" spc="-225" baseline="-12345" dirty="0">
                <a:solidFill>
                  <a:srgbClr val="2A9CC3"/>
                </a:solidFill>
                <a:latin typeface="Times New Roman"/>
                <a:cs typeface="Times New Roman"/>
              </a:rPr>
              <a:t>z</a:t>
            </a:r>
            <a:r>
              <a:rPr sz="1250" spc="-150" dirty="0">
                <a:solidFill>
                  <a:srgbClr val="2A9CC3"/>
                </a:solidFill>
                <a:latin typeface="Times New Roman"/>
                <a:cs typeface="Times New Roman"/>
              </a:rPr>
              <a:t>'</a:t>
            </a:r>
            <a:endParaRPr sz="1250">
              <a:latin typeface="Times New Roman"/>
              <a:cs typeface="Times New Roman"/>
            </a:endParaRPr>
          </a:p>
          <a:p>
            <a:pPr marL="45085" marR="33655" indent="635">
              <a:lnSpc>
                <a:spcPct val="164000"/>
              </a:lnSpc>
              <a:spcBef>
                <a:spcPts val="65"/>
              </a:spcBef>
            </a:pPr>
            <a:r>
              <a:rPr sz="600" spc="-10" dirty="0">
                <a:solidFill>
                  <a:srgbClr val="2A9CC3"/>
                </a:solidFill>
                <a:latin typeface="Times New Roman"/>
                <a:cs typeface="Times New Roman"/>
              </a:rPr>
              <a:t>Ill  </a:t>
            </a:r>
            <a:r>
              <a:rPr sz="600" spc="20" dirty="0">
                <a:solidFill>
                  <a:srgbClr val="2A9CC3"/>
                </a:solidFill>
                <a:latin typeface="Times New Roman"/>
                <a:cs typeface="Times New Roman"/>
              </a:rPr>
              <a:t>Cl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84339" y="4516340"/>
            <a:ext cx="958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2A9CC3"/>
                </a:solidFill>
                <a:latin typeface="Times New Roman"/>
                <a:cs typeface="Times New Roman"/>
              </a:rPr>
              <a:t>&gt;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61445" y="4572448"/>
            <a:ext cx="21653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solidFill>
                  <a:srgbClr val="B82334"/>
                </a:solidFill>
                <a:latin typeface="Times New Roman"/>
                <a:cs typeface="Times New Roman"/>
              </a:rPr>
              <a:t>e</a:t>
            </a:r>
            <a:r>
              <a:rPr sz="950" spc="190" dirty="0">
                <a:solidFill>
                  <a:srgbClr val="B82334"/>
                </a:solidFill>
                <a:latin typeface="Times New Roman"/>
                <a:cs typeface="Times New Roman"/>
              </a:rPr>
              <a:t> </a:t>
            </a:r>
            <a:r>
              <a:rPr sz="550" spc="20" dirty="0">
                <a:solidFill>
                  <a:srgbClr val="2A9CC3"/>
                </a:solidFill>
                <a:latin typeface="Arial"/>
                <a:cs typeface="Arial"/>
              </a:rPr>
              <a:t>-4</a:t>
            </a:r>
            <a:endParaRPr sz="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16880" y="1054024"/>
            <a:ext cx="8636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3B4B60"/>
                </a:solidFill>
                <a:latin typeface="Arial"/>
                <a:cs typeface="Arial"/>
              </a:rPr>
              <a:t>B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615253" y="1060387"/>
            <a:ext cx="7683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35" dirty="0">
                <a:solidFill>
                  <a:srgbClr val="3B4B60"/>
                </a:solidFill>
                <a:latin typeface="Arial"/>
                <a:cs typeface="Arial"/>
              </a:rPr>
              <a:t>C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77279" y="1199786"/>
            <a:ext cx="466090" cy="27368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6350" algn="ctr">
              <a:lnSpc>
                <a:spcPct val="78200"/>
              </a:lnSpc>
              <a:spcBef>
                <a:spcPts val="270"/>
              </a:spcBef>
            </a:pPr>
            <a:r>
              <a:rPr sz="650" spc="-70" dirty="0">
                <a:solidFill>
                  <a:srgbClr val="52728E"/>
                </a:solidFill>
                <a:latin typeface="Times New Roman"/>
                <a:cs typeface="Times New Roman"/>
              </a:rPr>
              <a:t>Roya </a:t>
            </a:r>
            <a:r>
              <a:rPr sz="650" spc="15" dirty="0">
                <a:solidFill>
                  <a:srgbClr val="335E7B"/>
                </a:solidFill>
                <a:latin typeface="Times New Roman"/>
                <a:cs typeface="Times New Roman"/>
              </a:rPr>
              <a:t>l  </a:t>
            </a:r>
            <a:r>
              <a:rPr sz="650" spc="-10" dirty="0">
                <a:solidFill>
                  <a:srgbClr val="52728E"/>
                </a:solidFill>
                <a:latin typeface="Times New Roman"/>
                <a:cs typeface="Times New Roman"/>
              </a:rPr>
              <a:t>Geographical  </a:t>
            </a:r>
            <a:r>
              <a:rPr sz="600" b="1" spc="-35" dirty="0">
                <a:solidFill>
                  <a:srgbClr val="52728E"/>
                </a:solidFill>
                <a:latin typeface="Arial"/>
                <a:cs typeface="Arial"/>
              </a:rPr>
              <a:t>Society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727960" y="2021955"/>
            <a:ext cx="2673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solidFill>
                  <a:srgbClr val="52728E"/>
                </a:solidFill>
                <a:latin typeface="Arial"/>
                <a:cs typeface="Arial"/>
              </a:rPr>
              <a:t>150m</a:t>
            </a:r>
            <a:r>
              <a:rPr sz="550" spc="-100" dirty="0">
                <a:solidFill>
                  <a:srgbClr val="52728E"/>
                </a:solidFill>
                <a:latin typeface="Arial"/>
                <a:cs typeface="Arial"/>
              </a:rPr>
              <a:t> </a:t>
            </a:r>
            <a:r>
              <a:rPr sz="800" i="1" spc="25" dirty="0">
                <a:solidFill>
                  <a:srgbClr val="52728E"/>
                </a:solidFill>
                <a:latin typeface="Arial"/>
                <a:cs typeface="Arial"/>
              </a:rPr>
              <a:t>I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830843" y="3561366"/>
            <a:ext cx="344170" cy="16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2860" algn="ctr">
              <a:lnSpc>
                <a:spcPts val="560"/>
              </a:lnSpc>
              <a:spcBef>
                <a:spcPts val="100"/>
              </a:spcBef>
            </a:pPr>
            <a:r>
              <a:rPr sz="550" spc="15" dirty="0">
                <a:solidFill>
                  <a:srgbClr val="185479"/>
                </a:solidFill>
                <a:latin typeface="Times New Roman"/>
                <a:cs typeface="Times New Roman"/>
              </a:rPr>
              <a:t>5</a:t>
            </a:r>
            <a:r>
              <a:rPr sz="550" spc="15" dirty="0">
                <a:solidFill>
                  <a:srgbClr val="335E7B"/>
                </a:solidFill>
                <a:latin typeface="Times New Roman"/>
                <a:cs typeface="Times New Roman"/>
              </a:rPr>
              <a:t>2</a:t>
            </a:r>
            <a:r>
              <a:rPr sz="550" spc="155" dirty="0">
                <a:solidFill>
                  <a:srgbClr val="335E7B"/>
                </a:solidFill>
                <a:latin typeface="Times New Roman"/>
                <a:cs typeface="Times New Roman"/>
              </a:rPr>
              <a:t> </a:t>
            </a:r>
            <a:r>
              <a:rPr sz="550" spc="-20" dirty="0">
                <a:solidFill>
                  <a:srgbClr val="335E7B"/>
                </a:solidFill>
                <a:latin typeface="Times New Roman"/>
                <a:cs typeface="Times New Roman"/>
              </a:rPr>
              <a:t>,</a:t>
            </a:r>
            <a:endParaRPr sz="550">
              <a:latin typeface="Times New Roman"/>
              <a:cs typeface="Times New Roman"/>
            </a:endParaRPr>
          </a:p>
          <a:p>
            <a:pPr algn="ctr">
              <a:lnSpc>
                <a:spcPts val="560"/>
              </a:lnSpc>
            </a:pPr>
            <a:r>
              <a:rPr sz="550" b="1" spc="-30" dirty="0">
                <a:solidFill>
                  <a:srgbClr val="216B93"/>
                </a:solidFill>
                <a:latin typeface="Times New Roman"/>
                <a:cs typeface="Times New Roman"/>
              </a:rPr>
              <a:t>,-P</a:t>
            </a:r>
            <a:r>
              <a:rPr sz="550" b="1" spc="30" dirty="0">
                <a:solidFill>
                  <a:srgbClr val="216B93"/>
                </a:solidFill>
                <a:latin typeface="Times New Roman"/>
                <a:cs typeface="Times New Roman"/>
              </a:rPr>
              <a:t> </a:t>
            </a:r>
            <a:r>
              <a:rPr sz="550" b="1" spc="-40" dirty="0">
                <a:solidFill>
                  <a:srgbClr val="185479"/>
                </a:solidFill>
                <a:latin typeface="Times New Roman"/>
                <a:cs typeface="Times New Roman"/>
              </a:rPr>
              <a:t>rince:-s</a:t>
            </a:r>
            <a:r>
              <a:rPr sz="550" b="1" spc="-40" dirty="0">
                <a:solidFill>
                  <a:srgbClr val="2A9CC3"/>
                </a:solidFill>
                <a:latin typeface="Times New Roman"/>
                <a:cs typeface="Times New Roman"/>
              </a:rPr>
              <a:t>,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50706" y="3688503"/>
            <a:ext cx="32448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815" algn="l"/>
              </a:tabLst>
            </a:pPr>
            <a:r>
              <a:rPr sz="400" spc="-20" dirty="0">
                <a:solidFill>
                  <a:srgbClr val="52728E"/>
                </a:solidFill>
                <a:latin typeface="Arial"/>
                <a:cs typeface="Arial"/>
              </a:rPr>
              <a:t>/	</a:t>
            </a:r>
            <a:r>
              <a:rPr sz="500" b="1" spc="15" dirty="0">
                <a:solidFill>
                  <a:srgbClr val="216B93"/>
                </a:solidFill>
                <a:latin typeface="Arial"/>
                <a:cs typeface="Arial"/>
              </a:rPr>
              <a:t>G</a:t>
            </a:r>
            <a:r>
              <a:rPr sz="500" b="1" spc="-55" dirty="0">
                <a:solidFill>
                  <a:srgbClr val="216B93"/>
                </a:solidFill>
                <a:latin typeface="Arial"/>
                <a:cs typeface="Arial"/>
              </a:rPr>
              <a:t>a</a:t>
            </a:r>
            <a:r>
              <a:rPr sz="500" b="1" spc="10" dirty="0">
                <a:solidFill>
                  <a:srgbClr val="185479"/>
                </a:solidFill>
                <a:latin typeface="Arial"/>
                <a:cs typeface="Arial"/>
              </a:rPr>
              <a:t>te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32230" y="3723324"/>
            <a:ext cx="533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10" dirty="0">
                <a:solidFill>
                  <a:srgbClr val="2A9CC3"/>
                </a:solidFill>
                <a:latin typeface="Arial"/>
                <a:cs typeface="Arial"/>
              </a:rPr>
              <a:t>f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62030" y="3846759"/>
            <a:ext cx="8953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35" dirty="0">
                <a:solidFill>
                  <a:srgbClr val="52728E"/>
                </a:solidFill>
                <a:latin typeface="Arial"/>
                <a:cs typeface="Arial"/>
              </a:rPr>
              <a:t>..,r</a:t>
            </a:r>
            <a:endParaRPr sz="5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909044" y="3846759"/>
            <a:ext cx="260350" cy="1809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73025">
              <a:lnSpc>
                <a:spcPct val="103800"/>
              </a:lnSpc>
              <a:spcBef>
                <a:spcPts val="75"/>
              </a:spcBef>
            </a:pPr>
            <a:r>
              <a:rPr sz="500" b="1" spc="-60" dirty="0">
                <a:solidFill>
                  <a:srgbClr val="185479"/>
                </a:solidFill>
                <a:latin typeface="Arial"/>
                <a:cs typeface="Arial"/>
              </a:rPr>
              <a:t>nc</a:t>
            </a:r>
            <a:r>
              <a:rPr sz="500" b="1" spc="-105" dirty="0">
                <a:solidFill>
                  <a:srgbClr val="185479"/>
                </a:solidFill>
                <a:latin typeface="Arial"/>
                <a:cs typeface="Arial"/>
              </a:rPr>
              <a:t> </a:t>
            </a:r>
            <a:r>
              <a:rPr sz="500" b="1" spc="-40" dirty="0">
                <a:solidFill>
                  <a:srgbClr val="216B93"/>
                </a:solidFill>
                <a:latin typeface="Arial"/>
                <a:cs typeface="Arial"/>
              </a:rPr>
              <a:t>e'</a:t>
            </a:r>
            <a:r>
              <a:rPr sz="500" b="1" spc="-80" dirty="0">
                <a:solidFill>
                  <a:srgbClr val="216B93"/>
                </a:solidFill>
                <a:latin typeface="Arial"/>
                <a:cs typeface="Arial"/>
              </a:rPr>
              <a:t> </a:t>
            </a:r>
            <a:r>
              <a:rPr sz="500" b="1" spc="15" dirty="0">
                <a:solidFill>
                  <a:srgbClr val="185479"/>
                </a:solidFill>
                <a:latin typeface="Arial"/>
                <a:cs typeface="Arial"/>
              </a:rPr>
              <a:t>s  </a:t>
            </a:r>
            <a:r>
              <a:rPr sz="500" b="1" spc="-20" dirty="0">
                <a:solidFill>
                  <a:srgbClr val="335E7B"/>
                </a:solidFill>
                <a:latin typeface="Arial"/>
                <a:cs typeface="Arial"/>
              </a:rPr>
              <a:t>G</a:t>
            </a:r>
            <a:r>
              <a:rPr sz="500" b="1" spc="-20" dirty="0">
                <a:solidFill>
                  <a:srgbClr val="185479"/>
                </a:solidFill>
                <a:latin typeface="Arial"/>
                <a:cs typeface="Arial"/>
              </a:rPr>
              <a:t>at</a:t>
            </a:r>
            <a:r>
              <a:rPr sz="500" b="1" spc="-20" dirty="0">
                <a:solidFill>
                  <a:srgbClr val="335E7B"/>
                </a:solidFill>
                <a:latin typeface="Arial"/>
                <a:cs typeface="Arial"/>
              </a:rPr>
              <a:t>e</a:t>
            </a:r>
            <a:endParaRPr sz="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004252" y="5624828"/>
            <a:ext cx="313055" cy="19240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14604">
              <a:lnSpc>
                <a:spcPts val="590"/>
              </a:lnSpc>
              <a:spcBef>
                <a:spcPts val="229"/>
              </a:spcBef>
            </a:pPr>
            <a:r>
              <a:rPr sz="600" b="1" spc="-35" dirty="0">
                <a:solidFill>
                  <a:srgbClr val="52728E"/>
                </a:solidFill>
                <a:latin typeface="Arial"/>
                <a:cs typeface="Arial"/>
              </a:rPr>
              <a:t>Science  </a:t>
            </a:r>
            <a:r>
              <a:rPr sz="600" b="1" spc="-30" dirty="0">
                <a:solidFill>
                  <a:srgbClr val="52728E"/>
                </a:solidFill>
                <a:latin typeface="Arial"/>
                <a:cs typeface="Arial"/>
              </a:rPr>
              <a:t>Museum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474012" y="3829870"/>
            <a:ext cx="316230" cy="19240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6350">
              <a:lnSpc>
                <a:spcPts val="590"/>
              </a:lnSpc>
              <a:spcBef>
                <a:spcPts val="229"/>
              </a:spcBef>
            </a:pPr>
            <a:r>
              <a:rPr sz="600" b="1" spc="-20" dirty="0">
                <a:solidFill>
                  <a:srgbClr val="217438"/>
                </a:solidFill>
                <a:latin typeface="Arial"/>
                <a:cs typeface="Arial"/>
              </a:rPr>
              <a:t>Prince's  </a:t>
            </a:r>
            <a:r>
              <a:rPr sz="600" b="1" spc="-30" dirty="0">
                <a:solidFill>
                  <a:srgbClr val="217438"/>
                </a:solidFill>
                <a:latin typeface="Arial"/>
                <a:cs typeface="Arial"/>
              </a:rPr>
              <a:t>Gardens</a:t>
            </a:r>
            <a:endParaRPr sz="6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432838" y="5152720"/>
            <a:ext cx="552450" cy="79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" b="1" spc="75" dirty="0">
                <a:solidFill>
                  <a:srgbClr val="8AB6C8"/>
                </a:solidFill>
                <a:latin typeface="Arial"/>
                <a:cs typeface="Arial"/>
              </a:rPr>
              <a:t>Pl:IH(E'S </a:t>
            </a:r>
            <a:r>
              <a:rPr sz="350" b="1" spc="10" dirty="0">
                <a:solidFill>
                  <a:srgbClr val="8AB6C8"/>
                </a:solidFill>
                <a:latin typeface="Arial"/>
                <a:cs typeface="Arial"/>
              </a:rPr>
              <a:t>611.Tf</a:t>
            </a:r>
            <a:r>
              <a:rPr sz="350" b="1" spc="80" dirty="0">
                <a:solidFill>
                  <a:srgbClr val="8AB6C8"/>
                </a:solidFill>
                <a:latin typeface="Arial"/>
                <a:cs typeface="Arial"/>
              </a:rPr>
              <a:t> </a:t>
            </a:r>
            <a:r>
              <a:rPr sz="350" b="1" spc="15" dirty="0">
                <a:solidFill>
                  <a:srgbClr val="8AB6C8"/>
                </a:solidFill>
                <a:latin typeface="Arial"/>
                <a:cs typeface="Arial"/>
              </a:rPr>
              <a:t>M(</a:t>
            </a:r>
            <a:endParaRPr sz="3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562928" y="5613838"/>
            <a:ext cx="9144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40" dirty="0">
                <a:solidFill>
                  <a:srgbClr val="B82334"/>
                </a:solidFill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948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307" y="83328"/>
            <a:ext cx="12037858" cy="6691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05391" y="1870731"/>
            <a:ext cx="0" cy="3049905"/>
          </a:xfrm>
          <a:custGeom>
            <a:avLst/>
            <a:gdLst/>
            <a:ahLst/>
            <a:cxnLst/>
            <a:rect l="l" t="t" r="r" b="b"/>
            <a:pathLst>
              <a:path h="3049904">
                <a:moveTo>
                  <a:pt x="0" y="3049832"/>
                </a:moveTo>
                <a:lnTo>
                  <a:pt x="0" y="0"/>
                </a:lnTo>
              </a:path>
            </a:pathLst>
          </a:custGeom>
          <a:ln w="8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42830" y="177202"/>
            <a:ext cx="0" cy="271145"/>
          </a:xfrm>
          <a:custGeom>
            <a:avLst/>
            <a:gdLst/>
            <a:ahLst/>
            <a:cxnLst/>
            <a:rect l="l" t="t" r="r" b="b"/>
            <a:pathLst>
              <a:path h="271145">
                <a:moveTo>
                  <a:pt x="0" y="0"/>
                </a:moveTo>
                <a:lnTo>
                  <a:pt x="0" y="270818"/>
                </a:lnTo>
              </a:path>
            </a:pathLst>
          </a:custGeom>
          <a:ln w="64275">
            <a:solidFill>
              <a:srgbClr val="603F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71802" y="172586"/>
            <a:ext cx="1158240" cy="410845"/>
          </a:xfrm>
          <a:custGeom>
            <a:avLst/>
            <a:gdLst/>
            <a:ahLst/>
            <a:cxnLst/>
            <a:rect l="l" t="t" r="r" b="b"/>
            <a:pathLst>
              <a:path w="1158240" h="410845">
                <a:moveTo>
                  <a:pt x="0" y="0"/>
                </a:moveTo>
                <a:lnTo>
                  <a:pt x="1157967" y="0"/>
                </a:lnTo>
                <a:lnTo>
                  <a:pt x="1157967" y="410222"/>
                </a:lnTo>
                <a:lnTo>
                  <a:pt x="0" y="410222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361" y="448020"/>
            <a:ext cx="495934" cy="391160"/>
          </a:xfrm>
          <a:custGeom>
            <a:avLst/>
            <a:gdLst/>
            <a:ahLst/>
            <a:cxnLst/>
            <a:rect l="l" t="t" r="r" b="b"/>
            <a:pathLst>
              <a:path w="495934" h="391159">
                <a:moveTo>
                  <a:pt x="0" y="0"/>
                </a:moveTo>
                <a:lnTo>
                  <a:pt x="495676" y="0"/>
                </a:lnTo>
                <a:lnTo>
                  <a:pt x="495676" y="390781"/>
                </a:lnTo>
                <a:lnTo>
                  <a:pt x="0" y="390781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21984" y="443405"/>
            <a:ext cx="1021080" cy="410845"/>
          </a:xfrm>
          <a:custGeom>
            <a:avLst/>
            <a:gdLst/>
            <a:ahLst/>
            <a:cxnLst/>
            <a:rect l="l" t="t" r="r" b="b"/>
            <a:pathLst>
              <a:path w="1021079" h="410844">
                <a:moveTo>
                  <a:pt x="0" y="0"/>
                </a:moveTo>
                <a:lnTo>
                  <a:pt x="1020510" y="0"/>
                </a:lnTo>
                <a:lnTo>
                  <a:pt x="1020510" y="410222"/>
                </a:lnTo>
                <a:lnTo>
                  <a:pt x="0" y="410222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34847" y="446649"/>
            <a:ext cx="52578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250" b="1" spc="45" dirty="0">
                <a:solidFill>
                  <a:srgbClr val="F9F2FB"/>
                </a:solidFill>
                <a:latin typeface="Arial"/>
                <a:cs typeface="Arial"/>
              </a:rPr>
              <a:t>ege</a:t>
            </a:r>
            <a:endParaRPr sz="2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21983" y="486483"/>
            <a:ext cx="51308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90"/>
              </a:lnSpc>
            </a:pPr>
            <a:r>
              <a:rPr sz="2250" b="1" spc="35" dirty="0">
                <a:solidFill>
                  <a:srgbClr val="F9F2FB"/>
                </a:solidFill>
                <a:latin typeface="Arial"/>
                <a:cs typeface="Arial"/>
              </a:rPr>
              <a:t>coll</a:t>
            </a:r>
            <a:endParaRPr sz="22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76985" y="641781"/>
            <a:ext cx="754380" cy="401320"/>
          </a:xfrm>
          <a:custGeom>
            <a:avLst/>
            <a:gdLst/>
            <a:ahLst/>
            <a:cxnLst/>
            <a:rect l="l" t="t" r="r" b="b"/>
            <a:pathLst>
              <a:path w="754379" h="401319">
                <a:moveTo>
                  <a:pt x="0" y="0"/>
                </a:moveTo>
                <a:lnTo>
                  <a:pt x="753928" y="0"/>
                </a:lnTo>
                <a:lnTo>
                  <a:pt x="753928" y="401106"/>
                </a:lnTo>
                <a:lnTo>
                  <a:pt x="0" y="401106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76149" y="57088"/>
            <a:ext cx="1617980" cy="950594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40"/>
              </a:spcBef>
              <a:tabLst>
                <a:tab pos="394970" algn="l"/>
              </a:tabLst>
            </a:pPr>
            <a:r>
              <a:rPr sz="2250" spc="-340" dirty="0">
                <a:solidFill>
                  <a:srgbClr val="F9F2FB"/>
                </a:solidFill>
                <a:latin typeface="Arial"/>
                <a:cs typeface="Arial"/>
              </a:rPr>
              <a:t>·•	</a:t>
            </a:r>
            <a:r>
              <a:rPr sz="2250" b="1" spc="80" dirty="0">
                <a:solidFill>
                  <a:srgbClr val="F9F2FB"/>
                </a:solidFill>
                <a:latin typeface="Arial"/>
                <a:cs typeface="Arial"/>
              </a:rPr>
              <a:t>imperial</a:t>
            </a:r>
            <a:endParaRPr sz="225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940"/>
              </a:spcBef>
            </a:pPr>
            <a:r>
              <a:rPr sz="3375" spc="89" baseline="37037" dirty="0">
                <a:solidFill>
                  <a:srgbClr val="F9F2FB"/>
                </a:solidFill>
                <a:latin typeface="Arial"/>
                <a:cs typeface="Arial"/>
              </a:rPr>
              <a:t>•••</a:t>
            </a:r>
            <a:r>
              <a:rPr sz="3375" spc="-367" baseline="37037" dirty="0">
                <a:solidFill>
                  <a:srgbClr val="F9F2FB"/>
                </a:solidFill>
                <a:latin typeface="Arial"/>
                <a:cs typeface="Arial"/>
              </a:rPr>
              <a:t> </a:t>
            </a:r>
            <a:r>
              <a:rPr sz="2200" b="1" spc="30" dirty="0">
                <a:solidFill>
                  <a:srgbClr val="F9F2FB"/>
                </a:solidFill>
                <a:latin typeface="Arial"/>
                <a:cs typeface="Arial"/>
              </a:rPr>
              <a:t>union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69043" y="1967541"/>
            <a:ext cx="233679" cy="173990"/>
          </a:xfrm>
          <a:custGeom>
            <a:avLst/>
            <a:gdLst/>
            <a:ahLst/>
            <a:cxnLst/>
            <a:rect l="l" t="t" r="r" b="b"/>
            <a:pathLst>
              <a:path w="233679" h="173989">
                <a:moveTo>
                  <a:pt x="0" y="0"/>
                </a:moveTo>
                <a:lnTo>
                  <a:pt x="233259" y="0"/>
                </a:lnTo>
                <a:lnTo>
                  <a:pt x="233259" y="173680"/>
                </a:lnTo>
                <a:lnTo>
                  <a:pt x="0" y="173680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515619" y="1830787"/>
            <a:ext cx="2562860" cy="304165"/>
          </a:xfrm>
          <a:prstGeom prst="rect">
            <a:avLst/>
          </a:prstGeom>
          <a:solidFill>
            <a:srgbClr val="603FBA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750" spc="40" dirty="0">
                <a:solidFill>
                  <a:srgbClr val="F9F2FB"/>
                </a:solidFill>
                <a:latin typeface="Arial"/>
                <a:cs typeface="Arial"/>
              </a:rPr>
              <a:t>imperialcollegeunion.org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05268" y="2266325"/>
            <a:ext cx="183515" cy="406400"/>
          </a:xfrm>
          <a:custGeom>
            <a:avLst/>
            <a:gdLst/>
            <a:ahLst/>
            <a:cxnLst/>
            <a:rect l="l" t="t" r="r" b="b"/>
            <a:pathLst>
              <a:path w="183515" h="406400">
                <a:moveTo>
                  <a:pt x="0" y="0"/>
                </a:moveTo>
                <a:lnTo>
                  <a:pt x="183275" y="0"/>
                </a:lnTo>
                <a:lnTo>
                  <a:pt x="183275" y="406390"/>
                </a:lnTo>
                <a:lnTo>
                  <a:pt x="0" y="406390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92566" y="2260787"/>
            <a:ext cx="23431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i="1" spc="-265" dirty="0">
                <a:solidFill>
                  <a:srgbClr val="F9F2FB"/>
                </a:solidFill>
                <a:latin typeface="Times New Roman"/>
                <a:cs typeface="Times New Roman"/>
              </a:rPr>
              <a:t>{?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34597" y="2334926"/>
            <a:ext cx="2374265" cy="304165"/>
          </a:xfrm>
          <a:prstGeom prst="rect">
            <a:avLst/>
          </a:prstGeom>
          <a:solidFill>
            <a:srgbClr val="603FBA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750" spc="20" dirty="0">
                <a:solidFill>
                  <a:srgbClr val="F9F2FB"/>
                </a:solidFill>
                <a:latin typeface="Arial"/>
                <a:cs typeface="Arial"/>
              </a:rPr>
              <a:t>Imperial </a:t>
            </a:r>
            <a:r>
              <a:rPr sz="1750" spc="45" dirty="0">
                <a:solidFill>
                  <a:srgbClr val="F9F2FB"/>
                </a:solidFill>
                <a:latin typeface="Arial"/>
                <a:cs typeface="Arial"/>
              </a:rPr>
              <a:t>College</a:t>
            </a:r>
            <a:r>
              <a:rPr sz="1750" spc="70" dirty="0">
                <a:solidFill>
                  <a:srgbClr val="F9F2FB"/>
                </a:solidFill>
                <a:latin typeface="Arial"/>
                <a:cs typeface="Arial"/>
              </a:rPr>
              <a:t> </a:t>
            </a:r>
            <a:r>
              <a:rPr sz="1750" spc="30" dirty="0">
                <a:solidFill>
                  <a:srgbClr val="F9F2FB"/>
                </a:solidFill>
                <a:latin typeface="Arial"/>
                <a:cs typeface="Arial"/>
              </a:rPr>
              <a:t>Union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30565" y="2884896"/>
            <a:ext cx="971550" cy="304165"/>
          </a:xfrm>
          <a:prstGeom prst="rect">
            <a:avLst/>
          </a:prstGeom>
          <a:solidFill>
            <a:srgbClr val="603FBA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750" spc="20" dirty="0">
                <a:solidFill>
                  <a:srgbClr val="F9F2FB"/>
                </a:solidFill>
                <a:latin typeface="Arial"/>
                <a:cs typeface="Arial"/>
              </a:rPr>
              <a:t>@icunion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894750" y="3424082"/>
            <a:ext cx="220979" cy="308610"/>
          </a:xfrm>
          <a:custGeom>
            <a:avLst/>
            <a:gdLst/>
            <a:ahLst/>
            <a:cxnLst/>
            <a:rect l="l" t="t" r="r" b="b"/>
            <a:pathLst>
              <a:path w="220979" h="308610">
                <a:moveTo>
                  <a:pt x="0" y="0"/>
                </a:moveTo>
                <a:lnTo>
                  <a:pt x="220763" y="0"/>
                </a:lnTo>
                <a:lnTo>
                  <a:pt x="220763" y="308485"/>
                </a:lnTo>
                <a:lnTo>
                  <a:pt x="0" y="308485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882050" y="3420446"/>
            <a:ext cx="26098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305" dirty="0">
                <a:solidFill>
                  <a:srgbClr val="F9F2FB"/>
                </a:solidFill>
                <a:latin typeface="Times New Roman"/>
                <a:cs typeface="Times New Roman"/>
              </a:rPr>
              <a:t>@</a:t>
            </a:r>
            <a:r>
              <a:rPr sz="1800" spc="-110" dirty="0">
                <a:solidFill>
                  <a:srgbClr val="F9F2FB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30565" y="3434866"/>
            <a:ext cx="971550" cy="304165"/>
          </a:xfrm>
          <a:prstGeom prst="rect">
            <a:avLst/>
          </a:prstGeom>
          <a:solidFill>
            <a:srgbClr val="603FBA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750" spc="20" dirty="0">
                <a:solidFill>
                  <a:srgbClr val="F9F2FB"/>
                </a:solidFill>
                <a:latin typeface="Arial"/>
                <a:cs typeface="Arial"/>
              </a:rPr>
              <a:t>@icunion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81102" y="3730690"/>
            <a:ext cx="225425" cy="713740"/>
          </a:xfrm>
          <a:custGeom>
            <a:avLst/>
            <a:gdLst/>
            <a:ahLst/>
            <a:cxnLst/>
            <a:rect l="l" t="t" r="r" b="b"/>
            <a:pathLst>
              <a:path w="225425" h="713739">
                <a:moveTo>
                  <a:pt x="0" y="713439"/>
                </a:moveTo>
                <a:lnTo>
                  <a:pt x="224928" y="713439"/>
                </a:lnTo>
                <a:lnTo>
                  <a:pt x="224928" y="0"/>
                </a:lnTo>
                <a:lnTo>
                  <a:pt x="0" y="0"/>
                </a:lnTo>
                <a:lnTo>
                  <a:pt x="0" y="713439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868402" y="3739640"/>
            <a:ext cx="254635" cy="682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spc="-775" dirty="0">
                <a:solidFill>
                  <a:srgbClr val="F9F2FB"/>
                </a:solidFill>
                <a:latin typeface="Times New Roman"/>
                <a:cs typeface="Times New Roman"/>
              </a:rPr>
              <a:t>er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30565" y="4022333"/>
            <a:ext cx="2372995" cy="304165"/>
          </a:xfrm>
          <a:prstGeom prst="rect">
            <a:avLst/>
          </a:prstGeom>
          <a:solidFill>
            <a:srgbClr val="603FBA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750" spc="35" dirty="0">
                <a:solidFill>
                  <a:srgbClr val="F9F2FB"/>
                </a:solidFill>
                <a:latin typeface="Arial"/>
                <a:cs typeface="Arial"/>
              </a:rPr>
              <a:t>@imperialcollegeunion</a:t>
            </a:r>
            <a:endParaRPr sz="17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854783" y="4444129"/>
            <a:ext cx="250190" cy="617220"/>
          </a:xfrm>
          <a:custGeom>
            <a:avLst/>
            <a:gdLst/>
            <a:ahLst/>
            <a:cxnLst/>
            <a:rect l="l" t="t" r="r" b="b"/>
            <a:pathLst>
              <a:path w="250190" h="617220">
                <a:moveTo>
                  <a:pt x="0" y="0"/>
                </a:moveTo>
                <a:lnTo>
                  <a:pt x="249920" y="0"/>
                </a:lnTo>
                <a:lnTo>
                  <a:pt x="249920" y="616970"/>
                </a:lnTo>
                <a:lnTo>
                  <a:pt x="0" y="616970"/>
                </a:lnTo>
                <a:lnTo>
                  <a:pt x="0" y="0"/>
                </a:lnTo>
                <a:close/>
              </a:path>
            </a:pathLst>
          </a:custGeom>
          <a:solidFill>
            <a:srgbClr val="603F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842082" y="4449555"/>
            <a:ext cx="189230" cy="575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85" dirty="0">
                <a:solidFill>
                  <a:srgbClr val="F9F2FB"/>
                </a:solidFill>
                <a:latin typeface="Times New Roman"/>
                <a:cs typeface="Times New Roman"/>
              </a:rPr>
              <a:t>f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26399" y="4593135"/>
            <a:ext cx="1712595" cy="304165"/>
          </a:xfrm>
          <a:prstGeom prst="rect">
            <a:avLst/>
          </a:prstGeom>
          <a:solidFill>
            <a:srgbClr val="603FBA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750" spc="20" dirty="0">
                <a:solidFill>
                  <a:srgbClr val="F9F2FB"/>
                </a:solidFill>
                <a:latin typeface="Arial"/>
                <a:cs typeface="Arial"/>
              </a:rPr>
              <a:t>@icunionvenues</a:t>
            </a:r>
            <a:endParaRPr sz="17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97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3885CB5-4E57-483C-A609-672980E0E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16344"/>
            <a:ext cx="7334250" cy="44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18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843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5363" y="1390989"/>
            <a:ext cx="8580967" cy="815340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ts val="3053"/>
              </a:lnSpc>
              <a:spcBef>
                <a:spcPts val="167"/>
              </a:spcBef>
            </a:pPr>
            <a:r>
              <a:rPr sz="2667"/>
              <a:t>Designed </a:t>
            </a:r>
            <a:r>
              <a:rPr sz="2667" spc="13"/>
              <a:t>to </a:t>
            </a:r>
            <a:r>
              <a:rPr sz="2667" spc="-7"/>
              <a:t>assist </a:t>
            </a:r>
            <a:r>
              <a:rPr sz="2667" spc="-33"/>
              <a:t>you </a:t>
            </a:r>
            <a:r>
              <a:rPr sz="2667" spc="20"/>
              <a:t>turn </a:t>
            </a:r>
            <a:r>
              <a:rPr sz="2667" spc="-27"/>
              <a:t>your </a:t>
            </a:r>
            <a:r>
              <a:rPr sz="2667" spc="-7"/>
              <a:t>ideas </a:t>
            </a:r>
            <a:r>
              <a:rPr sz="2667" spc="-27"/>
              <a:t>into </a:t>
            </a:r>
            <a:r>
              <a:rPr sz="2667"/>
              <a:t>reality </a:t>
            </a:r>
            <a:r>
              <a:rPr sz="2667" spc="7"/>
              <a:t>by</a:t>
            </a:r>
            <a:r>
              <a:rPr sz="2667" spc="-20"/>
              <a:t> </a:t>
            </a:r>
            <a:r>
              <a:rPr sz="2667" spc="-13"/>
              <a:t>providing</a:t>
            </a:r>
            <a:endParaRPr sz="2667"/>
          </a:p>
          <a:p>
            <a:pPr marL="16933">
              <a:lnSpc>
                <a:spcPts val="3053"/>
              </a:lnSpc>
            </a:pPr>
            <a:r>
              <a:rPr sz="2667" spc="7"/>
              <a:t>access </a:t>
            </a:r>
            <a:r>
              <a:rPr sz="2667" spc="13"/>
              <a:t>to </a:t>
            </a:r>
            <a:r>
              <a:rPr sz="2667" spc="7"/>
              <a:t>the </a:t>
            </a:r>
            <a:r>
              <a:rPr sz="2667" spc="-13"/>
              <a:t>latest </a:t>
            </a:r>
            <a:r>
              <a:rPr sz="2667" spc="-7"/>
              <a:t>prototyping equipment </a:t>
            </a:r>
            <a:r>
              <a:rPr sz="2667" spc="13"/>
              <a:t>and</a:t>
            </a:r>
            <a:r>
              <a:rPr sz="2667" spc="-300"/>
              <a:t> </a:t>
            </a:r>
            <a:r>
              <a:rPr sz="2667"/>
              <a:t>support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82986" y="2713990"/>
            <a:ext cx="6899487" cy="2110740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5527" indent="-229441">
              <a:lnSpc>
                <a:spcPct val="100000"/>
              </a:lnSpc>
              <a:spcBef>
                <a:spcPts val="167"/>
              </a:spcBef>
              <a:buFont typeface="Arial"/>
              <a:buChar char="•"/>
              <a:tabLst>
                <a:tab pos="246374" algn="l"/>
              </a:tabLst>
            </a:pPr>
            <a:r>
              <a:rPr sz="2067" spc="7">
                <a:latin typeface="Calibri"/>
                <a:cs typeface="Calibri"/>
              </a:rPr>
              <a:t>Create </a:t>
            </a:r>
            <a:r>
              <a:rPr sz="2067" spc="20">
                <a:latin typeface="Calibri"/>
                <a:cs typeface="Calibri"/>
              </a:rPr>
              <a:t>prototypes, </a:t>
            </a:r>
            <a:r>
              <a:rPr sz="2067" spc="13">
                <a:latin typeface="Calibri"/>
                <a:cs typeface="Calibri"/>
              </a:rPr>
              <a:t>experiment </a:t>
            </a:r>
            <a:r>
              <a:rPr sz="2067" spc="7">
                <a:latin typeface="Calibri"/>
                <a:cs typeface="Calibri"/>
              </a:rPr>
              <a:t>and </a:t>
            </a:r>
            <a:r>
              <a:rPr sz="2067" spc="20">
                <a:latin typeface="Calibri"/>
                <a:cs typeface="Calibri"/>
              </a:rPr>
              <a:t>refine</a:t>
            </a:r>
            <a:r>
              <a:rPr sz="2067" spc="53">
                <a:latin typeface="Calibri"/>
                <a:cs typeface="Calibri"/>
              </a:rPr>
              <a:t> </a:t>
            </a:r>
            <a:r>
              <a:rPr sz="2067" spc="20">
                <a:latin typeface="Calibri"/>
                <a:cs typeface="Calibri"/>
              </a:rPr>
              <a:t>ideas</a:t>
            </a:r>
            <a:endParaRPr sz="2067">
              <a:latin typeface="Calibri"/>
              <a:cs typeface="Calibri"/>
            </a:endParaRPr>
          </a:p>
          <a:p>
            <a:pPr marL="245527" indent="-229441">
              <a:lnSpc>
                <a:spcPct val="100000"/>
              </a:lnSpc>
              <a:spcBef>
                <a:spcPts val="2133"/>
              </a:spcBef>
              <a:buFont typeface="Arial"/>
              <a:buChar char="•"/>
              <a:tabLst>
                <a:tab pos="246374" algn="l"/>
              </a:tabLst>
            </a:pPr>
            <a:r>
              <a:rPr sz="2067" spc="20">
                <a:latin typeface="Calibri"/>
                <a:cs typeface="Calibri"/>
              </a:rPr>
              <a:t>Join </a:t>
            </a:r>
            <a:r>
              <a:rPr sz="2067" spc="13">
                <a:latin typeface="Calibri"/>
                <a:cs typeface="Calibri"/>
              </a:rPr>
              <a:t>a </a:t>
            </a:r>
            <a:r>
              <a:rPr sz="2067" spc="20">
                <a:latin typeface="Calibri"/>
                <a:cs typeface="Calibri"/>
              </a:rPr>
              <a:t>community </a:t>
            </a:r>
            <a:r>
              <a:rPr sz="2067" spc="7">
                <a:latin typeface="Calibri"/>
                <a:cs typeface="Calibri"/>
              </a:rPr>
              <a:t>of innovative makers </a:t>
            </a:r>
            <a:r>
              <a:rPr sz="2067" spc="13">
                <a:latin typeface="Calibri"/>
                <a:cs typeface="Calibri"/>
              </a:rPr>
              <a:t>from </a:t>
            </a:r>
            <a:r>
              <a:rPr sz="2067" spc="7">
                <a:latin typeface="Calibri"/>
                <a:cs typeface="Calibri"/>
              </a:rPr>
              <a:t>all</a:t>
            </a:r>
            <a:r>
              <a:rPr sz="2067" spc="200">
                <a:latin typeface="Calibri"/>
                <a:cs typeface="Calibri"/>
              </a:rPr>
              <a:t> </a:t>
            </a:r>
            <a:r>
              <a:rPr sz="2067" spc="20">
                <a:latin typeface="Calibri"/>
                <a:cs typeface="Calibri"/>
              </a:rPr>
              <a:t>backgrounds</a:t>
            </a:r>
            <a:endParaRPr sz="2067">
              <a:latin typeface="Calibri"/>
              <a:cs typeface="Calibri"/>
            </a:endParaRPr>
          </a:p>
          <a:p>
            <a:pPr marL="245527" indent="-229441">
              <a:lnSpc>
                <a:spcPct val="100000"/>
              </a:lnSpc>
              <a:spcBef>
                <a:spcPts val="2127"/>
              </a:spcBef>
              <a:buFont typeface="Arial"/>
              <a:buChar char="•"/>
              <a:tabLst>
                <a:tab pos="246374" algn="l"/>
              </a:tabLst>
            </a:pPr>
            <a:r>
              <a:rPr sz="2067" spc="20">
                <a:latin typeface="Calibri"/>
                <a:cs typeface="Calibri"/>
              </a:rPr>
              <a:t>Access </a:t>
            </a:r>
            <a:r>
              <a:rPr sz="2067" spc="13">
                <a:latin typeface="Calibri"/>
                <a:cs typeface="Calibri"/>
              </a:rPr>
              <a:t>the </a:t>
            </a:r>
            <a:r>
              <a:rPr sz="2067">
                <a:latin typeface="Calibri"/>
                <a:cs typeface="Calibri"/>
              </a:rPr>
              <a:t>latest</a:t>
            </a:r>
            <a:r>
              <a:rPr sz="2067" spc="120">
                <a:latin typeface="Calibri"/>
                <a:cs typeface="Calibri"/>
              </a:rPr>
              <a:t> </a:t>
            </a:r>
            <a:r>
              <a:rPr sz="2067" spc="13">
                <a:latin typeface="Calibri"/>
                <a:cs typeface="Calibri"/>
              </a:rPr>
              <a:t>facilities</a:t>
            </a:r>
            <a:endParaRPr sz="2067">
              <a:latin typeface="Calibri"/>
              <a:cs typeface="Calibri"/>
            </a:endParaRPr>
          </a:p>
          <a:p>
            <a:pPr marL="245527" indent="-229441">
              <a:lnSpc>
                <a:spcPct val="100000"/>
              </a:lnSpc>
              <a:spcBef>
                <a:spcPts val="2127"/>
              </a:spcBef>
              <a:buFont typeface="Arial"/>
              <a:buChar char="•"/>
              <a:tabLst>
                <a:tab pos="246374" algn="l"/>
              </a:tabLst>
            </a:pPr>
            <a:r>
              <a:rPr sz="2067" spc="20">
                <a:latin typeface="Calibri"/>
                <a:cs typeface="Calibri"/>
              </a:rPr>
              <a:t>1-1 </a:t>
            </a:r>
            <a:r>
              <a:rPr sz="2067" spc="7">
                <a:latin typeface="Calibri"/>
                <a:cs typeface="Calibri"/>
              </a:rPr>
              <a:t>or </a:t>
            </a:r>
            <a:r>
              <a:rPr sz="2067" spc="27">
                <a:latin typeface="Calibri"/>
                <a:cs typeface="Calibri"/>
              </a:rPr>
              <a:t>online support </a:t>
            </a:r>
            <a:r>
              <a:rPr sz="2067" spc="20">
                <a:latin typeface="Calibri"/>
                <a:cs typeface="Calibri"/>
              </a:rPr>
              <a:t>from </a:t>
            </a:r>
            <a:r>
              <a:rPr sz="2067" spc="13">
                <a:latin typeface="Calibri"/>
                <a:cs typeface="Calibri"/>
              </a:rPr>
              <a:t>a </a:t>
            </a:r>
            <a:r>
              <a:rPr sz="2067" spc="7">
                <a:latin typeface="Calibri"/>
                <a:cs typeface="Calibri"/>
              </a:rPr>
              <a:t>team </a:t>
            </a:r>
            <a:r>
              <a:rPr sz="2067" spc="53">
                <a:latin typeface="Calibri"/>
                <a:cs typeface="Calibri"/>
              </a:rPr>
              <a:t>of</a:t>
            </a:r>
            <a:r>
              <a:rPr sz="2067" spc="80">
                <a:latin typeface="Calibri"/>
                <a:cs typeface="Calibri"/>
              </a:rPr>
              <a:t> </a:t>
            </a:r>
            <a:r>
              <a:rPr sz="2067" spc="20">
                <a:latin typeface="Calibri"/>
                <a:cs typeface="Calibri"/>
              </a:rPr>
              <a:t>experts</a:t>
            </a:r>
            <a:endParaRPr sz="206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75801" y="4229101"/>
            <a:ext cx="2349500" cy="237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41301" y="215901"/>
            <a:ext cx="2349500" cy="237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708325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200" y="4838701"/>
            <a:ext cx="6350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108200" y="4635501"/>
            <a:ext cx="838200" cy="85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473200" y="4051300"/>
            <a:ext cx="635000" cy="81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946400" y="4051301"/>
            <a:ext cx="914400" cy="596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8200" y="4051300"/>
            <a:ext cx="838200" cy="584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946400" y="4648200"/>
            <a:ext cx="914400" cy="838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1467274" y="1397932"/>
            <a:ext cx="827193" cy="4004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13">
                <a:latin typeface="Calibri"/>
                <a:cs typeface="Calibri"/>
              </a:rPr>
              <a:t>D</a:t>
            </a:r>
            <a:r>
              <a:rPr sz="2400" spc="-53">
                <a:latin typeface="Calibri"/>
                <a:cs typeface="Calibri"/>
              </a:rPr>
              <a:t>i</a:t>
            </a:r>
            <a:r>
              <a:rPr sz="2400" spc="60">
                <a:latin typeface="Calibri"/>
                <a:cs typeface="Calibri"/>
              </a:rPr>
              <a:t>g</a:t>
            </a:r>
            <a:r>
              <a:rPr sz="2400" spc="-53">
                <a:latin typeface="Calibri"/>
                <a:cs typeface="Calibri"/>
              </a:rPr>
              <a:t>i</a:t>
            </a:r>
            <a:r>
              <a:rPr sz="2400">
                <a:latin typeface="Calibri"/>
                <a:cs typeface="Calibri"/>
              </a:rPr>
              <a:t>t</a:t>
            </a:r>
            <a:r>
              <a:rPr sz="2400" spc="40">
                <a:latin typeface="Calibri"/>
                <a:cs typeface="Calibri"/>
              </a:rPr>
              <a:t>a</a:t>
            </a:r>
            <a:r>
              <a:rPr sz="2400">
                <a:latin typeface="Calibri"/>
                <a:cs typeface="Calibri"/>
              </a:rPr>
              <a:t>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58384" y="2504355"/>
            <a:ext cx="1512993" cy="13351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marR="6773">
              <a:lnSpc>
                <a:spcPct val="103699"/>
              </a:lnSpc>
              <a:spcBef>
                <a:spcPts val="73"/>
              </a:spcBef>
            </a:pPr>
            <a:r>
              <a:rPr sz="2067" spc="33">
                <a:latin typeface="Calibri"/>
                <a:cs typeface="Calibri"/>
              </a:rPr>
              <a:t>3d </a:t>
            </a:r>
            <a:r>
              <a:rPr sz="2067" spc="20">
                <a:latin typeface="Calibri"/>
                <a:cs typeface="Calibri"/>
              </a:rPr>
              <a:t>printing  </a:t>
            </a:r>
            <a:r>
              <a:rPr sz="2067" spc="27">
                <a:latin typeface="Calibri"/>
                <a:cs typeface="Calibri"/>
              </a:rPr>
              <a:t>O</a:t>
            </a:r>
            <a:r>
              <a:rPr sz="2067" spc="87">
                <a:latin typeface="Calibri"/>
                <a:cs typeface="Calibri"/>
              </a:rPr>
              <a:t>s</a:t>
            </a:r>
            <a:r>
              <a:rPr sz="2067" spc="20">
                <a:latin typeface="Calibri"/>
                <a:cs typeface="Calibri"/>
              </a:rPr>
              <a:t>c</a:t>
            </a:r>
            <a:r>
              <a:rPr sz="2067" spc="-73">
                <a:latin typeface="Calibri"/>
                <a:cs typeface="Calibri"/>
              </a:rPr>
              <a:t>i</a:t>
            </a:r>
            <a:r>
              <a:rPr sz="2067" spc="20">
                <a:latin typeface="Calibri"/>
                <a:cs typeface="Calibri"/>
              </a:rPr>
              <a:t>ll</a:t>
            </a:r>
            <a:r>
              <a:rPr sz="2067" spc="7">
                <a:latin typeface="Calibri"/>
                <a:cs typeface="Calibri"/>
              </a:rPr>
              <a:t>o</a:t>
            </a:r>
            <a:r>
              <a:rPr sz="2067" spc="80">
                <a:latin typeface="Calibri"/>
                <a:cs typeface="Calibri"/>
              </a:rPr>
              <a:t>s</a:t>
            </a:r>
            <a:r>
              <a:rPr sz="2067" spc="20">
                <a:latin typeface="Calibri"/>
                <a:cs typeface="Calibri"/>
              </a:rPr>
              <a:t>c</a:t>
            </a:r>
            <a:r>
              <a:rPr sz="2067" spc="7">
                <a:latin typeface="Calibri"/>
                <a:cs typeface="Calibri"/>
              </a:rPr>
              <a:t>op</a:t>
            </a:r>
            <a:r>
              <a:rPr sz="2067" spc="60">
                <a:latin typeface="Calibri"/>
                <a:cs typeface="Calibri"/>
              </a:rPr>
              <a:t>e</a:t>
            </a:r>
            <a:r>
              <a:rPr sz="2067" spc="7">
                <a:latin typeface="Calibri"/>
                <a:cs typeface="Calibri"/>
              </a:rPr>
              <a:t>s  </a:t>
            </a:r>
            <a:r>
              <a:rPr sz="2067" spc="20">
                <a:latin typeface="Calibri"/>
                <a:cs typeface="Calibri"/>
              </a:rPr>
              <a:t>Soldering  Laser</a:t>
            </a:r>
            <a:r>
              <a:rPr sz="2067" spc="60">
                <a:latin typeface="Calibri"/>
                <a:cs typeface="Calibri"/>
              </a:rPr>
              <a:t> </a:t>
            </a:r>
            <a:r>
              <a:rPr sz="2067" spc="7">
                <a:latin typeface="Calibri"/>
                <a:cs typeface="Calibri"/>
              </a:rPr>
              <a:t>cutting</a:t>
            </a:r>
            <a:endParaRPr sz="2067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45241">
              <a:lnSpc>
                <a:spcPct val="100000"/>
              </a:lnSpc>
              <a:spcBef>
                <a:spcPts val="133"/>
              </a:spcBef>
            </a:pPr>
            <a:r>
              <a:t>Mechanical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277860" y="2445088"/>
            <a:ext cx="1923627" cy="1335192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marR="776374">
              <a:lnSpc>
                <a:spcPct val="105100"/>
              </a:lnSpc>
              <a:spcBef>
                <a:spcPts val="40"/>
              </a:spcBef>
            </a:pPr>
            <a:r>
              <a:rPr sz="2067" spc="27">
                <a:latin typeface="Calibri"/>
                <a:cs typeface="Calibri"/>
              </a:rPr>
              <a:t>Large</a:t>
            </a:r>
            <a:r>
              <a:rPr sz="2067" spc="-120">
                <a:latin typeface="Calibri"/>
                <a:cs typeface="Calibri"/>
              </a:rPr>
              <a:t> </a:t>
            </a:r>
            <a:r>
              <a:rPr sz="2067" spc="20">
                <a:latin typeface="Calibri"/>
                <a:cs typeface="Calibri"/>
              </a:rPr>
              <a:t>CNC  </a:t>
            </a:r>
            <a:r>
              <a:rPr sz="2067" spc="27">
                <a:latin typeface="Calibri"/>
                <a:cs typeface="Calibri"/>
              </a:rPr>
              <a:t>Welding</a:t>
            </a:r>
            <a:endParaRPr sz="2067">
              <a:latin typeface="Calibri"/>
              <a:cs typeface="Calibri"/>
            </a:endParaRPr>
          </a:p>
          <a:p>
            <a:pPr marL="16933" marR="6773">
              <a:lnSpc>
                <a:spcPct val="101099"/>
              </a:lnSpc>
              <a:spcBef>
                <a:spcPts val="100"/>
              </a:spcBef>
            </a:pPr>
            <a:r>
              <a:rPr sz="2067" spc="20">
                <a:latin typeface="Calibri"/>
                <a:cs typeface="Calibri"/>
              </a:rPr>
              <a:t>Milling &amp;</a:t>
            </a:r>
            <a:r>
              <a:rPr sz="2067" spc="-80">
                <a:latin typeface="Calibri"/>
                <a:cs typeface="Calibri"/>
              </a:rPr>
              <a:t> </a:t>
            </a:r>
            <a:r>
              <a:rPr sz="2067" spc="13">
                <a:latin typeface="Calibri"/>
                <a:cs typeface="Calibri"/>
              </a:rPr>
              <a:t>Turning  </a:t>
            </a:r>
            <a:r>
              <a:rPr sz="2067" spc="27">
                <a:latin typeface="Calibri"/>
                <a:cs typeface="Calibri"/>
              </a:rPr>
              <a:t>Water </a:t>
            </a:r>
            <a:r>
              <a:rPr sz="2067" spc="20">
                <a:latin typeface="Calibri"/>
                <a:cs typeface="Calibri"/>
              </a:rPr>
              <a:t>jet</a:t>
            </a:r>
            <a:r>
              <a:rPr sz="2067" spc="-60">
                <a:latin typeface="Calibri"/>
                <a:cs typeface="Calibri"/>
              </a:rPr>
              <a:t> </a:t>
            </a:r>
            <a:r>
              <a:rPr sz="2067" spc="20">
                <a:latin typeface="Calibri"/>
                <a:cs typeface="Calibri"/>
              </a:rPr>
              <a:t>cutting</a:t>
            </a:r>
            <a:endParaRPr sz="2067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26000" y="4051301"/>
            <a:ext cx="2387600" cy="1435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280401" y="4648200"/>
            <a:ext cx="647700" cy="762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280400" y="4051300"/>
            <a:ext cx="838200" cy="609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9501" y="4051301"/>
            <a:ext cx="698500" cy="1358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928100" y="4648200"/>
            <a:ext cx="1041400" cy="762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118601" y="4051300"/>
            <a:ext cx="850900" cy="609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4878494" y="1397932"/>
            <a:ext cx="803487" cy="4004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2400" spc="-13">
                <a:latin typeface="Calibri"/>
                <a:cs typeface="Calibri"/>
              </a:rPr>
              <a:t>B</a:t>
            </a:r>
            <a:r>
              <a:rPr sz="2400" spc="47">
                <a:latin typeface="Calibri"/>
                <a:cs typeface="Calibri"/>
              </a:rPr>
              <a:t>i</a:t>
            </a:r>
            <a:r>
              <a:rPr sz="2400" spc="-73">
                <a:latin typeface="Calibri"/>
                <a:cs typeface="Calibri"/>
              </a:rPr>
              <a:t>o</a:t>
            </a:r>
            <a:r>
              <a:rPr sz="2400" spc="47">
                <a:latin typeface="Calibri"/>
                <a:cs typeface="Calibri"/>
              </a:rPr>
              <a:t>l</a:t>
            </a:r>
            <a:r>
              <a:rPr sz="2400" spc="-53">
                <a:latin typeface="Calibri"/>
                <a:cs typeface="Calibri"/>
              </a:rPr>
              <a:t>a</a:t>
            </a:r>
            <a:r>
              <a:rPr sz="2400">
                <a:latin typeface="Calibri"/>
                <a:cs typeface="Calibri"/>
              </a:rPr>
              <a:t>b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878493" y="2504355"/>
            <a:ext cx="1671320" cy="133519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marR="6773">
              <a:lnSpc>
                <a:spcPct val="103699"/>
              </a:lnSpc>
              <a:spcBef>
                <a:spcPts val="73"/>
              </a:spcBef>
            </a:pPr>
            <a:r>
              <a:rPr sz="2067" spc="27">
                <a:latin typeface="Calibri"/>
                <a:cs typeface="Calibri"/>
              </a:rPr>
              <a:t>Microscope  </a:t>
            </a:r>
            <a:r>
              <a:rPr sz="2067" spc="20">
                <a:latin typeface="Calibri"/>
                <a:cs typeface="Calibri"/>
              </a:rPr>
              <a:t>Cell </a:t>
            </a:r>
            <a:r>
              <a:rPr sz="2067" spc="7">
                <a:latin typeface="Calibri"/>
                <a:cs typeface="Calibri"/>
              </a:rPr>
              <a:t>culture </a:t>
            </a:r>
            <a:r>
              <a:rPr sz="2067" spc="13">
                <a:latin typeface="Calibri"/>
                <a:cs typeface="Calibri"/>
              </a:rPr>
              <a:t>lab  </a:t>
            </a:r>
            <a:r>
              <a:rPr sz="2067" spc="20">
                <a:latin typeface="Calibri"/>
                <a:cs typeface="Calibri"/>
              </a:rPr>
              <a:t>Bioreactor  Autoclave</a:t>
            </a:r>
            <a:endParaRPr sz="2067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75801" y="4229101"/>
            <a:ext cx="2349500" cy="2374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41301" y="215901"/>
            <a:ext cx="2349500" cy="2374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72727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6140" y="1275417"/>
            <a:ext cx="7266093" cy="7670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sz="4800" spc="-20">
                <a:hlinkClick r:id="rId2"/>
              </a:rPr>
              <a:t>www.imperialhackspace.com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1302994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 and black logo&#10;&#10;Description automatically generated">
            <a:extLst>
              <a:ext uri="{FF2B5EF4-FFF2-40B4-BE49-F238E27FC236}">
                <a16:creationId xmlns:a16="http://schemas.microsoft.com/office/drawing/2014/main" id="{C026FBB7-1CF1-23EE-70C5-13929E67A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8" y="137393"/>
            <a:ext cx="4582885" cy="1441020"/>
          </a:xfrm>
        </p:spPr>
      </p:pic>
      <p:pic>
        <p:nvPicPr>
          <p:cNvPr id="20" name="Picture 19" descr="A group of people posing for a photo with Royal Albert Hall in the background&#10;&#10;Description automatically generated">
            <a:extLst>
              <a:ext uri="{FF2B5EF4-FFF2-40B4-BE49-F238E27FC236}">
                <a16:creationId xmlns:a16="http://schemas.microsoft.com/office/drawing/2014/main" id="{09DF13B5-9D21-53B9-5308-C4004881C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8" y="1871457"/>
            <a:ext cx="5948668" cy="3971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17F9E-492C-CCEA-A29C-307D6E096744}"/>
              </a:ext>
            </a:extLst>
          </p:cNvPr>
          <p:cNvSpPr txBox="1"/>
          <p:nvPr/>
        </p:nvSpPr>
        <p:spPr>
          <a:xfrm>
            <a:off x="6782302" y="2022678"/>
            <a:ext cx="4868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ImperialText"/>
              </a:rPr>
              <a:t>We run social and academic events aiming </a:t>
            </a:r>
            <a:r>
              <a:rPr lang="en-US" sz="2400" b="0" i="0">
                <a:solidFill>
                  <a:srgbClr val="161A1D"/>
                </a:solidFill>
                <a:effectLst/>
                <a:latin typeface="ImperialText"/>
              </a:rPr>
              <a:t>to create a welcoming, inclusive, and supportive network for women and non-binary people working and studying in physics.</a:t>
            </a:r>
            <a:endParaRPr lang="en-GB" sz="2400">
              <a:latin typeface="ImperialTex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01471-B5F2-9F21-AC16-4D591B0FC8BA}"/>
              </a:ext>
            </a:extLst>
          </p:cNvPr>
          <p:cNvSpPr txBox="1"/>
          <p:nvPr/>
        </p:nvSpPr>
        <p:spPr>
          <a:xfrm>
            <a:off x="1342979" y="6135927"/>
            <a:ext cx="361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International Women’s Day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1A333-5961-9A01-0116-ABF244A12F47}"/>
              </a:ext>
            </a:extLst>
          </p:cNvPr>
          <p:cNvSpPr txBox="1"/>
          <p:nvPr/>
        </p:nvSpPr>
        <p:spPr>
          <a:xfrm>
            <a:off x="6782302" y="4431891"/>
            <a:ext cx="232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ImperialText"/>
              </a:rPr>
              <a:t>Coming</a:t>
            </a:r>
            <a:r>
              <a:rPr lang="es-ES" sz="2400">
                <a:latin typeface="ImperialText"/>
              </a:rPr>
              <a:t> up: </a:t>
            </a:r>
            <a:r>
              <a:rPr lang="es-ES" sz="2400" err="1">
                <a:latin typeface="ImperialText"/>
              </a:rPr>
              <a:t>GirlsWhoML</a:t>
            </a:r>
            <a:r>
              <a:rPr lang="es-ES" sz="2400">
                <a:latin typeface="ImperialText"/>
              </a:rPr>
              <a:t>. </a:t>
            </a:r>
            <a:r>
              <a:rPr lang="es-ES" sz="2400" err="1">
                <a:latin typeface="ImperialText"/>
              </a:rPr>
              <a:t>Sign</a:t>
            </a:r>
            <a:r>
              <a:rPr lang="es-ES" sz="2400">
                <a:latin typeface="ImperialText"/>
              </a:rPr>
              <a:t> up </a:t>
            </a:r>
            <a:r>
              <a:rPr lang="es-ES" sz="2400" err="1">
                <a:latin typeface="ImperialText"/>
              </a:rPr>
              <a:t>here</a:t>
            </a:r>
            <a:r>
              <a:rPr lang="es-ES" sz="2400">
                <a:latin typeface="ImperialText"/>
              </a:rPr>
              <a:t>! </a:t>
            </a:r>
            <a:endParaRPr lang="en-GB" sz="2400">
              <a:latin typeface="ImperialText"/>
            </a:endParaRPr>
          </a:p>
        </p:txBody>
      </p:sp>
      <p:pic>
        <p:nvPicPr>
          <p:cNvPr id="7" name="Picture 6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A5B32158-2418-082B-8845-E6BFA09EA4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5" t="36331" r="25446" b="13997"/>
          <a:stretch/>
        </p:blipFill>
        <p:spPr>
          <a:xfrm>
            <a:off x="9112073" y="4431891"/>
            <a:ext cx="1992247" cy="2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2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95400" y="72202"/>
            <a:ext cx="10441160" cy="1041211"/>
          </a:xfrm>
        </p:spPr>
        <p:txBody>
          <a:bodyPr/>
          <a:lstStyle/>
          <a:p>
            <a:r>
              <a:rPr lang="en-US" sz="4800" b="1">
                <a:ea typeface="MS PGothic" charset="0"/>
              </a:rPr>
              <a:t>Department of Physics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sz="half" idx="1"/>
          </p:nvPr>
        </p:nvSpPr>
        <p:spPr>
          <a:xfrm>
            <a:off x="936305" y="4174705"/>
            <a:ext cx="5112568" cy="2792227"/>
          </a:xfrm>
        </p:spPr>
        <p:txBody>
          <a:bodyPr/>
          <a:lstStyle/>
          <a:p>
            <a:pPr marL="0" indent="342900"/>
            <a:r>
              <a:rPr lang="en-GB" sz="2400" dirty="0">
                <a:solidFill>
                  <a:schemeClr val="bg1">
                    <a:lumMod val="10000"/>
                  </a:schemeClr>
                </a:solidFill>
                <a:ea typeface="MS PGothic" charset="0"/>
              </a:rPr>
              <a:t>Staff</a:t>
            </a:r>
            <a:r>
              <a:rPr lang="en-GB" sz="24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				</a:t>
            </a:r>
          </a:p>
          <a:p>
            <a:pPr marL="914400" lvl="1">
              <a:spcBef>
                <a:spcPct val="0"/>
              </a:spcBef>
              <a:buFont typeface="Arial"/>
              <a:buChar char="•"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100  Academic Staff  </a:t>
            </a:r>
          </a:p>
          <a:p>
            <a:pPr marL="914400" lvl="1">
              <a:spcBef>
                <a:spcPct val="0"/>
              </a:spcBef>
              <a:buFont typeface="Arial"/>
              <a:buChar char="•"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150  Research Staff</a:t>
            </a:r>
          </a:p>
          <a:p>
            <a:pPr marL="0" indent="342900"/>
            <a:r>
              <a:rPr lang="en-GB" sz="24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Students	 	</a:t>
            </a:r>
          </a:p>
          <a:p>
            <a:pPr marL="914400" lvl="1">
              <a:spcBef>
                <a:spcPct val="0"/>
              </a:spcBef>
              <a:buFont typeface="Arial"/>
              <a:buChar char="•"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900 Undergraduates</a:t>
            </a:r>
          </a:p>
          <a:p>
            <a:pPr marL="914400" lvl="1">
              <a:spcBef>
                <a:spcPct val="0"/>
              </a:spcBef>
              <a:buFont typeface="Arial"/>
              <a:buChar char="•"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200 Taught PG (masters students)</a:t>
            </a:r>
          </a:p>
          <a:p>
            <a:pPr marL="914400" lvl="1">
              <a:spcBef>
                <a:spcPct val="0"/>
              </a:spcBef>
              <a:buFont typeface="Arial"/>
              <a:buChar char="•"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  <a:latin typeface="Arial" charset="0"/>
                <a:ea typeface="MS PGothic" charset="0"/>
              </a:rPr>
              <a:t>330 Research PG</a:t>
            </a:r>
          </a:p>
          <a:p>
            <a:pPr marL="0" indent="342900"/>
            <a:endParaRPr lang="en-GB" sz="2400" dirty="0">
              <a:solidFill>
                <a:schemeClr val="bg1">
                  <a:lumMod val="10000"/>
                </a:schemeClr>
              </a:solidFill>
              <a:latin typeface="Arial" charset="0"/>
              <a:ea typeface="MS PGothic" charset="0"/>
            </a:endParaRPr>
          </a:p>
          <a:p>
            <a:pPr lvl="1" indent="0">
              <a:spcBef>
                <a:spcPct val="0"/>
              </a:spcBef>
            </a:pPr>
            <a:endParaRPr lang="en-GB" dirty="0">
              <a:solidFill>
                <a:schemeClr val="bg1">
                  <a:lumMod val="10000"/>
                </a:schemeClr>
              </a:solidFill>
              <a:latin typeface="Arial" charset="0"/>
              <a:ea typeface="MS PGothic" charset="0"/>
            </a:endParaRPr>
          </a:p>
          <a:p>
            <a:pPr lvl="1" indent="0">
              <a:spcBef>
                <a:spcPct val="0"/>
              </a:spcBef>
            </a:pPr>
            <a:endParaRPr lang="en-GB" dirty="0">
              <a:solidFill>
                <a:schemeClr val="bg1">
                  <a:lumMod val="10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7171" name="Content Placeholder 3"/>
          <p:cNvSpPr>
            <a:spLocks noGrp="1"/>
          </p:cNvSpPr>
          <p:nvPr>
            <p:ph sz="half" idx="2"/>
          </p:nvPr>
        </p:nvSpPr>
        <p:spPr>
          <a:xfrm>
            <a:off x="7118373" y="592807"/>
            <a:ext cx="4824536" cy="4364993"/>
          </a:xfrm>
        </p:spPr>
        <p:txBody>
          <a:bodyPr/>
          <a:lstStyle/>
          <a:p>
            <a:pPr marL="114300">
              <a:spcBef>
                <a:spcPts val="0"/>
              </a:spcBef>
              <a:buFont typeface="Arial"/>
              <a:buChar char="•"/>
              <a:defRPr/>
            </a:pPr>
            <a:r>
              <a:rPr lang="en-US">
                <a:solidFill>
                  <a:srgbClr val="C04700"/>
                </a:solidFill>
              </a:rPr>
              <a:t>Light</a:t>
            </a:r>
          </a:p>
          <a:p>
            <a:pPr marL="114300">
              <a:spcBef>
                <a:spcPts val="0"/>
              </a:spcBef>
              <a:buFont typeface="Arial"/>
              <a:buChar char="•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Matter</a:t>
            </a:r>
          </a:p>
          <a:p>
            <a:pPr marL="114300">
              <a:spcBef>
                <a:spcPts val="0"/>
              </a:spcBef>
              <a:buFont typeface="Arial"/>
              <a:buChar char="•"/>
              <a:defRPr/>
            </a:pPr>
            <a:r>
              <a:rPr lang="en-US">
                <a:solidFill>
                  <a:srgbClr val="0070C0"/>
                </a:solidFill>
              </a:rPr>
              <a:t>Particles</a:t>
            </a:r>
          </a:p>
          <a:p>
            <a:pPr marL="5715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rgbClr val="0070C0"/>
                </a:solidFill>
              </a:rPr>
              <a:t>High Energy Physics</a:t>
            </a:r>
          </a:p>
          <a:p>
            <a:pPr marL="114300">
              <a:spcBef>
                <a:spcPts val="0"/>
              </a:spcBef>
              <a:buFont typeface="Arial"/>
              <a:buChar char="•"/>
              <a:defRPr/>
            </a:pPr>
            <a:r>
              <a:rPr lang="en-US">
                <a:solidFill>
                  <a:srgbClr val="002060"/>
                </a:solidFill>
                <a:cs typeface="Calibri"/>
              </a:rPr>
              <a:t>Space, Plasma and Climate</a:t>
            </a:r>
            <a:endParaRPr lang="en-US">
              <a:solidFill>
                <a:srgbClr val="002060"/>
              </a:solidFill>
            </a:endParaRPr>
          </a:p>
          <a:p>
            <a:pPr marL="5715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rgbClr val="002060"/>
                </a:solidFill>
              </a:rPr>
              <a:t>Space and Atmospheric Physics</a:t>
            </a:r>
          </a:p>
          <a:p>
            <a:pPr marL="5715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rgbClr val="002060"/>
                </a:solidFill>
              </a:rPr>
              <a:t>Plasma Physics</a:t>
            </a:r>
            <a:endParaRPr lang="en-US" sz="2000">
              <a:solidFill>
                <a:srgbClr val="002060"/>
              </a:solidFill>
            </a:endParaRPr>
          </a:p>
          <a:p>
            <a:pPr marL="114300">
              <a:spcBef>
                <a:spcPts val="0"/>
              </a:spcBef>
              <a:buFont typeface="Arial"/>
              <a:buChar char="•"/>
              <a:defRPr/>
            </a:pPr>
            <a:r>
              <a:rPr lang="en-US">
                <a:solidFill>
                  <a:srgbClr val="0070C0"/>
                </a:solidFill>
              </a:rPr>
              <a:t>Universe</a:t>
            </a:r>
          </a:p>
          <a:p>
            <a:pPr marL="5715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rgbClr val="0070C0"/>
                </a:solidFill>
              </a:rPr>
              <a:t>Astrophysics</a:t>
            </a:r>
          </a:p>
          <a:p>
            <a:pPr marL="5715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rgbClr val="0070C0"/>
                </a:solidFill>
              </a:rPr>
              <a:t>Theoretical Physics</a:t>
            </a:r>
          </a:p>
          <a:p>
            <a:pPr marL="0" indent="0">
              <a:spcBef>
                <a:spcPts val="432"/>
              </a:spcBef>
              <a:defRPr/>
            </a:pP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14A26-2D11-4175-A7C2-AFE32B04CA87}"/>
              </a:ext>
            </a:extLst>
          </p:cNvPr>
          <p:cNvSpPr txBox="1"/>
          <p:nvPr/>
        </p:nvSpPr>
        <p:spPr>
          <a:xfrm>
            <a:off x="279035" y="3242592"/>
            <a:ext cx="3578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>
                <a:solidFill>
                  <a:srgbClr val="161515"/>
                </a:solidFill>
                <a:effectLst/>
                <a:latin typeface="+mn-lt"/>
              </a:rPr>
              <a:t>Professor Stefan </a:t>
            </a:r>
            <a:r>
              <a:rPr lang="en-GB" sz="1800" b="1" i="0" dirty="0" err="1">
                <a:solidFill>
                  <a:srgbClr val="161515"/>
                </a:solidFill>
                <a:effectLst/>
                <a:latin typeface="+mn-lt"/>
              </a:rPr>
              <a:t>Söldner</a:t>
            </a:r>
            <a:r>
              <a:rPr lang="en-GB" sz="1800" b="1" i="0" dirty="0">
                <a:solidFill>
                  <a:srgbClr val="161515"/>
                </a:solidFill>
                <a:effectLst/>
                <a:latin typeface="+mn-lt"/>
              </a:rPr>
              <a:t>-Rembold</a:t>
            </a:r>
            <a:br>
              <a:rPr lang="en-GB" sz="1800" b="1" i="0" dirty="0">
                <a:solidFill>
                  <a:srgbClr val="161515"/>
                </a:solidFill>
                <a:effectLst/>
                <a:latin typeface="+mn-lt"/>
              </a:rPr>
            </a:br>
            <a:r>
              <a:rPr lang="en-GB" sz="1800" b="0" i="0" dirty="0">
                <a:solidFill>
                  <a:srgbClr val="161515"/>
                </a:solidFill>
                <a:effectLst/>
                <a:latin typeface="+mn-lt"/>
              </a:rPr>
              <a:t>Head of Department</a:t>
            </a:r>
            <a:endParaRPr lang="en-GB" sz="18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F7EA5-C7ED-2BAB-3EFA-A7266A52F974}"/>
              </a:ext>
            </a:extLst>
          </p:cNvPr>
          <p:cNvSpPr txBox="1"/>
          <p:nvPr/>
        </p:nvSpPr>
        <p:spPr>
          <a:xfrm>
            <a:off x="3890287" y="3273369"/>
            <a:ext cx="4516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dirty="0">
                <a:solidFill>
                  <a:srgbClr val="161515"/>
                </a:solidFill>
                <a:effectLst/>
                <a:latin typeface="+mn-lt"/>
              </a:rPr>
              <a:t>Professor Carlo </a:t>
            </a:r>
            <a:r>
              <a:rPr lang="en-GB" sz="1800" b="1" i="0" dirty="0" err="1">
                <a:solidFill>
                  <a:srgbClr val="161515"/>
                </a:solidFill>
                <a:effectLst/>
                <a:latin typeface="+mn-lt"/>
              </a:rPr>
              <a:t>Contaldi</a:t>
            </a:r>
            <a:endParaRPr lang="en-GB" sz="1800" b="1" i="0" dirty="0">
              <a:solidFill>
                <a:srgbClr val="161515"/>
              </a:solidFill>
              <a:effectLst/>
              <a:latin typeface="+mn-lt"/>
            </a:endParaRPr>
          </a:p>
          <a:p>
            <a:r>
              <a:rPr lang="en-GB" sz="1800" dirty="0">
                <a:solidFill>
                  <a:srgbClr val="161515"/>
                </a:solidFill>
                <a:latin typeface="+mn-lt"/>
              </a:rPr>
              <a:t>Deputy</a:t>
            </a:r>
            <a:r>
              <a:rPr lang="en-GB" sz="1800" b="1" dirty="0">
                <a:solidFill>
                  <a:srgbClr val="161515"/>
                </a:solidFill>
                <a:latin typeface="+mn-lt"/>
              </a:rPr>
              <a:t> </a:t>
            </a:r>
            <a:r>
              <a:rPr lang="en-GB" sz="1800" b="0" i="0" dirty="0">
                <a:solidFill>
                  <a:srgbClr val="161515"/>
                </a:solidFill>
                <a:effectLst/>
                <a:latin typeface="+mn-lt"/>
              </a:rPr>
              <a:t>Head of Education</a:t>
            </a:r>
            <a:endParaRPr lang="en-GB" sz="1800" dirty="0">
              <a:latin typeface="+mn-lt"/>
            </a:endParaRPr>
          </a:p>
        </p:txBody>
      </p:sp>
      <p:pic>
        <p:nvPicPr>
          <p:cNvPr id="2050" name="Picture 2" descr="Portrait Picture">
            <a:extLst>
              <a:ext uri="{FF2B5EF4-FFF2-40B4-BE49-F238E27FC236}">
                <a16:creationId xmlns:a16="http://schemas.microsoft.com/office/drawing/2014/main" id="{F62C7B98-2BF4-D213-FCCB-520D1125C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89" y="1113413"/>
            <a:ext cx="1584698" cy="20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6DCDC-086A-A53D-4AAD-622041466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00" y="1113413"/>
            <a:ext cx="1584698" cy="208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829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 and black logo&#10;&#10;Description automatically generated">
            <a:extLst>
              <a:ext uri="{FF2B5EF4-FFF2-40B4-BE49-F238E27FC236}">
                <a16:creationId xmlns:a16="http://schemas.microsoft.com/office/drawing/2014/main" id="{C026FBB7-1CF1-23EE-70C5-13929E67A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8" y="137393"/>
            <a:ext cx="4582885" cy="144102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AEC1DE-B94E-4DD7-781E-DDD985A556BD}"/>
              </a:ext>
            </a:extLst>
          </p:cNvPr>
          <p:cNvSpPr txBox="1"/>
          <p:nvPr/>
        </p:nvSpPr>
        <p:spPr>
          <a:xfrm>
            <a:off x="6849979" y="2179472"/>
            <a:ext cx="5342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/>
              <a:t>womeninphysics@imperial.ac.uk</a:t>
            </a:r>
            <a:endParaRPr lang="en-DE"/>
          </a:p>
        </p:txBody>
      </p:sp>
      <p:pic>
        <p:nvPicPr>
          <p:cNvPr id="20" name="Picture 19" descr="A group of people posing for a photo with Royal Albert Hall in the background&#10;&#10;Description automatically generated">
            <a:extLst>
              <a:ext uri="{FF2B5EF4-FFF2-40B4-BE49-F238E27FC236}">
                <a16:creationId xmlns:a16="http://schemas.microsoft.com/office/drawing/2014/main" id="{09DF13B5-9D21-53B9-5308-C4004881C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8" y="1871457"/>
            <a:ext cx="5948668" cy="39714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A166AA4-F848-4A4C-F7D8-47F1546AABAE}"/>
              </a:ext>
            </a:extLst>
          </p:cNvPr>
          <p:cNvGrpSpPr/>
          <p:nvPr/>
        </p:nvGrpSpPr>
        <p:grpSpPr>
          <a:xfrm>
            <a:off x="5822394" y="1974969"/>
            <a:ext cx="932225" cy="932225"/>
            <a:chOff x="4550219" y="5759601"/>
            <a:chExt cx="932225" cy="93222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CBA986-D145-B2CC-B663-649368AE81DA}"/>
                </a:ext>
              </a:extLst>
            </p:cNvPr>
            <p:cNvSpPr/>
            <p:nvPr/>
          </p:nvSpPr>
          <p:spPr>
            <a:xfrm>
              <a:off x="4550219" y="5759601"/>
              <a:ext cx="932225" cy="9322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C0745F-BE12-2437-4F9C-42902D9D0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0219" y="5759601"/>
              <a:ext cx="932225" cy="93222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0D57522-02D0-CF49-155E-A4D25A502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393" y="3200238"/>
            <a:ext cx="932225" cy="9322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9EE637-25AE-5164-94E2-E91A9B2AA9CF}"/>
              </a:ext>
            </a:extLst>
          </p:cNvPr>
          <p:cNvSpPr txBox="1"/>
          <p:nvPr/>
        </p:nvSpPr>
        <p:spPr>
          <a:xfrm>
            <a:off x="6849979" y="3404740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/>
              <a:t>@ic_w</a:t>
            </a:r>
            <a:r>
              <a:rPr lang="es-ES" sz="2800" err="1"/>
              <a:t>nb</a:t>
            </a:r>
            <a:r>
              <a:rPr lang="en-DE" sz="2800"/>
              <a:t>ip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5E5359-C6A1-7204-5CA3-F91BF0136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665" y="4885203"/>
            <a:ext cx="957680" cy="957680"/>
          </a:xfrm>
          <a:prstGeom prst="rect">
            <a:avLst/>
          </a:prstGeom>
        </p:spPr>
      </p:pic>
      <p:pic>
        <p:nvPicPr>
          <p:cNvPr id="27" name="Picture 26" descr="Qr code&#10;&#10;Description automatically generated">
            <a:extLst>
              <a:ext uri="{FF2B5EF4-FFF2-40B4-BE49-F238E27FC236}">
                <a16:creationId xmlns:a16="http://schemas.microsoft.com/office/drawing/2014/main" id="{D5502E62-EE03-4858-F826-AD3FB12B2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979" y="4158544"/>
            <a:ext cx="2406316" cy="24109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0D6C5BD-4645-915A-5CB4-F6251F071B29}"/>
              </a:ext>
            </a:extLst>
          </p:cNvPr>
          <p:cNvSpPr txBox="1"/>
          <p:nvPr/>
        </p:nvSpPr>
        <p:spPr>
          <a:xfrm>
            <a:off x="9256296" y="4456102"/>
            <a:ext cx="2763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/>
              <a:t>Becoming a member is free! Just sign up to the mailing 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3526D-F773-8991-7ACF-0C6E52574175}"/>
              </a:ext>
            </a:extLst>
          </p:cNvPr>
          <p:cNvSpPr txBox="1"/>
          <p:nvPr/>
        </p:nvSpPr>
        <p:spPr>
          <a:xfrm>
            <a:off x="1342979" y="6135927"/>
            <a:ext cx="361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International Women’s Day 2024</a:t>
            </a:r>
          </a:p>
        </p:txBody>
      </p:sp>
    </p:spTree>
    <p:extLst>
      <p:ext uri="{BB962C8B-B14F-4D97-AF65-F5344CB8AC3E}">
        <p14:creationId xmlns:p14="http://schemas.microsoft.com/office/powerpoint/2010/main" val="3215887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1" descr="Poster background">
            <a:extLst>
              <a:ext uri="{FF2B5EF4-FFF2-40B4-BE49-F238E27FC236}">
                <a16:creationId xmlns:a16="http://schemas.microsoft.com/office/drawing/2014/main" id="{D878352D-17C5-FD69-0128-6EAD20866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42620"/>
          <a:stretch/>
        </p:blipFill>
        <p:spPr>
          <a:xfrm>
            <a:off x="-1504" y="2381"/>
            <a:ext cx="12191980" cy="685671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E74FB1-004F-1454-EEB9-695B1D66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53891" cy="4895686"/>
          </a:xfrm>
        </p:spPr>
        <p:txBody>
          <a:bodyPr>
            <a:normAutofit lnSpcReduction="10000"/>
          </a:bodyPr>
          <a:lstStyle/>
          <a:p>
            <a:r>
              <a:rPr lang="en-GB" b="1">
                <a:solidFill>
                  <a:schemeClr val="bg1"/>
                </a:solidFill>
              </a:rPr>
              <a:t>A warm welcome from the Physics LGBTQ+ Network!</a:t>
            </a:r>
          </a:p>
          <a:p>
            <a:r>
              <a:rPr lang="en-GB" b="1">
                <a:solidFill>
                  <a:schemeClr val="bg1"/>
                </a:solidFill>
              </a:rPr>
              <a:t>Regular events</a:t>
            </a:r>
          </a:p>
          <a:p>
            <a:pPr lvl="1"/>
            <a:r>
              <a:rPr lang="en-GB" b="1">
                <a:solidFill>
                  <a:schemeClr val="bg1"/>
                </a:solidFill>
              </a:rPr>
              <a:t>Coffee catch-ups!</a:t>
            </a:r>
          </a:p>
          <a:p>
            <a:pPr lvl="1"/>
            <a:r>
              <a:rPr lang="en-GB" b="1">
                <a:solidFill>
                  <a:schemeClr val="bg1"/>
                </a:solidFill>
              </a:rPr>
              <a:t>Casual union drinks!</a:t>
            </a:r>
          </a:p>
          <a:p>
            <a:pPr lvl="1"/>
            <a:r>
              <a:rPr lang="en-GB" b="1">
                <a:solidFill>
                  <a:schemeClr val="bg1"/>
                </a:solidFill>
              </a:rPr>
              <a:t>An opportunity for us to network and plan events!</a:t>
            </a:r>
          </a:p>
          <a:p>
            <a:r>
              <a:rPr lang="en-GB" b="1"/>
              <a:t>Most communication via our WhatsApp community. Join here ----------------------------------&gt;</a:t>
            </a:r>
          </a:p>
          <a:p>
            <a:r>
              <a:rPr lang="en-GB" b="1"/>
              <a:t>Physics LGBTQ+ welcome party: date TBC – date to be announced in our WhatsApp community!</a:t>
            </a:r>
          </a:p>
          <a:p>
            <a:r>
              <a:rPr lang="en-GB" b="1"/>
              <a:t>We are recruiting students for our committee – let Yasmin Andrew know if interested!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2B41EF1-6076-3CB9-6912-1200D3E37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1" b="3429"/>
          <a:stretch/>
        </p:blipFill>
        <p:spPr bwMode="auto">
          <a:xfrm>
            <a:off x="-3028" y="0"/>
            <a:ext cx="4120550" cy="11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BF326D-7B30-00C1-122E-820CE8CF7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" t="16274" r="-70" b="27476"/>
          <a:stretch/>
        </p:blipFill>
        <p:spPr>
          <a:xfrm>
            <a:off x="8698517" y="3484685"/>
            <a:ext cx="3370933" cy="3370933"/>
          </a:xfrm>
          <a:prstGeom prst="roundRect">
            <a:avLst>
              <a:gd name="adj" fmla="val 6934"/>
            </a:avLst>
          </a:prstGeom>
        </p:spPr>
      </p:pic>
      <p:sp>
        <p:nvSpPr>
          <p:cNvPr id="18" name="Title 9">
            <a:extLst>
              <a:ext uri="{FF2B5EF4-FFF2-40B4-BE49-F238E27FC236}">
                <a16:creationId xmlns:a16="http://schemas.microsoft.com/office/drawing/2014/main" id="{A3FCF5AB-24E7-D0C1-8F48-7DB8ED047A80}"/>
              </a:ext>
            </a:extLst>
          </p:cNvPr>
          <p:cNvSpPr txBox="1">
            <a:spLocks/>
          </p:cNvSpPr>
          <p:nvPr/>
        </p:nvSpPr>
        <p:spPr>
          <a:xfrm>
            <a:off x="2993404" y="-174922"/>
            <a:ext cx="10321191" cy="1304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844024" rtl="0" eaLnBrk="1" latinLnBrk="0" hangingPunct="1">
              <a:lnSpc>
                <a:spcPts val="3275"/>
              </a:lnSpc>
              <a:spcBef>
                <a:spcPct val="0"/>
              </a:spcBef>
              <a:buNone/>
              <a:defRPr sz="3743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44024" rtl="0" eaLnBrk="1" fontAlgn="auto" latinLnBrk="0" hangingPunct="1">
              <a:lnSpc>
                <a:spcPts val="32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1F15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LGBTQ+ Network</a:t>
            </a:r>
          </a:p>
        </p:txBody>
      </p:sp>
    </p:spTree>
    <p:extLst>
      <p:ext uri="{BB962C8B-B14F-4D97-AF65-F5344CB8AC3E}">
        <p14:creationId xmlns:p14="http://schemas.microsoft.com/office/powerpoint/2010/main" val="2605656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>
            <a:extLst>
              <a:ext uri="{FF2B5EF4-FFF2-40B4-BE49-F238E27FC236}">
                <a16:creationId xmlns:a16="http://schemas.microsoft.com/office/drawing/2014/main" id="{F71AC993-92A5-B789-1FD8-8D8E8C32DD25}"/>
              </a:ext>
            </a:extLst>
          </p:cNvPr>
          <p:cNvSpPr/>
          <p:nvPr/>
        </p:nvSpPr>
        <p:spPr>
          <a:xfrm>
            <a:off x="1524000" y="3429000"/>
            <a:ext cx="9144000" cy="3429000"/>
          </a:xfrm>
          <a:prstGeom prst="upArrow">
            <a:avLst/>
          </a:prstGeom>
          <a:solidFill>
            <a:srgbClr val="0064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88316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16D7E8-8462-59A2-B242-FB8DFC5C6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53" y="2041072"/>
            <a:ext cx="8224895" cy="4314654"/>
          </a:xfrm>
        </p:spPr>
        <p:txBody>
          <a:bodyPr/>
          <a:lstStyle/>
          <a:p>
            <a:pPr marL="0" indent="0" algn="ctr">
              <a:buNone/>
            </a:pPr>
            <a:r>
              <a:rPr lang="en-GB" sz="4400">
                <a:solidFill>
                  <a:srgbClr val="006400"/>
                </a:solidFill>
              </a:rPr>
              <a:t>Early Career Researcher Institute</a:t>
            </a:r>
            <a:br>
              <a:rPr lang="en-GB" sz="4400">
                <a:solidFill>
                  <a:srgbClr val="006400"/>
                </a:solidFill>
              </a:rPr>
            </a:br>
            <a:r>
              <a:rPr lang="en-GB" sz="4400" b="1">
                <a:solidFill>
                  <a:srgbClr val="006400"/>
                </a:solidFill>
              </a:rPr>
              <a:t>ECRI</a:t>
            </a:r>
          </a:p>
          <a:p>
            <a:pPr marL="0" indent="0" algn="ctr">
              <a:buNone/>
            </a:pPr>
            <a:endParaRPr lang="en-GB" sz="4400" b="1">
              <a:solidFill>
                <a:srgbClr val="006400"/>
              </a:solidFill>
            </a:endParaRPr>
          </a:p>
          <a:p>
            <a:pPr marL="0" indent="0" algn="ctr">
              <a:buNone/>
            </a:pPr>
            <a: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  <a:t>Graduate School (GS)</a:t>
            </a:r>
          </a:p>
          <a:p>
            <a:pPr marL="0" indent="0" algn="ctr">
              <a:buNone/>
            </a:pPr>
            <a: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  <a:t>+</a:t>
            </a:r>
          </a:p>
          <a:p>
            <a:pPr marL="0" indent="0" algn="ctr">
              <a:buNone/>
            </a:pPr>
            <a: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  <a:t>Postdoc and Fellows </a:t>
            </a:r>
            <a:b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</a:br>
            <a: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  <a:t>Development Centre </a:t>
            </a:r>
            <a:b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</a:br>
            <a:r>
              <a:rPr lang="en-GB" sz="2800" b="1">
                <a:solidFill>
                  <a:schemeClr val="bg1"/>
                </a:solidFill>
                <a:latin typeface="Imperial Sans Text Light" panose="020B0303020202020204" pitchFamily="34" charset="77"/>
              </a:rPr>
              <a:t>(PDFC)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9D2BF-4B21-3F9F-F2D7-4E15E04C3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244"/>
          <a:stretch/>
        </p:blipFill>
        <p:spPr>
          <a:xfrm>
            <a:off x="3216001" y="1038000"/>
            <a:ext cx="5759997" cy="1003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8036C-4FAD-FCC7-94DB-8143D6F42364}"/>
              </a:ext>
            </a:extLst>
          </p:cNvPr>
          <p:cNvSpPr txBox="1"/>
          <p:nvPr/>
        </p:nvSpPr>
        <p:spPr>
          <a:xfrm>
            <a:off x="1884001" y="314569"/>
            <a:ext cx="3013967" cy="461665"/>
          </a:xfrm>
          <a:prstGeom prst="rect">
            <a:avLst/>
          </a:prstGeom>
          <a:solidFill>
            <a:srgbClr val="97FA98"/>
          </a:solidFill>
        </p:spPr>
        <p:txBody>
          <a:bodyPr wrap="square" rtlCol="0" anchor="ctr" anchorCtr="0">
            <a:spAutoFit/>
          </a:bodyPr>
          <a:lstStyle/>
          <a:p>
            <a:r>
              <a:rPr lang="en-GB" sz="2400">
                <a:latin typeface="Imperial Sans Text" panose="020B0503020202020204" pitchFamily="34" charset="77"/>
              </a:rPr>
              <a:t>From 1 October 2024</a:t>
            </a:r>
          </a:p>
        </p:txBody>
      </p:sp>
    </p:spTree>
    <p:extLst>
      <p:ext uri="{BB962C8B-B14F-4D97-AF65-F5344CB8AC3E}">
        <p14:creationId xmlns:p14="http://schemas.microsoft.com/office/powerpoint/2010/main" val="2457231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6A9C9-46BF-4ED1-8A2D-CDDA8FF2B5F4}"/>
              </a:ext>
            </a:extLst>
          </p:cNvPr>
          <p:cNvSpPr txBox="1"/>
          <p:nvPr/>
        </p:nvSpPr>
        <p:spPr>
          <a:xfrm>
            <a:off x="1879601" y="615833"/>
            <a:ext cx="7749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>
                <a:solidFill>
                  <a:srgbClr val="006400"/>
                </a:solidFill>
                <a:latin typeface="Aptos Display" panose="020B0004020202020204" pitchFamily="34" charset="0"/>
              </a:rPr>
              <a:t>ECRI is</a:t>
            </a:r>
            <a:r>
              <a:rPr lang="en-GB" sz="2400" b="1">
                <a:solidFill>
                  <a:srgbClr val="006400"/>
                </a:solidFill>
                <a:latin typeface="Aptos Display" panose="020B0004020202020204" pitchFamily="34" charset="0"/>
              </a:rPr>
              <a:t> </a:t>
            </a:r>
            <a:r>
              <a:rPr lang="en-GB" sz="2400">
                <a:solidFill>
                  <a:srgbClr val="006400"/>
                </a:solidFill>
                <a:latin typeface="Aptos Display" panose="020B0004020202020204" pitchFamily="34" charset="0"/>
              </a:rPr>
              <a:t>responsible for the </a:t>
            </a:r>
            <a:r>
              <a:rPr lang="en-GB" sz="2400" b="1">
                <a:solidFill>
                  <a:srgbClr val="006400"/>
                </a:solidFill>
                <a:latin typeface="Aptos Display" panose="020B0004020202020204" pitchFamily="34" charset="0"/>
              </a:rPr>
              <a:t>postgraduate experience at Imperial College London</a:t>
            </a:r>
            <a:r>
              <a:rPr lang="en-GB" sz="2400">
                <a:solidFill>
                  <a:srgbClr val="006400"/>
                </a:solidFill>
                <a:latin typeface="Aptos Display" panose="020B0004020202020204" pitchFamily="34" charset="0"/>
              </a:rPr>
              <a:t>. </a:t>
            </a: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49FD474-BC6B-421C-8B0B-FE859F2A0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6" r="6181"/>
          <a:stretch/>
        </p:blipFill>
        <p:spPr>
          <a:xfrm>
            <a:off x="7058411" y="5669060"/>
            <a:ext cx="1155622" cy="900000"/>
          </a:xfrm>
          <a:prstGeom prst="rect">
            <a:avLst/>
          </a:prstGeom>
        </p:spPr>
      </p:pic>
      <p:pic>
        <p:nvPicPr>
          <p:cNvPr id="20" name="Picture 19" descr="A group of women in a room&#10;&#10;Description automatically generated with medium confidence">
            <a:extLst>
              <a:ext uri="{FF2B5EF4-FFF2-40B4-BE49-F238E27FC236}">
                <a16:creationId xmlns:a16="http://schemas.microsoft.com/office/drawing/2014/main" id="{07089B50-548A-4F48-A4C4-76D453C60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3"/>
          <a:stretch/>
        </p:blipFill>
        <p:spPr>
          <a:xfrm>
            <a:off x="1667250" y="5670989"/>
            <a:ext cx="1210918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3CC2B-DEF6-45B7-AE49-F7EF3476C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509" y="5671903"/>
            <a:ext cx="1201270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B4189-9DAA-48AC-B641-474EDC07F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121" y="5671903"/>
            <a:ext cx="1353813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EEB06-2C6D-4527-B6F9-1D2EE0601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274" y="5669974"/>
            <a:ext cx="1067796" cy="9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61080-CC2E-47F6-95A7-9C01F0B38B0F}"/>
              </a:ext>
            </a:extLst>
          </p:cNvPr>
          <p:cNvSpPr txBox="1"/>
          <p:nvPr/>
        </p:nvSpPr>
        <p:spPr>
          <a:xfrm>
            <a:off x="1853469" y="1470621"/>
            <a:ext cx="848506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Professional development 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– dozens of courses to develop the </a:t>
            </a: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skills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 you need to </a:t>
            </a: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successfully complete your degree 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and</a:t>
            </a: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 prepare for your future career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.</a:t>
            </a:r>
            <a:endParaRPr lang="en-GB" sz="2000" b="1">
              <a:solidFill>
                <a:schemeClr val="accent5"/>
              </a:solidFill>
              <a:latin typeface="Imperial Sans Text" panose="020B0503020202020204" pitchFamily="34" charset="77"/>
            </a:endParaRPr>
          </a:p>
          <a:p>
            <a:pPr lvl="1">
              <a:spcBef>
                <a:spcPts val="600"/>
              </a:spcBef>
            </a:pP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Attendance requirement : 2 </a:t>
            </a:r>
            <a:r>
              <a:rPr lang="en-GB" sz="2000" err="1">
                <a:solidFill>
                  <a:schemeClr val="accent5"/>
                </a:solidFill>
                <a:latin typeface="Imperial Sans Text" panose="020B0503020202020204" pitchFamily="34" charset="77"/>
              </a:rPr>
              <a:t>cr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 by ESA + 2 </a:t>
            </a:r>
            <a:r>
              <a:rPr lang="en-GB" sz="2000" err="1">
                <a:solidFill>
                  <a:schemeClr val="accent5"/>
                </a:solidFill>
                <a:latin typeface="Imperial Sans Text" panose="020B0503020202020204" pitchFamily="34" charset="77"/>
              </a:rPr>
              <a:t>cr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 by LSR</a:t>
            </a:r>
          </a:p>
          <a:p>
            <a:pPr lvl="1">
              <a:spcBef>
                <a:spcPts val="600"/>
              </a:spcBef>
            </a:pP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One Compulsory course: Plagiarism Awareness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Wellbeing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 &amp; Support – </a:t>
            </a: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Coaching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Events and networking opportunities – </a:t>
            </a: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Competitions, Networks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Opportunities to </a:t>
            </a:r>
            <a:r>
              <a:rPr lang="en-GB" sz="2000" b="1">
                <a:solidFill>
                  <a:schemeClr val="accent5"/>
                </a:solidFill>
                <a:latin typeface="Imperial Sans Text" panose="020B0503020202020204" pitchFamily="34" charset="77"/>
              </a:rPr>
              <a:t>feedback</a:t>
            </a:r>
            <a:r>
              <a:rPr lang="en-GB" sz="2000">
                <a:solidFill>
                  <a:schemeClr val="accent5"/>
                </a:solidFill>
                <a:latin typeface="Imperial Sans Text" panose="020B0503020202020204" pitchFamily="34" charset="77"/>
              </a:rPr>
              <a:t> to the College – working with IC Union &amp;  Reps</a:t>
            </a:r>
          </a:p>
          <a:p>
            <a:pPr algn="just"/>
            <a:endParaRPr lang="en-GB" sz="2000">
              <a:solidFill>
                <a:schemeClr val="accent5"/>
              </a:solidFill>
              <a:latin typeface="Imperial Sans Text" panose="020B0503020202020204" pitchFamily="34" charset="77"/>
            </a:endParaRPr>
          </a:p>
          <a:p>
            <a:pPr algn="just"/>
            <a:r>
              <a:rPr lang="en-GB" sz="2400" b="1">
                <a:solidFill>
                  <a:srgbClr val="006400"/>
                </a:solidFill>
                <a:latin typeface="Imperial Sans Text" panose="020B0503020202020204" pitchFamily="34" charset="77"/>
              </a:rPr>
              <a:t>Regular newsletters/bulletins – </a:t>
            </a:r>
            <a:r>
              <a:rPr lang="en-GB" sz="2400" b="1">
                <a:solidFill>
                  <a:srgbClr val="006400"/>
                </a:solidFill>
                <a:highlight>
                  <a:srgbClr val="97FA98"/>
                </a:highlight>
                <a:latin typeface="Imperial Sans Text" panose="020B0503020202020204" pitchFamily="34" charset="77"/>
              </a:rPr>
              <a:t>read our emails!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A8CE3-7B46-9263-0452-B748BF609C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" t="3575" b="3978"/>
          <a:stretch/>
        </p:blipFill>
        <p:spPr>
          <a:xfrm>
            <a:off x="8353376" y="5669060"/>
            <a:ext cx="212703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027B20-1F1A-40A6-62F4-905B80C3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91440" bIns="45720" anchor="t">
            <a:noAutofit/>
          </a:bodyPr>
          <a:lstStyle/>
          <a:p>
            <a:r>
              <a:rPr lang="en-GB">
                <a:latin typeface="Imperial Sans Text Semibold"/>
              </a:rPr>
              <a:t>Boost your STEMM communication with </a:t>
            </a:r>
            <a:r>
              <a:rPr lang="en-GB" err="1">
                <a:latin typeface="Imperial Sans Text Semibold"/>
              </a:rPr>
              <a:t>CfAE</a:t>
            </a:r>
            <a:endParaRPr lang="en-GB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A107EC-10F4-0470-243E-34CEE6F51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Scan the QR code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AC01C-A327-40E7-F463-1E3B8875B8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0" y="3842920"/>
            <a:ext cx="5627846" cy="244045"/>
          </a:xfrm>
        </p:spPr>
        <p:txBody>
          <a:bodyPr lIns="0" tIns="0" rIns="108000" bIns="45720" anchor="t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online self-study writing and speaking resources</a:t>
            </a:r>
            <a:endParaRPr lang="en-US" sz="2000" b="1"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Imperial Sans Text"/>
              </a:rPr>
              <a:t>live guided </a:t>
            </a:r>
            <a:r>
              <a:rPr lang="en-US" b="1">
                <a:latin typeface="Imperial Sans Text"/>
              </a:rPr>
              <a:t>speaking and writing activity</a:t>
            </a:r>
            <a:r>
              <a:rPr lang="en-US" sz="2000" b="1">
                <a:latin typeface="Imperial Sans Text"/>
              </a:rPr>
              <a:t> sessions</a:t>
            </a:r>
            <a:endParaRPr lang="en-US" sz="2000" b="1">
              <a:latin typeface="Imperial Sans Text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Imperial Sans Text"/>
              </a:rPr>
              <a:t>1:1 advice and feedback on speaking and writing</a:t>
            </a:r>
            <a:r>
              <a:rPr lang="en-US" b="1">
                <a:latin typeface="Imperial Sans Text"/>
              </a:rPr>
              <a:t> online and on campus</a:t>
            </a:r>
            <a:endParaRPr lang="en-US" sz="2000">
              <a:solidFill>
                <a:srgbClr val="0070C0"/>
              </a:solidFill>
            </a:endParaRPr>
          </a:p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DE38D-6169-C31D-2252-0AF170D85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61265-CB29-44C0-A312-5AC13FBB196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413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5BAE-720F-1314-442B-170561ACA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F7E3-F68C-EAF3-0915-A4AA9A327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/>
          <a:lstStyle/>
          <a:p>
            <a:r>
              <a:rPr lang="en-GB">
                <a:solidFill>
                  <a:srgbClr val="000080"/>
                </a:solidFill>
              </a:rPr>
              <a:t>Disability Advisory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BD528-A09E-5EC1-4705-D425C72CA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r>
              <a:rPr lang="en-GB">
                <a:solidFill>
                  <a:srgbClr val="000080"/>
                </a:solidFill>
              </a:rPr>
              <a:t>Introduction to the service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3FC606-34B4-6329-6EA6-1F5995C61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5789613"/>
            <a:ext cx="5580063" cy="739775"/>
          </a:xfrm>
        </p:spPr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07/10/2024</a:t>
            </a:r>
          </a:p>
        </p:txBody>
      </p:sp>
    </p:spTree>
    <p:extLst>
      <p:ext uri="{BB962C8B-B14F-4D97-AF65-F5344CB8AC3E}">
        <p14:creationId xmlns:p14="http://schemas.microsoft.com/office/powerpoint/2010/main" val="272407211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A1311-4D63-76D6-233E-D21E99B7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3A5B-2471-7FC5-5E83-992CEC6C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What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2D0D-3D5B-BCDE-BCBB-D71A84E5D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GB" sz="2400">
                <a:solidFill>
                  <a:srgbClr val="000080"/>
                </a:solidFill>
              </a:rPr>
              <a:t>Advisors – provide information, advice and guidance 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Most common reasonable adjustments (extra time and computer use in exams), other adjustments may also include ergonomic equipment, and lab assistant.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SpLD tutors - study skill tutorials and study efficiency sessions.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Study mentors – problem-solving, strategies, life/study balance.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And finally, we also offer screenings for autism and </a:t>
            </a:r>
            <a:r>
              <a:rPr lang="en-GB" sz="2400" err="1">
                <a:solidFill>
                  <a:srgbClr val="000080"/>
                </a:solidFill>
              </a:rPr>
              <a:t>SpLDs</a:t>
            </a:r>
            <a:r>
              <a:rPr lang="en-GB" sz="2400">
                <a:solidFill>
                  <a:srgbClr val="000080"/>
                </a:solidFill>
              </a:rPr>
              <a:t> (specific learning differences/difficulties).​</a:t>
            </a:r>
          </a:p>
          <a:p>
            <a:pPr lvl="2"/>
            <a:endParaRPr lang="en-GB" sz="16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9D75D-B9A1-BB06-6A30-80BB0599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5ACDF4-426F-F7B9-3138-F5071F3516B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How can DAS help you</a:t>
            </a:r>
          </a:p>
        </p:txBody>
      </p:sp>
    </p:spTree>
    <p:extLst>
      <p:ext uri="{BB962C8B-B14F-4D97-AF65-F5344CB8AC3E}">
        <p14:creationId xmlns:p14="http://schemas.microsoft.com/office/powerpoint/2010/main" val="303138996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A1311-4D63-76D6-233E-D21E99B7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3A5B-2471-7FC5-5E83-992CEC6C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Screenings and assessments​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2D0D-3D5B-BCDE-BCBB-D71A84E5D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GB" sz="2400">
                <a:solidFill>
                  <a:srgbClr val="000080"/>
                </a:solidFill>
              </a:rPr>
              <a:t>We can screen for autism – if you are finding it difficult to communicate in social situations, develop friendships, cope with unexpected changes to routine…. then come for a screening.</a:t>
            </a:r>
          </a:p>
          <a:p>
            <a:pPr marL="0" lvl="2" indent="0">
              <a:buNone/>
            </a:pPr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We can screen for </a:t>
            </a:r>
            <a:r>
              <a:rPr lang="en-GB" sz="2400" err="1">
                <a:solidFill>
                  <a:srgbClr val="000080"/>
                </a:solidFill>
              </a:rPr>
              <a:t>SpLDs</a:t>
            </a:r>
            <a:r>
              <a:rPr lang="en-GB" sz="2400">
                <a:solidFill>
                  <a:srgbClr val="000080"/>
                </a:solidFill>
              </a:rPr>
              <a:t> (dyslexia, dyspraxia – DCD, ADHD as an SpLD) – if you are finding it difficult to retain what you’ve read, concentrate and stay focused, time management.… then come for a screening.​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If indicators are present, we refer you for a full diagnostic assessment.​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9D75D-B9A1-BB06-6A30-80BB0599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5ACDF4-426F-F7B9-3138-F5071F3516B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Specific learning difficulties (</a:t>
            </a:r>
            <a:r>
              <a:rPr lang="en-US" err="1">
                <a:solidFill>
                  <a:srgbClr val="000080"/>
                </a:solidFill>
              </a:rPr>
              <a:t>SpLDs</a:t>
            </a:r>
            <a:r>
              <a:rPr lang="en-US">
                <a:solidFill>
                  <a:srgbClr val="000080"/>
                </a:solidFill>
              </a:rPr>
              <a:t>) and autism</a:t>
            </a:r>
          </a:p>
        </p:txBody>
      </p:sp>
    </p:spTree>
    <p:extLst>
      <p:ext uri="{BB962C8B-B14F-4D97-AF65-F5344CB8AC3E}">
        <p14:creationId xmlns:p14="http://schemas.microsoft.com/office/powerpoint/2010/main" val="145893350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A1311-4D63-76D6-233E-D21E99B7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3A5B-2471-7FC5-5E83-992CEC6C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Support at Imperial via 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2D0D-3D5B-BCDE-BCBB-D71A84E5D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GB" sz="2400">
                <a:solidFill>
                  <a:srgbClr val="000080"/>
                </a:solidFill>
              </a:rPr>
              <a:t>Long and short-term support​</a:t>
            </a:r>
          </a:p>
          <a:p>
            <a:pPr marL="0" lvl="2" indent="0">
              <a:buNone/>
            </a:pPr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Knowledgeable team members and a wealth of experience and expertise​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Efficient service and in-house support 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Multiple services are ready to support disabled students: careers, library, mental health mentors, student union - we all work in unison to provide support</a:t>
            </a:r>
          </a:p>
          <a:p>
            <a:pPr lvl="2"/>
            <a:endParaRPr lang="en-GB" sz="2400">
              <a:solidFill>
                <a:srgbClr val="000080"/>
              </a:solidFill>
            </a:endParaRPr>
          </a:p>
          <a:p>
            <a:pPr lvl="2"/>
            <a:r>
              <a:rPr lang="en-GB" sz="2400">
                <a:solidFill>
                  <a:srgbClr val="000080"/>
                </a:solidFill>
              </a:rPr>
              <a:t>In your own time, </a:t>
            </a:r>
            <a:r>
              <a:rPr lang="en-GB" sz="2400">
                <a:solidFill>
                  <a:srgbClr val="000080"/>
                </a:solidFill>
                <a:hlinkClick r:id="rId2"/>
              </a:rPr>
              <a:t>watch our video</a:t>
            </a:r>
            <a:r>
              <a:rPr lang="en-GB" sz="2400">
                <a:solidFill>
                  <a:srgbClr val="000080"/>
                </a:solidFill>
              </a:rPr>
              <a:t> to hear what students have said about us!​</a:t>
            </a:r>
            <a:endParaRPr lang="en-GB" sz="16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9D75D-B9A1-BB06-6A30-80BB0599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5ACDF4-426F-F7B9-3138-F5071F3516B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How can DAS help you</a:t>
            </a:r>
          </a:p>
        </p:txBody>
      </p:sp>
    </p:spTree>
    <p:extLst>
      <p:ext uri="{BB962C8B-B14F-4D97-AF65-F5344CB8AC3E}">
        <p14:creationId xmlns:p14="http://schemas.microsoft.com/office/powerpoint/2010/main" val="212910526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C7E53-C90D-AFC3-B76B-B8E70E3F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4307-842D-53A9-AD2A-83067C6D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>
                <a:solidFill>
                  <a:srgbClr val="000080"/>
                </a:solidFill>
              </a:rPr>
            </a:br>
            <a:br>
              <a:rPr lang="en-US">
                <a:solidFill>
                  <a:srgbClr val="000080"/>
                </a:solidFill>
              </a:rPr>
            </a:br>
            <a:br>
              <a:rPr lang="en-US">
                <a:solidFill>
                  <a:srgbClr val="000080"/>
                </a:solidFill>
              </a:rPr>
            </a:br>
            <a:r>
              <a:rPr lang="en-US">
                <a:solidFill>
                  <a:srgbClr val="000080"/>
                </a:solidFill>
              </a:rPr>
              <a:t>Visit our </a:t>
            </a:r>
            <a:r>
              <a:rPr lang="en-US">
                <a:solidFill>
                  <a:srgbClr val="000080"/>
                </a:solidFill>
                <a:hlinkClick r:id="rId2"/>
              </a:rPr>
              <a:t>appointments page</a:t>
            </a:r>
            <a:r>
              <a:rPr lang="en-US">
                <a:solidFill>
                  <a:srgbClr val="000080"/>
                </a:solidFill>
              </a:rPr>
              <a:t> for information on securing an appointment with DAS.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BA6B0-6549-D0E4-B791-3C95EE75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5944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>
          <a:xfrm>
            <a:off x="911424" y="1241848"/>
            <a:ext cx="9086800" cy="544470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Horacio Septien-Gonzalez &amp; Guhesh Kumaran (Dep Reps)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Jerry Chittenden (PGR Tutor)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>
                <a:ea typeface="Calibri" panose="020F0502020204030204" pitchFamily="34" charset="0"/>
                <a:cs typeface="Arial" panose="020B0604020202020204" pitchFamily="34" charset="0"/>
              </a:rPr>
              <a:t>Nico Henry </a:t>
            </a:r>
            <a:r>
              <a:rPr lang="en-GB" sz="2667"/>
              <a:t>(Imperial College Union)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Amaya Calvo Sanchez (Women and Non-binary individuals in Physics)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Yasmin Andrew (LGBTQ+)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Elias Fink (</a:t>
            </a:r>
            <a:r>
              <a:rPr lang="en-GB" sz="2667" err="1"/>
              <a:t>Physoc</a:t>
            </a:r>
            <a:r>
              <a:rPr lang="en-GB" sz="2667"/>
              <a:t>)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Jake Durrant – ICAH</a:t>
            </a:r>
          </a:p>
          <a:p>
            <a:pPr>
              <a:spcBef>
                <a:spcPts val="0"/>
              </a:spcBef>
              <a:spcAft>
                <a:spcPts val="1333"/>
              </a:spcAft>
            </a:pPr>
            <a:r>
              <a:rPr lang="en-GB" sz="2667"/>
              <a:t>Paul Seldon, MARS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/>
              <a:t>Now meet some more wonderful people</a:t>
            </a:r>
          </a:p>
        </p:txBody>
      </p:sp>
    </p:spTree>
    <p:extLst>
      <p:ext uri="{BB962C8B-B14F-4D97-AF65-F5344CB8AC3E}">
        <p14:creationId xmlns:p14="http://schemas.microsoft.com/office/powerpoint/2010/main" val="918872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F5C78-8499-3D56-A6D0-D7A5D3FB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64E7-7223-70FA-7397-66E18D02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We look forward to meeting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A2217-036C-E42E-3ECD-4899222885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00" y="5789613"/>
            <a:ext cx="5580063" cy="739775"/>
          </a:xfrm>
        </p:spPr>
        <p:txBody>
          <a:bodyPr/>
          <a:lstStyle/>
          <a:p>
            <a:r>
              <a:rPr lang="en-US">
                <a:solidFill>
                  <a:srgbClr val="000080"/>
                </a:solidFill>
              </a:rPr>
              <a:t>07/10/2024</a:t>
            </a:r>
          </a:p>
        </p:txBody>
      </p:sp>
    </p:spTree>
    <p:extLst>
      <p:ext uri="{BB962C8B-B14F-4D97-AF65-F5344CB8AC3E}">
        <p14:creationId xmlns:p14="http://schemas.microsoft.com/office/powerpoint/2010/main" val="55542877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2" y="283417"/>
            <a:ext cx="5350577" cy="2642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2756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Departmental Career Support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882" y="2528114"/>
            <a:ext cx="22505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Prof Lesley Cohen</a:t>
            </a:r>
          </a:p>
          <a:p>
            <a:endParaRPr lang="en-US" b="1"/>
          </a:p>
          <a:p>
            <a:r>
              <a:rPr lang="en-US" b="1"/>
              <a:t>Member of Matter Community</a:t>
            </a:r>
          </a:p>
          <a:p>
            <a:endParaRPr lang="en-US" b="1"/>
          </a:p>
          <a:p>
            <a:r>
              <a:rPr lang="en-US" b="1">
                <a:solidFill>
                  <a:srgbClr val="FF0000"/>
                </a:solidFill>
              </a:rPr>
              <a:t>Research interests</a:t>
            </a:r>
            <a:r>
              <a:rPr lang="en-US" b="1"/>
              <a:t>:</a:t>
            </a:r>
          </a:p>
          <a:p>
            <a:r>
              <a:rPr lang="en-US" b="1"/>
              <a:t>-Superconductivity</a:t>
            </a:r>
          </a:p>
          <a:p>
            <a:r>
              <a:rPr lang="en-US" b="1"/>
              <a:t>-</a:t>
            </a:r>
            <a:r>
              <a:rPr lang="en-US" b="1">
                <a:solidFill>
                  <a:srgbClr val="0070C0"/>
                </a:solidFill>
              </a:rPr>
              <a:t>Magnetism</a:t>
            </a:r>
          </a:p>
          <a:p>
            <a:r>
              <a:rPr lang="en-US" b="1"/>
              <a:t>-Functional Materials</a:t>
            </a:r>
          </a:p>
          <a:p>
            <a:r>
              <a:rPr lang="en-US" b="1"/>
              <a:t>-</a:t>
            </a:r>
            <a:r>
              <a:rPr lang="en-US" b="1">
                <a:solidFill>
                  <a:srgbClr val="0070C0"/>
                </a:solidFill>
              </a:rPr>
              <a:t>Energy Efficient ICT</a:t>
            </a:r>
          </a:p>
          <a:p>
            <a:r>
              <a:rPr lang="en-US" b="1"/>
              <a:t>-Caloric cooling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0444" y="746433"/>
            <a:ext cx="92490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 have office hours usually Mondays or Wednesdays 12-2pm. To make an appointment (virtually or in person) please email PH CAREERS &lt;ph.careers@imperial.ac.uk&gt;</a:t>
            </a:r>
          </a:p>
          <a:p>
            <a:endParaRPr lang="en-US" sz="2400" b="1" dirty="0"/>
          </a:p>
          <a:p>
            <a:r>
              <a:rPr lang="en-US" sz="2400" b="1" dirty="0"/>
              <a:t>Please check the Physics Career Website for info on internships and international research placements (for Undergraduates)</a:t>
            </a:r>
          </a:p>
          <a:p>
            <a:endParaRPr lang="en-US" sz="2000" dirty="0"/>
          </a:p>
          <a:p>
            <a:r>
              <a:rPr lang="en-US" sz="2800" dirty="0">
                <a:hlinkClick r:id="rId3"/>
              </a:rPr>
              <a:t>https://www.imperial.ac.uk/physics/students/current-students/careers-information/</a:t>
            </a:r>
            <a:endParaRPr lang="en-US" sz="2800" dirty="0"/>
          </a:p>
          <a:p>
            <a:endParaRPr lang="en-US" sz="2000" dirty="0"/>
          </a:p>
          <a:p>
            <a:r>
              <a:rPr lang="en-US" sz="2400" b="1" dirty="0"/>
              <a:t>For all students - please sign up to </a:t>
            </a:r>
            <a:r>
              <a:rPr lang="en-US" sz="2400" b="1" dirty="0" err="1"/>
              <a:t>jobslive</a:t>
            </a:r>
            <a:r>
              <a:rPr lang="en-US" sz="2400" b="1" dirty="0"/>
              <a:t> for regular College Career Event updates </a:t>
            </a:r>
          </a:p>
          <a:p>
            <a:endParaRPr lang="en-US" sz="2000" dirty="0"/>
          </a:p>
          <a:p>
            <a:r>
              <a:rPr lang="en-US" sz="2800" dirty="0">
                <a:hlinkClick r:id="rId4"/>
              </a:rPr>
              <a:t>https://www.imperial.ac.uk/careers/services/jobslive/</a:t>
            </a: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700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3543"/>
            <a:ext cx="8229600" cy="857250"/>
          </a:xfrm>
        </p:spPr>
        <p:txBody>
          <a:bodyPr/>
          <a:lstStyle/>
          <a:p>
            <a:r>
              <a:rPr lang="en-GB" sz="3600" b="1">
                <a:solidFill>
                  <a:srgbClr val="0AB4C3"/>
                </a:solidFill>
              </a:rPr>
              <a:t>MARS</a:t>
            </a:r>
            <a:r>
              <a:rPr lang="en-GB" sz="4000">
                <a:solidFill>
                  <a:srgbClr val="0AB4C3"/>
                </a:solidFill>
              </a:rPr>
              <a:t> </a:t>
            </a:r>
            <a:br>
              <a:rPr lang="en-GB" sz="4000">
                <a:solidFill>
                  <a:srgbClr val="0AB4C3"/>
                </a:solidFill>
              </a:rPr>
            </a:br>
            <a:r>
              <a:rPr lang="en-GB" sz="2800">
                <a:solidFill>
                  <a:srgbClr val="0AB4C3"/>
                </a:solidFill>
                <a:cs typeface="MetaOT-Bold"/>
              </a:rPr>
              <a:t>Membership Accreditation &amp; Recognition Scheme</a:t>
            </a:r>
            <a:endParaRPr lang="en-GB" sz="4800">
              <a:solidFill>
                <a:srgbClr val="0AB4C3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8323005-A053-41FE-967A-4223DE0A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5751"/>
            <a:ext cx="7463172" cy="4960675"/>
          </a:xfrm>
        </p:spPr>
        <p:txBody>
          <a:bodyPr/>
          <a:lstStyle/>
          <a:p>
            <a:pPr marL="0" indent="0">
              <a:buNone/>
            </a:pPr>
            <a:r>
              <a:rPr lang="en-GB" sz="1600" b="1">
                <a:ea typeface="+mj-ea"/>
                <a:cs typeface="MetaOT-Bold"/>
              </a:rPr>
              <a:t>Membership &amp; Chartered status of professional bodies are a key recognition in industry. </a:t>
            </a:r>
            <a:br>
              <a:rPr lang="en-GB" sz="1600" b="1">
                <a:ea typeface="+mj-ea"/>
                <a:cs typeface="MetaOT-Bold"/>
              </a:rPr>
            </a:br>
            <a:endParaRPr lang="en-GB" sz="1600">
              <a:ea typeface="+mj-ea"/>
              <a:cs typeface="MetaOT-Bold"/>
            </a:endParaRPr>
          </a:p>
          <a:p>
            <a:pPr marL="0" indent="0">
              <a:buNone/>
            </a:pPr>
            <a:r>
              <a:rPr lang="en-GB" sz="1600">
                <a:ea typeface="+mj-ea"/>
                <a:cs typeface="MetaOT-Bold"/>
              </a:rPr>
              <a:t>Postgraduate students can register on MARS to:</a:t>
            </a:r>
          </a:p>
          <a:p>
            <a:pPr>
              <a:buFontTx/>
              <a:buChar char="-"/>
            </a:pPr>
            <a:r>
              <a:rPr lang="en-GB" sz="1600">
                <a:ea typeface="+mj-ea"/>
                <a:cs typeface="MetaOT-Bold"/>
              </a:rPr>
              <a:t>Become </a:t>
            </a:r>
            <a:r>
              <a:rPr lang="en-GB" sz="1600"/>
              <a:t>Registered Scientist (</a:t>
            </a:r>
            <a:r>
              <a:rPr lang="en-GB" sz="1600" err="1"/>
              <a:t>RSci</a:t>
            </a:r>
            <a:r>
              <a:rPr lang="en-GB" sz="1600"/>
              <a:t>)</a:t>
            </a:r>
          </a:p>
          <a:p>
            <a:pPr>
              <a:buFontTx/>
              <a:buChar char="-"/>
            </a:pPr>
            <a:r>
              <a:rPr lang="en-GB" sz="1600"/>
              <a:t>Progressing towards Chartered status (</a:t>
            </a:r>
            <a:r>
              <a:rPr lang="en-GB" sz="1600" err="1"/>
              <a:t>Cphys</a:t>
            </a:r>
            <a:r>
              <a:rPr lang="en-GB" sz="1600"/>
              <a:t>)</a:t>
            </a:r>
            <a:br>
              <a:rPr lang="en-GB" sz="1600"/>
            </a:br>
            <a:endParaRPr lang="en-GB" sz="1600"/>
          </a:p>
          <a:p>
            <a:pPr marL="0" indent="0">
              <a:buNone/>
            </a:pPr>
            <a:r>
              <a:rPr lang="en-GB" sz="1600"/>
              <a:t>Benefits of joining this scheme</a:t>
            </a:r>
          </a:p>
          <a:p>
            <a:r>
              <a:rPr lang="en-GB" sz="1600"/>
              <a:t>Your development at Early Careers Research Institute is recognised by the IOP</a:t>
            </a:r>
          </a:p>
          <a:p>
            <a:r>
              <a:rPr lang="en-GB" sz="1600"/>
              <a:t>You can apply for Chartered status earlier in your career </a:t>
            </a:r>
            <a:br>
              <a:rPr lang="en-GB" sz="1600"/>
            </a:br>
            <a:endParaRPr lang="en-GB" sz="1600">
              <a:ea typeface="+mj-ea"/>
              <a:cs typeface="MetaOT-Bold"/>
            </a:endParaRPr>
          </a:p>
          <a:p>
            <a:pPr marL="0" indent="0">
              <a:buNone/>
            </a:pPr>
            <a:r>
              <a:rPr lang="en-GB" sz="1600">
                <a:ea typeface="+mj-ea"/>
                <a:cs typeface="MetaOT-Bold"/>
              </a:rPr>
              <a:t>Full details at </a:t>
            </a:r>
            <a:r>
              <a:rPr lang="en-GB" sz="1600">
                <a:ea typeface="+mj-ea"/>
                <a:cs typeface="MetaOT-Bold"/>
                <a:hlinkClick r:id="rId3"/>
              </a:rPr>
              <a:t>MARS membership </a:t>
            </a:r>
            <a:r>
              <a:rPr lang="en-GB" sz="1600">
                <a:ea typeface="+mj-ea"/>
                <a:cs typeface="MetaOT-Bold"/>
              </a:rPr>
              <a:t>webpage </a:t>
            </a:r>
            <a:br>
              <a:rPr lang="en-GB" sz="1600">
                <a:ea typeface="+mj-ea"/>
                <a:cs typeface="MetaOT-Bold"/>
              </a:rPr>
            </a:br>
            <a:r>
              <a:rPr lang="en-GB" sz="1600">
                <a:ea typeface="+mj-ea"/>
                <a:cs typeface="MetaOT-Bold"/>
              </a:rPr>
              <a:t>- Contacts </a:t>
            </a:r>
            <a:r>
              <a:rPr lang="en-GB" sz="1600">
                <a:hlinkClick r:id="rId4"/>
              </a:rPr>
              <a:t>p.seldon@ic.ac.uk</a:t>
            </a:r>
            <a:r>
              <a:rPr lang="en-GB" sz="1600"/>
              <a:t>  or </a:t>
            </a:r>
            <a:r>
              <a:rPr lang="en-US" sz="1600">
                <a:hlinkClick r:id="rId5"/>
              </a:rPr>
              <a:t>ph.careers@imperial.ac.uk</a:t>
            </a:r>
            <a:r>
              <a:rPr lang="en-US" sz="1600"/>
              <a:t> </a:t>
            </a:r>
            <a:br>
              <a:rPr lang="en-GB" sz="1600"/>
            </a:br>
            <a:endParaRPr lang="en-GB" sz="1600"/>
          </a:p>
          <a:p>
            <a:pPr marL="0" indent="0">
              <a:spcBef>
                <a:spcPts val="918"/>
              </a:spcBef>
              <a:buNone/>
            </a:pPr>
            <a:r>
              <a:rPr lang="en-GB" sz="1600"/>
              <a:t>Attend MARS </a:t>
            </a:r>
            <a:r>
              <a:rPr lang="en-GB" sz="1600" b="1"/>
              <a:t>Q&amp;A session </a:t>
            </a:r>
            <a:r>
              <a:rPr lang="en-GB" sz="1600"/>
              <a:t>– see </a:t>
            </a:r>
            <a:r>
              <a:rPr lang="en-GB" sz="1600" err="1"/>
              <a:t>Inkpath</a:t>
            </a:r>
            <a:r>
              <a:rPr lang="en-GB" sz="1600"/>
              <a:t> to book.</a:t>
            </a:r>
          </a:p>
          <a:p>
            <a:pPr marL="0" indent="0">
              <a:spcBef>
                <a:spcPts val="918"/>
              </a:spcBef>
              <a:buNone/>
            </a:pPr>
            <a:r>
              <a:rPr lang="en-US" sz="1600"/>
              <a:t>MS Teams: 17</a:t>
            </a:r>
            <a:r>
              <a:rPr lang="en-US" sz="1600" baseline="30000"/>
              <a:t>th</a:t>
            </a:r>
            <a:r>
              <a:rPr lang="en-US" sz="1600"/>
              <a:t> October (12.00 - 13.00); 16</a:t>
            </a:r>
            <a:r>
              <a:rPr lang="en-US" sz="1600" baseline="30000"/>
              <a:t>th</a:t>
            </a:r>
            <a:r>
              <a:rPr lang="en-US" sz="1600"/>
              <a:t> January (12.30-13.30)</a:t>
            </a:r>
          </a:p>
          <a:p>
            <a:pPr marL="0" indent="0">
              <a:spcBef>
                <a:spcPts val="918"/>
              </a:spcBef>
              <a:buNone/>
            </a:pPr>
            <a:r>
              <a:rPr lang="en-US" sz="1600"/>
              <a:t>In Person: 15</a:t>
            </a:r>
            <a:r>
              <a:rPr lang="en-US" sz="1600" baseline="30000"/>
              <a:t>th</a:t>
            </a:r>
            <a:r>
              <a:rPr lang="en-US" sz="1600"/>
              <a:t> November (13.00-14.00) &amp; 18</a:t>
            </a:r>
            <a:r>
              <a:rPr lang="en-US" sz="1600" baseline="30000"/>
              <a:t>th</a:t>
            </a:r>
            <a:r>
              <a:rPr lang="en-US" sz="1600"/>
              <a:t> February (13.00-14.00)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45C0F52-1FFF-C94A-A2F2-438AAE0A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284" y="283544"/>
            <a:ext cx="3747516" cy="6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675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ECA6CD2-CBAA-1485-CE61-247066AEDA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8"/>
            <a:ext cx="9144000" cy="685746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20099-6400-1BE7-3834-0F4B9302D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664" y="966653"/>
            <a:ext cx="4866843" cy="2331719"/>
          </a:xfrm>
        </p:spPr>
        <p:txBody>
          <a:bodyPr/>
          <a:lstStyle/>
          <a:p>
            <a:r>
              <a:rPr lang="en-GB"/>
              <a:t>Your Careers Consultant: Jess Popplewell</a:t>
            </a:r>
          </a:p>
          <a:p>
            <a:endParaRPr lang="en-GB"/>
          </a:p>
          <a:p>
            <a:r>
              <a:rPr lang="en-GB">
                <a:hlinkClick r:id="rId4"/>
              </a:rPr>
              <a:t>j.popplewell@imperial.ac.uk</a:t>
            </a:r>
            <a:r>
              <a:rPr lang="en-GB"/>
              <a:t> </a:t>
            </a:r>
            <a:endParaRPr lang="en-GB">
              <a:solidFill>
                <a:srgbClr val="000000"/>
              </a:solidFill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endParaRPr lang="en-GB">
              <a:solidFill>
                <a:srgbClr val="000000"/>
              </a:solidFill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B0608-168D-F526-39A0-E49F22EB8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Imperial.ac.uk/careers/about/</a:t>
            </a:r>
            <a:r>
              <a:rPr lang="en-GB" err="1"/>
              <a:t>jobslive</a:t>
            </a:r>
            <a:r>
              <a:rPr lang="en-GB"/>
              <a:t>/</a:t>
            </a:r>
          </a:p>
        </p:txBody>
      </p:sp>
      <p:pic>
        <p:nvPicPr>
          <p:cNvPr id="1028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39E10D4-CCE0-2E8A-15DD-3B9DB7B9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06" y="340747"/>
            <a:ext cx="2957624" cy="2957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10DFFC-C02C-1F81-6BA5-885B977B884B}"/>
              </a:ext>
            </a:extLst>
          </p:cNvPr>
          <p:cNvSpPr txBox="1">
            <a:spLocks/>
          </p:cNvSpPr>
          <p:nvPr/>
        </p:nvSpPr>
        <p:spPr>
          <a:xfrm>
            <a:off x="1701663" y="3429000"/>
            <a:ext cx="8143378" cy="2331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1-1 appointments available in-person and online</a:t>
            </a:r>
            <a:r>
              <a:rPr lang="en-US" sz="2000"/>
              <a:t>​</a:t>
            </a:r>
            <a:endParaRPr lang="en-GB" sz="2000"/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Careers fairs and employer events</a:t>
            </a:r>
            <a:r>
              <a:rPr lang="en-US" sz="2000"/>
              <a:t>​</a:t>
            </a:r>
            <a:endParaRPr lang="en-GB" sz="2000"/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Workshops throughout the year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Check over application documents​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Practice presentations​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Mock interview support​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 up to JobsLive</a:t>
            </a:r>
            <a:endParaRPr lang="en-GB" sz="2000"/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000"/>
              <a:t>Ask an Alum (new feature!) &gt;&gt;&gt;</a:t>
            </a:r>
            <a:endParaRPr lang="en-US" sz="2000"/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800">
              <a:solidFill>
                <a:srgbClr val="000000"/>
              </a:solidFill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</p:txBody>
      </p:sp>
      <p:pic>
        <p:nvPicPr>
          <p:cNvPr id="1032" name="Picture 8" descr="A qr code with a dinosaur&#10;&#10;Description automatically generated">
            <a:extLst>
              <a:ext uri="{FF2B5EF4-FFF2-40B4-BE49-F238E27FC236}">
                <a16:creationId xmlns:a16="http://schemas.microsoft.com/office/drawing/2014/main" id="{D627FB1A-F18E-EA87-0B60-04DD1E42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63" y="3868877"/>
            <a:ext cx="2121867" cy="21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620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09F9-288D-919E-533E-C7BDA9B4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/>
              <a:t>Library Services for Physics PhD students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AB069-A7F9-F87A-8B95-E2AC83209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7530" y="1188606"/>
            <a:ext cx="8229600" cy="5220000"/>
          </a:xfrm>
        </p:spPr>
        <p:txBody>
          <a:bodyPr/>
          <a:lstStyle/>
          <a:p>
            <a:r>
              <a:rPr lang="en-GB"/>
              <a:t>Abdus Salam library building on campus</a:t>
            </a:r>
          </a:p>
          <a:p>
            <a:r>
              <a:rPr lang="en-GB"/>
              <a:t>Physics librarian – Ann Brew </a:t>
            </a:r>
          </a:p>
          <a:p>
            <a:r>
              <a:rPr lang="en-GB">
                <a:hlinkClick r:id="rId2"/>
              </a:rPr>
              <a:t>Physics subject page</a:t>
            </a:r>
            <a:r>
              <a:rPr lang="en-GB"/>
              <a:t>, for journals, books and search tools</a:t>
            </a:r>
          </a:p>
          <a:p>
            <a:r>
              <a:rPr lang="en-GB"/>
              <a:t>Research support specialists (RDM, Open Access, copyright)</a:t>
            </a:r>
          </a:p>
          <a:p>
            <a:r>
              <a:rPr lang="en-GB"/>
              <a:t>Workshops, including Grad School sessions</a:t>
            </a:r>
          </a:p>
          <a:p>
            <a:endParaRPr lang="en-GB"/>
          </a:p>
          <a:p>
            <a:pPr marL="0" indent="0" algn="ctr">
              <a:buNone/>
            </a:pPr>
            <a:r>
              <a:rPr lang="en-GB" b="1"/>
              <a:t>Physics PhD library induction:</a:t>
            </a:r>
          </a:p>
          <a:p>
            <a:pPr marL="0" indent="0" algn="ctr">
              <a:buNone/>
            </a:pPr>
            <a:r>
              <a:rPr lang="en-GB" b="1"/>
              <a:t>Thursday 10</a:t>
            </a:r>
            <a:r>
              <a:rPr lang="en-GB" b="1" baseline="30000"/>
              <a:t>th</a:t>
            </a:r>
            <a:r>
              <a:rPr lang="en-GB" b="1"/>
              <a:t> Oct, 11.30 – 12.30</a:t>
            </a:r>
          </a:p>
          <a:p>
            <a:pPr marL="0" indent="0" algn="ctr">
              <a:buNone/>
            </a:pPr>
            <a:r>
              <a:rPr lang="en-GB" b="1"/>
              <a:t>Includes talk from Scholarly Comms team </a:t>
            </a:r>
          </a:p>
          <a:p>
            <a:pPr marL="0" indent="0" algn="ctr">
              <a:buNone/>
            </a:pPr>
            <a:r>
              <a:rPr lang="en-GB" b="1"/>
              <a:t>Abdus Salam library, Training Room 1</a:t>
            </a:r>
          </a:p>
        </p:txBody>
      </p:sp>
    </p:spTree>
    <p:extLst>
      <p:ext uri="{BB962C8B-B14F-4D97-AF65-F5344CB8AC3E}">
        <p14:creationId xmlns:p14="http://schemas.microsoft.com/office/powerpoint/2010/main" val="6036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B806E5-907A-0048-B48F-FBA7E023B518}"/>
              </a:ext>
            </a:extLst>
          </p:cNvPr>
          <p:cNvSpPr/>
          <p:nvPr/>
        </p:nvSpPr>
        <p:spPr>
          <a:xfrm>
            <a:off x="0" y="-73740"/>
            <a:ext cx="12192000" cy="1840895"/>
          </a:xfrm>
          <a:prstGeom prst="rect">
            <a:avLst/>
          </a:prstGeom>
          <a:solidFill>
            <a:srgbClr val="D8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3A5D1-CB27-684A-B9C8-5D8D1940F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950" y="2053011"/>
            <a:ext cx="9144000" cy="1460751"/>
          </a:xfrm>
        </p:spPr>
        <p:txBody>
          <a:bodyPr>
            <a:normAutofit/>
          </a:bodyPr>
          <a:lstStyle/>
          <a:p>
            <a:r>
              <a:rPr lang="en-US" sz="8000" b="1">
                <a:ln w="0">
                  <a:noFill/>
                </a:ln>
                <a:solidFill>
                  <a:srgbClr val="3D8F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D5FF0-260D-0C4A-B0EB-1136BEB21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501" y="4401860"/>
            <a:ext cx="10018482" cy="224727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1800" u="sng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2"/>
            </a:endParaRPr>
          </a:p>
          <a:p>
            <a:r>
              <a:rPr lang="en-GB" sz="25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https://www.imperial.ac.uk/admin-services/ict/new-to-imperial/students/</a:t>
            </a:r>
            <a:endParaRPr lang="en-GB" sz="25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DCA95-1A01-6548-99BA-9CE3781685A9}"/>
              </a:ext>
            </a:extLst>
          </p:cNvPr>
          <p:cNvSpPr/>
          <p:nvPr/>
        </p:nvSpPr>
        <p:spPr>
          <a:xfrm>
            <a:off x="0" y="3893907"/>
            <a:ext cx="12192000" cy="507952"/>
          </a:xfrm>
          <a:prstGeom prst="rect">
            <a:avLst/>
          </a:prstGeom>
          <a:solidFill>
            <a:srgbClr val="3D8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E0658-B181-5E4B-A180-44F2C591613C}"/>
              </a:ext>
            </a:extLst>
          </p:cNvPr>
          <p:cNvSpPr txBox="1"/>
          <p:nvPr/>
        </p:nvSpPr>
        <p:spPr>
          <a:xfrm>
            <a:off x="441017" y="5810011"/>
            <a:ext cx="205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nformation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ommunication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D8F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echnologies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57BF62-D9B7-4D2B-B46B-8D95E9BC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1621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739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824E46-3E99-4FE9-A8AC-552F14918CB3}"/>
              </a:ext>
            </a:extLst>
          </p:cNvPr>
          <p:cNvCxnSpPr>
            <a:cxnSpLocks/>
          </p:cNvCxnSpPr>
          <p:nvPr/>
        </p:nvCxnSpPr>
        <p:spPr>
          <a:xfrm flipV="1">
            <a:off x="4352081" y="2430684"/>
            <a:ext cx="5467381" cy="351191"/>
          </a:xfrm>
          <a:prstGeom prst="straightConnector1">
            <a:avLst/>
          </a:prstGeom>
          <a:ln w="53975">
            <a:solidFill>
              <a:srgbClr val="D45C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EA232A-99F9-4C2A-A0D2-8FD5F30D003B}"/>
              </a:ext>
            </a:extLst>
          </p:cNvPr>
          <p:cNvGraphicFramePr>
            <a:graphicFrameLocks noGrp="1"/>
          </p:cNvGraphicFramePr>
          <p:nvPr/>
        </p:nvGraphicFramePr>
        <p:xfrm>
          <a:off x="231494" y="875157"/>
          <a:ext cx="9416005" cy="5849496"/>
        </p:xfrm>
        <a:graphic>
          <a:graphicData uri="http://schemas.openxmlformats.org/drawingml/2006/table">
            <a:tbl>
              <a:tblPr/>
              <a:tblGrid>
                <a:gridCol w="2731625">
                  <a:extLst>
                    <a:ext uri="{9D8B030D-6E8A-4147-A177-3AD203B41FA5}">
                      <a16:colId xmlns:a16="http://schemas.microsoft.com/office/drawing/2014/main" val="1082063648"/>
                    </a:ext>
                  </a:extLst>
                </a:gridCol>
                <a:gridCol w="891251">
                  <a:extLst>
                    <a:ext uri="{9D8B030D-6E8A-4147-A177-3AD203B41FA5}">
                      <a16:colId xmlns:a16="http://schemas.microsoft.com/office/drawing/2014/main" val="994623804"/>
                    </a:ext>
                  </a:extLst>
                </a:gridCol>
                <a:gridCol w="2864734">
                  <a:extLst>
                    <a:ext uri="{9D8B030D-6E8A-4147-A177-3AD203B41FA5}">
                      <a16:colId xmlns:a16="http://schemas.microsoft.com/office/drawing/2014/main" val="4269949479"/>
                    </a:ext>
                  </a:extLst>
                </a:gridCol>
                <a:gridCol w="2928395">
                  <a:extLst>
                    <a:ext uri="{9D8B030D-6E8A-4147-A177-3AD203B41FA5}">
                      <a16:colId xmlns:a16="http://schemas.microsoft.com/office/drawing/2014/main" val="3280303588"/>
                    </a:ext>
                  </a:extLst>
                </a:gridCol>
              </a:tblGrid>
              <a:tr h="451517">
                <a:tc>
                  <a:txBody>
                    <a:bodyPr/>
                    <a:lstStyle/>
                    <a:p>
                      <a:pPr marL="69850" marR="160655" eaLnBrk="0" hangingPunct="0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 PG Mentors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7272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https://www.imperial.ac.uk/physics/students/current-students/postgraduate-research/contacts-and-mentors/academic-staff-contacts/</a:t>
                      </a:r>
                      <a:endParaRPr lang="en-GB" sz="1400" u="sng" dirty="0">
                        <a:solidFill>
                          <a:srgbClr val="006F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7272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44069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Safety, academic and personal issues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934668"/>
                  </a:ext>
                </a:extLst>
              </a:tr>
              <a:tr h="451517">
                <a:tc>
                  <a:txBody>
                    <a:bodyPr/>
                    <a:lstStyle/>
                    <a:p>
                      <a:pPr marL="69850" marR="160655" eaLnBrk="0" hangingPunct="0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community PG committee representatives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7272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https://www.imperial.ac.uk/physics/students/current-students/postgraduate-research/contacts-and-mentors/</a:t>
                      </a:r>
                      <a:r>
                        <a:rPr lang="en-GB" sz="1400" u="sng" dirty="0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research-group-committee-reps-and-coordinators</a:t>
                      </a:r>
                      <a:r>
                        <a:rPr lang="en-GB" sz="1400" u="sng" dirty="0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44069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 feedback to department, common issues, social events.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944206"/>
                  </a:ext>
                </a:extLst>
              </a:tr>
              <a:tr h="588394">
                <a:tc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PGR Senior Tutor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819275" defTabSz="1119188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Jerry Chittenden</a:t>
                      </a:r>
                    </a:p>
                    <a:p>
                      <a:pPr marL="67945" marR="1819275" defTabSz="1119188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400" u="sng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j.chittenden@ic.ac.uk</a:t>
                      </a:r>
                      <a:endParaRPr lang="en-GB" sz="1400" u="sng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819275" defTabSz="896938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744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defTabSz="896938" eaLnBrk="0" hangingPunct="0">
                        <a:lnSpc>
                          <a:spcPts val="1170"/>
                        </a:lnSpc>
                        <a:tabLst/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020 7594 7654</a:t>
                      </a:r>
                    </a:p>
                    <a:p>
                      <a:pPr marL="67945" defTabSz="896938" eaLnBrk="0" hangingPunct="0">
                        <a:lnSpc>
                          <a:spcPts val="1170"/>
                        </a:lnSpc>
                        <a:tabLst/>
                      </a:pP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20002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Pastoral care of students, supervisor/student issues, mental health issues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531081"/>
                  </a:ext>
                </a:extLst>
              </a:tr>
              <a:tr h="361772">
                <a:tc>
                  <a:txBody>
                    <a:bodyPr/>
                    <a:lstStyle/>
                    <a:p>
                      <a:pPr marL="69850" marR="415925" eaLnBrk="0" hangingPunct="0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 of PG studies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8421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 Sauer </a:t>
                      </a:r>
                      <a:r>
                        <a:rPr lang="en-GB" sz="1400" u="sng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ph.dps@imperial.ac.uk</a:t>
                      </a: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7945" marR="18421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212</a:t>
                      </a:r>
                    </a:p>
                    <a:p>
                      <a:pPr marL="67945" marR="18421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13843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Administrative aspects, progression, issues related to the wider college.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203688"/>
                  </a:ext>
                </a:extLst>
              </a:tr>
              <a:tr h="430390">
                <a:tc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Disabilities Officer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1303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14245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Mery</a:t>
                      </a: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Fajardo </a:t>
                      </a:r>
                      <a:r>
                        <a:rPr lang="en-GB" sz="1400" u="sng" dirty="0">
                          <a:solidFill>
                            <a:srgbClr val="1154C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m.fajardo@imperial.ac.uk</a:t>
                      </a:r>
                      <a:endParaRPr lang="en-GB" sz="1400" dirty="0">
                        <a:solidFill>
                          <a:srgbClr val="1154CC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1303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14245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306</a:t>
                      </a:r>
                    </a:p>
                    <a:p>
                      <a:pPr marL="67945" marR="11303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14245" algn="l"/>
                        </a:tabLst>
                      </a:pP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38481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Disabilities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677494"/>
                  </a:ext>
                </a:extLst>
              </a:tr>
              <a:tr h="451411">
                <a:tc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 Administrator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Loli</a:t>
                      </a: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Sanchez Rey </a:t>
                      </a:r>
                      <a:r>
                        <a:rPr lang="en-GB" sz="1400" u="sng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l.sanchez@imperial.ac.uk</a:t>
                      </a: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315</a:t>
                      </a:r>
                    </a:p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9969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Postgraduate liaison and administration; progression, deadlines, etc.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22611"/>
                  </a:ext>
                </a:extLst>
              </a:tr>
              <a:tr h="254557">
                <a:tc gridSpan="2"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Physics PG Helpdesk</a:t>
                      </a:r>
                    </a:p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 both MSc and PhD students</a:t>
                      </a:r>
                      <a:endParaRPr lang="en-GB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7945" marR="17018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 Wednesday of each month (12-1pm, advertised by email regularly)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303326"/>
                  </a:ext>
                </a:extLst>
              </a:tr>
            </a:tbl>
          </a:graphicData>
        </a:graphic>
      </p:graphicFrame>
      <p:pic>
        <p:nvPicPr>
          <p:cNvPr id="8" name="Picture 4" descr="Loli Sanchez">
            <a:extLst>
              <a:ext uri="{FF2B5EF4-FFF2-40B4-BE49-F238E27FC236}">
                <a16:creationId xmlns:a16="http://schemas.microsoft.com/office/drawing/2014/main" id="{70DE7839-D470-4689-BAC7-DAA90983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885" y="5456054"/>
            <a:ext cx="906989" cy="121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7303F-6909-4271-B33D-2E4D0A5AE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462" y="3461831"/>
            <a:ext cx="1035835" cy="1388232"/>
          </a:xfrm>
          <a:prstGeom prst="rect">
            <a:avLst/>
          </a:prstGeom>
        </p:spPr>
      </p:pic>
      <p:pic>
        <p:nvPicPr>
          <p:cNvPr id="10" name="Picture 6" descr="Mery Fajardo">
            <a:extLst>
              <a:ext uri="{FF2B5EF4-FFF2-40B4-BE49-F238E27FC236}">
                <a16:creationId xmlns:a16="http://schemas.microsoft.com/office/drawing/2014/main" id="{699CE933-50D6-43DA-908F-4C37DA9FC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11264" b="13555"/>
          <a:stretch/>
        </p:blipFill>
        <p:spPr bwMode="auto">
          <a:xfrm>
            <a:off x="11027260" y="4406777"/>
            <a:ext cx="1010609" cy="13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wearing glasses and a green jacket&#10;&#10;Description automatically generated">
            <a:extLst>
              <a:ext uri="{FF2B5EF4-FFF2-40B4-BE49-F238E27FC236}">
                <a16:creationId xmlns:a16="http://schemas.microsoft.com/office/drawing/2014/main" id="{F89CFC15-2E90-4C9B-9BA0-5847F3435F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39" y="1989044"/>
            <a:ext cx="1046670" cy="13988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4A36E90-1787-453B-A4B4-A069AEE3231E}"/>
              </a:ext>
            </a:extLst>
          </p:cNvPr>
          <p:cNvSpPr txBox="1">
            <a:spLocks/>
          </p:cNvSpPr>
          <p:nvPr/>
        </p:nvSpPr>
        <p:spPr>
          <a:xfrm>
            <a:off x="-368266" y="64633"/>
            <a:ext cx="8242712" cy="6905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>PG welfare in Physics: PhD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309B6-6F95-49B5-9982-5CCB51DB6865}"/>
              </a:ext>
            </a:extLst>
          </p:cNvPr>
          <p:cNvSpPr txBox="1"/>
          <p:nvPr/>
        </p:nvSpPr>
        <p:spPr>
          <a:xfrm>
            <a:off x="4562013" y="3093501"/>
            <a:ext cx="22612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(Profs Lesley Cohen, Ji-</a:t>
            </a:r>
            <a:r>
              <a:rPr lang="en-GB" sz="1100" dirty="0" err="1"/>
              <a:t>Seon</a:t>
            </a:r>
            <a:r>
              <a:rPr lang="en-GB" sz="1100" dirty="0"/>
              <a:t> Kim or Dr Yvonne Unruh if you’d prefer to talk to a female member of staff)</a:t>
            </a:r>
          </a:p>
        </p:txBody>
      </p:sp>
    </p:spTree>
    <p:extLst>
      <p:ext uri="{BB962C8B-B14F-4D97-AF65-F5344CB8AC3E}">
        <p14:creationId xmlns:p14="http://schemas.microsoft.com/office/powerpoint/2010/main" val="14211509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316581"/>
            <a:ext cx="8229600" cy="2246769"/>
          </a:xfrm>
        </p:spPr>
        <p:txBody>
          <a:bodyPr/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3600" b="1">
                <a:solidFill>
                  <a:schemeClr val="accent1"/>
                </a:solidFill>
              </a:rPr>
              <a:t>Faculty Student Wellbeing Advice Team</a:t>
            </a:r>
            <a:br>
              <a:rPr lang="en-US" sz="4400">
                <a:solidFill>
                  <a:schemeClr val="accent1"/>
                </a:solidFill>
              </a:rPr>
            </a:br>
            <a:r>
              <a:rPr lang="en-US" sz="2000" b="1"/>
              <a:t>Ella Robson, Student Wellbeing Advisers</a:t>
            </a:r>
            <a:br>
              <a:rPr lang="en-US" sz="20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br>
              <a:rPr lang="en-US" sz="3600"/>
            </a:br>
            <a:br>
              <a:rPr lang="en-US" sz="4400"/>
            </a:br>
            <a:r>
              <a:rPr lang="en-US" sz="2800"/>
              <a:t> </a:t>
            </a:r>
          </a:p>
          <a:p>
            <a:endParaRPr lang="en-US" sz="4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35557-8D4F-4964-BF12-50519CF23B38}"/>
              </a:ext>
            </a:extLst>
          </p:cNvPr>
          <p:cNvSpPr txBox="1"/>
          <p:nvPr/>
        </p:nvSpPr>
        <p:spPr>
          <a:xfrm>
            <a:off x="1981201" y="2652889"/>
            <a:ext cx="7568195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2"/>
                </a:solidFill>
              </a:rPr>
              <a:t>The team are here to support all students within the Faculty of Natural Sciences.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2"/>
                </a:solidFill>
              </a:rPr>
              <a:t>Our service is here to complement the support available in your Department and College support services.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2"/>
                </a:solidFill>
              </a:rPr>
              <a:t>The support we offer is tailored to your individual circumstances.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2"/>
                </a:solidFill>
              </a:rPr>
              <a:t>We can help provide you with general guidance on managing your wellbeing.  </a:t>
            </a:r>
            <a:endParaRPr lang="en-GB" sz="2000">
              <a:solidFill>
                <a:schemeClr val="tx2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Students can self-refer or be referred.</a:t>
            </a:r>
          </a:p>
          <a:p>
            <a:pPr algn="l" fontAlgn="base"/>
            <a:endParaRPr lang="en-GB" sz="2000">
              <a:solidFill>
                <a:srgbClr val="161515"/>
              </a:solidFill>
              <a:latin typeface="firasans"/>
            </a:endParaRPr>
          </a:p>
          <a:p>
            <a:pPr algn="l" fontAlgn="base"/>
            <a:r>
              <a:rPr lang="en-GB" sz="2000">
                <a:solidFill>
                  <a:srgbClr val="161515"/>
                </a:solidFill>
                <a:latin typeface="firasans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20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C4656B-0ECD-1C20-A206-AA8D4D7B2E13}"/>
              </a:ext>
            </a:extLst>
          </p:cNvPr>
          <p:cNvCxnSpPr>
            <a:cxnSpLocks/>
          </p:cNvCxnSpPr>
          <p:nvPr/>
        </p:nvCxnSpPr>
        <p:spPr>
          <a:xfrm>
            <a:off x="1981200" y="2314430"/>
            <a:ext cx="7081284" cy="0"/>
          </a:xfrm>
          <a:prstGeom prst="line">
            <a:avLst/>
          </a:prstGeom>
          <a:ln>
            <a:solidFill>
              <a:srgbClr val="FF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62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27F2-C59D-4F44-A54F-D65A21AB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48961"/>
            <a:ext cx="8229600" cy="507556"/>
          </a:xfrm>
        </p:spPr>
        <p:txBody>
          <a:bodyPr/>
          <a:lstStyle/>
          <a:p>
            <a:r>
              <a:rPr lang="en-GB" sz="3600" b="1"/>
              <a:t>Working</a:t>
            </a:r>
            <a:r>
              <a:rPr lang="en-GB" b="1"/>
              <a:t> </a:t>
            </a:r>
            <a:r>
              <a:rPr lang="en-GB" sz="3600" b="1"/>
              <a:t>with us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FD475-7C11-4C0C-B1BF-673483343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5957"/>
            <a:ext cx="8408504" cy="3752716"/>
          </a:xfrm>
        </p:spPr>
        <p:txBody>
          <a:bodyPr/>
          <a:lstStyle/>
          <a:p>
            <a:endParaRPr lang="en-GB" sz="2000"/>
          </a:p>
          <a:p>
            <a:pPr marL="0" indent="0">
              <a:lnSpc>
                <a:spcPct val="150000"/>
              </a:lnSpc>
              <a:buNone/>
            </a:pPr>
            <a:r>
              <a:rPr lang="en-GB" sz="2000"/>
              <a:t>	</a:t>
            </a:r>
          </a:p>
          <a:p>
            <a:pPr>
              <a:lnSpc>
                <a:spcPct val="150000"/>
              </a:lnSpc>
            </a:pPr>
            <a:endParaRPr lang="en-GB" sz="2000"/>
          </a:p>
          <a:p>
            <a:pPr>
              <a:lnSpc>
                <a:spcPct val="150000"/>
              </a:lnSpc>
            </a:pP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BA078-5C0F-BF49-7B8D-3D7EDC4EE9B2}"/>
              </a:ext>
            </a:extLst>
          </p:cNvPr>
          <p:cNvSpPr txBox="1"/>
          <p:nvPr/>
        </p:nvSpPr>
        <p:spPr>
          <a:xfrm>
            <a:off x="1885507" y="2155398"/>
            <a:ext cx="84085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74"/>
                </a:solidFill>
              </a:rPr>
              <a:t>The Student Wellbeing Advice Team is available for one-to-one guidance meetings, either in-person or online via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003E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74"/>
                </a:solidFill>
              </a:rPr>
              <a:t>We can offer a confidential appointment to discuss your query. We will meet with you to talk through any initial concerns and explore next steps. 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003E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74"/>
                </a:solidFill>
              </a:rPr>
              <a:t>Support is tailored to your circumstances and might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003E74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>
                <a:solidFill>
                  <a:srgbClr val="003E74"/>
                </a:solidFill>
              </a:rPr>
              <a:t>Receiving relevant information to assist with your query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>
                <a:solidFill>
                  <a:srgbClr val="003E74"/>
                </a:solidFill>
              </a:rPr>
              <a:t>Accessing support with setting wellbeing-related goals 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>
                <a:solidFill>
                  <a:srgbClr val="003E74"/>
                </a:solidFill>
              </a:rPr>
              <a:t>Information about wellbeing self-help resources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>
                <a:solidFill>
                  <a:srgbClr val="003E74"/>
                </a:solidFill>
              </a:rPr>
              <a:t>Options for further support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>
              <a:solidFill>
                <a:srgbClr val="003E74"/>
              </a:solidFill>
              <a:latin typeface="inherit"/>
            </a:endParaRPr>
          </a:p>
          <a:p>
            <a:pPr algn="l" fontAlgn="base"/>
            <a:endParaRPr lang="en-GB">
              <a:solidFill>
                <a:srgbClr val="003E74"/>
              </a:solidFill>
              <a:latin typeface="inheri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D742D6-B436-DD96-3866-B84882843455}"/>
              </a:ext>
            </a:extLst>
          </p:cNvPr>
          <p:cNvCxnSpPr>
            <a:cxnSpLocks/>
          </p:cNvCxnSpPr>
          <p:nvPr/>
        </p:nvCxnSpPr>
        <p:spPr>
          <a:xfrm>
            <a:off x="1981200" y="2005957"/>
            <a:ext cx="7081284" cy="0"/>
          </a:xfrm>
          <a:prstGeom prst="line">
            <a:avLst/>
          </a:prstGeom>
          <a:ln>
            <a:solidFill>
              <a:srgbClr val="FF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4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0EBA97F-248A-AB03-C1C3-6D7E2D9C6C74}"/>
              </a:ext>
            </a:extLst>
          </p:cNvPr>
          <p:cNvSpPr txBox="1"/>
          <p:nvPr/>
        </p:nvSpPr>
        <p:spPr>
          <a:xfrm>
            <a:off x="545841" y="1759593"/>
            <a:ext cx="4376056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GB"/>
          </a:p>
          <a:p>
            <a:r>
              <a:rPr lang="en-GB"/>
              <a:t>Point of contact between PG students and the department, together with the Community reps</a:t>
            </a:r>
          </a:p>
          <a:p>
            <a:r>
              <a:rPr lang="en-GB"/>
              <a:t>Available to confidentially discuss any potential issues you </a:t>
            </a:r>
            <a:r>
              <a:rPr lang="en-GB" sz="1400"/>
              <a:t>might</a:t>
            </a:r>
            <a:r>
              <a:rPr lang="en-GB"/>
              <a:t> have</a:t>
            </a:r>
          </a:p>
          <a:p>
            <a:r>
              <a:rPr lang="en-GB"/>
              <a:t>Organising PG socials and events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881427-E3E0-71D7-5E79-186C1A28CDC7}"/>
              </a:ext>
            </a:extLst>
          </p:cNvPr>
          <p:cNvSpPr/>
          <p:nvPr/>
        </p:nvSpPr>
        <p:spPr>
          <a:xfrm>
            <a:off x="1072408" y="395553"/>
            <a:ext cx="5599656" cy="7651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05044-6FC3-890F-C039-2420D60E070A}"/>
              </a:ext>
            </a:extLst>
          </p:cNvPr>
          <p:cNvSpPr txBox="1"/>
          <p:nvPr/>
        </p:nvSpPr>
        <p:spPr>
          <a:xfrm>
            <a:off x="466530" y="454943"/>
            <a:ext cx="699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/>
              <a:t>Postgrad Student Reps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C016FA-0C32-B8AA-3B52-C841B4087F72}"/>
              </a:ext>
            </a:extLst>
          </p:cNvPr>
          <p:cNvSpPr/>
          <p:nvPr/>
        </p:nvSpPr>
        <p:spPr>
          <a:xfrm>
            <a:off x="654698" y="1543213"/>
            <a:ext cx="3704253" cy="36933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5CABA-C974-D21F-6BAE-1068F386C159}"/>
              </a:ext>
            </a:extLst>
          </p:cNvPr>
          <p:cNvSpPr txBox="1"/>
          <p:nvPr/>
        </p:nvSpPr>
        <p:spPr>
          <a:xfrm>
            <a:off x="746449" y="1543213"/>
            <a:ext cx="2939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4">
                    <a:lumMod val="50000"/>
                  </a:schemeClr>
                </a:solidFill>
              </a:rPr>
              <a:t>Our role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A9B52-DB0C-74A4-01B7-CF2B6294D1D8}"/>
              </a:ext>
            </a:extLst>
          </p:cNvPr>
          <p:cNvSpPr txBox="1"/>
          <p:nvPr/>
        </p:nvSpPr>
        <p:spPr>
          <a:xfrm>
            <a:off x="539441" y="3565920"/>
            <a:ext cx="4376056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GB"/>
          </a:p>
          <a:p>
            <a:r>
              <a:rPr lang="en-GB"/>
              <a:t>Don’t hesitate to come to us or your community reps if you have further questions!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5835A9-C6C5-E70B-111F-E6846AD4A720}"/>
              </a:ext>
            </a:extLst>
          </p:cNvPr>
          <p:cNvSpPr/>
          <p:nvPr/>
        </p:nvSpPr>
        <p:spPr>
          <a:xfrm>
            <a:off x="654698" y="3390809"/>
            <a:ext cx="3704253" cy="36933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F4297-93EB-AB48-18FE-AA12000846E7}"/>
              </a:ext>
            </a:extLst>
          </p:cNvPr>
          <p:cNvSpPr txBox="1"/>
          <p:nvPr/>
        </p:nvSpPr>
        <p:spPr>
          <a:xfrm>
            <a:off x="746449" y="3390809"/>
            <a:ext cx="2939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4">
                    <a:lumMod val="50000"/>
                  </a:schemeClr>
                </a:solidFill>
              </a:rPr>
              <a:t>FAQs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3FB18-562A-1DDC-070A-381E39722E5D}"/>
              </a:ext>
            </a:extLst>
          </p:cNvPr>
          <p:cNvSpPr txBox="1"/>
          <p:nvPr/>
        </p:nvSpPr>
        <p:spPr>
          <a:xfrm>
            <a:off x="545841" y="5174490"/>
            <a:ext cx="4376056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physics-pg-student-representative@imperial.ac.uk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horacio.septien-gonzalez22@imperial.ac.uk</a:t>
            </a:r>
            <a:r>
              <a:rPr lang="en-GB" sz="1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guhesh.kumaran18@imperial.ac.uk</a:t>
            </a:r>
            <a:r>
              <a:rPr lang="en-GB" sz="1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4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9D3E33-18E1-E535-DE81-F58109B8BBC4}"/>
              </a:ext>
            </a:extLst>
          </p:cNvPr>
          <p:cNvSpPr/>
          <p:nvPr/>
        </p:nvSpPr>
        <p:spPr>
          <a:xfrm>
            <a:off x="637810" y="4651621"/>
            <a:ext cx="3704253" cy="369332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BCD367-D9B6-7603-F4F6-AFABC49D477B}"/>
              </a:ext>
            </a:extLst>
          </p:cNvPr>
          <p:cNvSpPr txBox="1"/>
          <p:nvPr/>
        </p:nvSpPr>
        <p:spPr>
          <a:xfrm>
            <a:off x="746448" y="4668587"/>
            <a:ext cx="2939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/>
              <a:t>Contact us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263497-1289-88C5-F77B-B0EC17617FE5}"/>
              </a:ext>
            </a:extLst>
          </p:cNvPr>
          <p:cNvSpPr/>
          <p:nvPr/>
        </p:nvSpPr>
        <p:spPr>
          <a:xfrm>
            <a:off x="5211192" y="5314787"/>
            <a:ext cx="3361506" cy="36933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9A8A8-8371-AA42-FFCC-0383C2AAE5A5}"/>
              </a:ext>
            </a:extLst>
          </p:cNvPr>
          <p:cNvSpPr txBox="1"/>
          <p:nvPr/>
        </p:nvSpPr>
        <p:spPr>
          <a:xfrm>
            <a:off x="5605563" y="5305831"/>
            <a:ext cx="287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Horacio Septien-Gonzalez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75F0B14-69CC-355E-92D4-8554F3C9F082}"/>
              </a:ext>
            </a:extLst>
          </p:cNvPr>
          <p:cNvSpPr/>
          <p:nvPr/>
        </p:nvSpPr>
        <p:spPr>
          <a:xfrm>
            <a:off x="8714213" y="5314787"/>
            <a:ext cx="2750001" cy="36933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D86755-6047-D89F-335F-E3BD4BC57961}"/>
              </a:ext>
            </a:extLst>
          </p:cNvPr>
          <p:cNvSpPr txBox="1"/>
          <p:nvPr/>
        </p:nvSpPr>
        <p:spPr>
          <a:xfrm>
            <a:off x="8805964" y="5326024"/>
            <a:ext cx="24249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 err="1">
                <a:latin typeface="Arial"/>
                <a:cs typeface="Arial"/>
              </a:rPr>
              <a:t>Guhesh</a:t>
            </a:r>
            <a:r>
              <a:rPr lang="en-GB" dirty="0">
                <a:latin typeface="Arial"/>
                <a:cs typeface="Arial"/>
              </a:rPr>
              <a:t> Kumaran</a:t>
            </a:r>
          </a:p>
        </p:txBody>
      </p:sp>
      <p:pic>
        <p:nvPicPr>
          <p:cNvPr id="2" name="Picture 1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646237DE-4992-B1E2-9F76-62936D43A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8902" r="35836" b="25402"/>
          <a:stretch/>
        </p:blipFill>
        <p:spPr bwMode="auto">
          <a:xfrm rot="5400000">
            <a:off x="6173974" y="3064846"/>
            <a:ext cx="2580353" cy="1638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erson with short brown hair&#10;&#10;Description automatically generated">
            <a:extLst>
              <a:ext uri="{FF2B5EF4-FFF2-40B4-BE49-F238E27FC236}">
                <a16:creationId xmlns:a16="http://schemas.microsoft.com/office/drawing/2014/main" id="{9FABA77F-4498-810A-10E7-34F321331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284" y="2674086"/>
            <a:ext cx="1920240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ACFD9-F711-2EC5-697A-E13EA5A5FA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14"/>
            <a:ext cx="12192000" cy="68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54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4707-39A4-DA67-9891-96FA2584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87908"/>
            <a:ext cx="8229600" cy="507556"/>
          </a:xfrm>
        </p:spPr>
        <p:txBody>
          <a:bodyPr anchor="ctr">
            <a:normAutofit fontScale="90000"/>
          </a:bodyPr>
          <a:lstStyle/>
          <a:p>
            <a:r>
              <a:rPr lang="en-GB" b="1"/>
              <a:t>How to contact 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2669F-7B19-CEE1-AEFE-362B8D0D1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105" y="4560632"/>
            <a:ext cx="1555963" cy="1618921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CA99E-7E34-742B-CA75-7DDE2FB1646E}"/>
              </a:ext>
            </a:extLst>
          </p:cNvPr>
          <p:cNvSpPr txBox="1"/>
          <p:nvPr/>
        </p:nvSpPr>
        <p:spPr>
          <a:xfrm>
            <a:off x="1524001" y="4618693"/>
            <a:ext cx="568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74"/>
                </a:solidFill>
              </a:rPr>
              <a:t>All you’ll need to do is complete a quick referral and we’ll be in touch.</a:t>
            </a:r>
          </a:p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0FB9FA-D32E-0F12-FC34-AF5E856F68CD}"/>
              </a:ext>
            </a:extLst>
          </p:cNvPr>
          <p:cNvCxnSpPr>
            <a:cxnSpLocks/>
          </p:cNvCxnSpPr>
          <p:nvPr/>
        </p:nvCxnSpPr>
        <p:spPr>
          <a:xfrm>
            <a:off x="1981199" y="2108954"/>
            <a:ext cx="7081284" cy="0"/>
          </a:xfrm>
          <a:prstGeom prst="line">
            <a:avLst/>
          </a:prstGeom>
          <a:ln>
            <a:solidFill>
              <a:srgbClr val="FF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2D48DA-2B85-DDFA-A6E9-045FA2500066}"/>
              </a:ext>
            </a:extLst>
          </p:cNvPr>
          <p:cNvSpPr txBox="1"/>
          <p:nvPr/>
        </p:nvSpPr>
        <p:spPr>
          <a:xfrm>
            <a:off x="1981199" y="2348161"/>
            <a:ext cx="8229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74"/>
                </a:solidFill>
              </a:rPr>
              <a:t>If you’re a student in the Faculty of Natural Sciences and would like to speak to someone about your wellbeing, we are here to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003E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74"/>
                </a:solidFill>
              </a:rPr>
              <a:t>To find out more about the support we offer and/or to arrange a chat, please visit our website, or scan the QR code: </a:t>
            </a:r>
            <a:r>
              <a:rPr lang="en-GB">
                <a:hlinkClick r:id="rId3"/>
              </a:rPr>
              <a:t>https://www.imperial.ac.uk/natural-sciences/education-and-teaching/wellbeing-support/resources-for-students/advice-team/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572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68" y="136525"/>
            <a:ext cx="10515600" cy="1325563"/>
          </a:xfrm>
        </p:spPr>
        <p:txBody>
          <a:bodyPr/>
          <a:lstStyle/>
          <a:p>
            <a:r>
              <a:rPr lang="en-GB" sz="4800" b="1"/>
              <a:t>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628800"/>
            <a:ext cx="11430000" cy="4739767"/>
          </a:xfrm>
        </p:spPr>
        <p:txBody>
          <a:bodyPr>
            <a:normAutofit/>
          </a:bodyPr>
          <a:lstStyle/>
          <a:p>
            <a:r>
              <a:rPr lang="en-GB" b="1" i="1"/>
              <a:t>Jerry Chittenden - </a:t>
            </a:r>
            <a:r>
              <a:rPr lang="en-GB">
                <a:solidFill>
                  <a:srgbClr val="0070C0"/>
                </a:solidFill>
              </a:rPr>
              <a:t>PGR Senior Tutor</a:t>
            </a:r>
          </a:p>
          <a:p>
            <a:r>
              <a:rPr lang="en-GB" b="1" i="1"/>
              <a:t>Student-supervisor agreement: </a:t>
            </a:r>
            <a:r>
              <a:rPr lang="en-GB" u="sng">
                <a:solidFill>
                  <a:srgbClr val="0070C0"/>
                </a:solidFill>
              </a:rPr>
              <a:t>https://www.imperial.ac.uk/physics/students/current-students/postgraduate-research/postgraduate-student-handbook/guidance-for-students/</a:t>
            </a:r>
          </a:p>
          <a:p>
            <a:pPr marL="0" indent="0">
              <a:buNone/>
            </a:pPr>
            <a:endParaRPr lang="en-GB"/>
          </a:p>
          <a:p>
            <a:r>
              <a:rPr lang="en-GB" b="1" i="1">
                <a:solidFill>
                  <a:srgbClr val="7030A0"/>
                </a:solidFill>
              </a:rPr>
              <a:t>Student well being advice team (SWAT) </a:t>
            </a:r>
            <a:r>
              <a:rPr lang="en-GB" b="1" i="1"/>
              <a:t>&amp; Student mental health intervention officers (</a:t>
            </a:r>
            <a:r>
              <a:rPr lang="en-GB" b="1" i="1">
                <a:hlinkClick r:id="rId2"/>
              </a:rPr>
              <a:t>concernedaboutastudent@imperial.ac.uk</a:t>
            </a:r>
            <a:r>
              <a:rPr lang="en-GB" b="1" i="1"/>
              <a:t>)</a:t>
            </a:r>
            <a:endParaRPr lang="en-GB" u="sng">
              <a:solidFill>
                <a:schemeClr val="accent1"/>
              </a:solidFill>
            </a:endParaRP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69409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2195571"/>
            <a:ext cx="9001000" cy="418575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GB" sz="4400"/>
              <a:t>1</a:t>
            </a:r>
            <a:r>
              <a:rPr lang="en-GB" sz="4400" baseline="30000"/>
              <a:t>st</a:t>
            </a:r>
            <a:r>
              <a:rPr lang="en-GB" sz="4400"/>
              <a:t> port of call is/are your supervisor(s)</a:t>
            </a:r>
          </a:p>
          <a:p>
            <a:pPr>
              <a:lnSpc>
                <a:spcPct val="170000"/>
              </a:lnSpc>
            </a:pPr>
            <a:r>
              <a:rPr lang="en-GB" sz="4400"/>
              <a:t>PGR mentor</a:t>
            </a:r>
          </a:p>
          <a:p>
            <a:pPr>
              <a:lnSpc>
                <a:spcPct val="170000"/>
              </a:lnSpc>
            </a:pPr>
            <a:r>
              <a:rPr lang="en-GB" sz="4400"/>
              <a:t>Contact PGR Senior Tutor: </a:t>
            </a:r>
            <a:r>
              <a:rPr lang="en-GB" sz="4400" b="1"/>
              <a:t>Jerry Chittenden </a:t>
            </a:r>
            <a:r>
              <a:rPr lang="en-GB" sz="4400"/>
              <a:t>(</a:t>
            </a:r>
            <a:r>
              <a:rPr lang="en-GB" sz="4400">
                <a:solidFill>
                  <a:srgbClr val="FF0000"/>
                </a:solidFill>
              </a:rPr>
              <a:t>j.chittenden@imperial.ac.uk</a:t>
            </a:r>
            <a:r>
              <a:rPr lang="en-GB" sz="4400"/>
              <a:t>)</a:t>
            </a:r>
          </a:p>
          <a:p>
            <a:pPr>
              <a:lnSpc>
                <a:spcPct val="170000"/>
              </a:lnSpc>
            </a:pPr>
            <a:r>
              <a:rPr lang="en-GB" sz="4400" b="1"/>
              <a:t>Contact PGR Office: </a:t>
            </a:r>
            <a:r>
              <a:rPr lang="en-GB" sz="4400"/>
              <a:t>Roxanne Ray and Loli Sanchez</a:t>
            </a:r>
          </a:p>
          <a:p>
            <a:pPr>
              <a:lnSpc>
                <a:spcPct val="170000"/>
              </a:lnSpc>
            </a:pPr>
            <a:r>
              <a:rPr lang="en-GB" sz="4400"/>
              <a:t>Contact Director Post-Grad Studies: </a:t>
            </a:r>
            <a:r>
              <a:rPr lang="en-GB" sz="4400" b="1"/>
              <a:t>Ben Sauer </a:t>
            </a:r>
            <a:r>
              <a:rPr lang="en-GB" sz="4400"/>
              <a:t>(</a:t>
            </a:r>
            <a:r>
              <a:rPr lang="en-GB" sz="4400">
                <a:solidFill>
                  <a:srgbClr val="FF0000"/>
                </a:solidFill>
              </a:rPr>
              <a:t>dps@imperial.ac.uk</a:t>
            </a:r>
            <a:r>
              <a:rPr lang="en-GB" sz="4400"/>
              <a:t>)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GB" sz="4400">
                <a:solidFill>
                  <a:srgbClr val="FF0000"/>
                </a:solidFill>
              </a:rPr>
              <a:t>IN EMERGENCY - ANY ONE OF THE ABOVE or MENTAL HEALTH FIRST AIDER</a:t>
            </a:r>
          </a:p>
          <a:p>
            <a:pPr>
              <a:lnSpc>
                <a:spcPct val="170000"/>
              </a:lnSpc>
            </a:pPr>
            <a:endParaRPr lang="en-GB"/>
          </a:p>
          <a:p>
            <a:pPr marL="0" indent="0">
              <a:lnSpc>
                <a:spcPct val="170000"/>
              </a:lnSpc>
              <a:buNone/>
            </a:pPr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9456" y="1124744"/>
            <a:ext cx="865751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>
                <a:solidFill>
                  <a:srgbClr val="FF0000"/>
                </a:solidFill>
              </a:rPr>
              <a:t>Be honest with yourself &amp; your supervisor. </a:t>
            </a:r>
          </a:p>
          <a:p>
            <a:r>
              <a:rPr lang="en-GB" sz="3300" b="1">
                <a:solidFill>
                  <a:srgbClr val="FF0000"/>
                </a:solidFill>
              </a:rPr>
              <a:t>And act: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636" y="191939"/>
            <a:ext cx="2074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Welfare</a:t>
            </a:r>
          </a:p>
        </p:txBody>
      </p:sp>
    </p:spTree>
    <p:extLst>
      <p:ext uri="{BB962C8B-B14F-4D97-AF65-F5344CB8AC3E}">
        <p14:creationId xmlns:p14="http://schemas.microsoft.com/office/powerpoint/2010/main" val="165056878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7408" y="1412776"/>
            <a:ext cx="10297144" cy="5224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sz="3200" dirty="0">
                <a:solidFill>
                  <a:srgbClr val="0070C0"/>
                </a:solidFill>
              </a:rPr>
              <a:t>We will discuss the milestones in our meeting on Dec. 4</a:t>
            </a:r>
          </a:p>
          <a:p>
            <a:pPr marL="0" indent="0">
              <a:lnSpc>
                <a:spcPct val="90000"/>
              </a:lnSpc>
              <a:buNone/>
            </a:pPr>
            <a:endParaRPr lang="en-GB" sz="3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3200" dirty="0">
                <a:solidFill>
                  <a:srgbClr val="FF0000"/>
                </a:solidFill>
              </a:rPr>
              <a:t>3M</a:t>
            </a:r>
            <a:r>
              <a:rPr lang="en-GB" sz="3200" dirty="0"/>
              <a:t>- you write one page about your research topic, identify safety training, bottlenecks, etc.</a:t>
            </a:r>
          </a:p>
          <a:p>
            <a:pPr>
              <a:lnSpc>
                <a:spcPct val="90000"/>
              </a:lnSpc>
            </a:pPr>
            <a:r>
              <a:rPr lang="en-GB" sz="3200" dirty="0">
                <a:solidFill>
                  <a:srgbClr val="FF0000"/>
                </a:solidFill>
              </a:rPr>
              <a:t>12M</a:t>
            </a:r>
            <a:r>
              <a:rPr lang="en-GB" sz="3200" dirty="0"/>
              <a:t> (early stage assessment)  – you write a substantial literature review and have a viva to demonstrate familiarity with the area and a thesis strategy.</a:t>
            </a:r>
          </a:p>
          <a:p>
            <a:pPr>
              <a:lnSpc>
                <a:spcPct val="90000"/>
              </a:lnSpc>
            </a:pPr>
            <a:r>
              <a:rPr lang="en-GB" sz="3200" dirty="0">
                <a:solidFill>
                  <a:srgbClr val="FF0000"/>
                </a:solidFill>
              </a:rPr>
              <a:t>24M</a:t>
            </a:r>
            <a:r>
              <a:rPr lang="en-GB" sz="3200" dirty="0"/>
              <a:t> (late stage review) – you a substantial report on your research results and have a viva to demonstrate that you are on track for your PhD</a:t>
            </a:r>
          </a:p>
          <a:p>
            <a:pPr>
              <a:lnSpc>
                <a:spcPct val="90000"/>
              </a:lnSpc>
            </a:pPr>
            <a:endParaRPr lang="en-GB" sz="3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FBD3AB-A514-4748-BEB3-E09B08D2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61532"/>
            <a:ext cx="10441160" cy="1041211"/>
          </a:xfrm>
        </p:spPr>
        <p:txBody>
          <a:bodyPr/>
          <a:lstStyle/>
          <a:p>
            <a:r>
              <a:rPr lang="en-US" sz="4800" b="1">
                <a:ea typeface="MS PGothic" charset="0"/>
              </a:rPr>
              <a:t>Postgraduate Milestones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/>
              <a:t>Important starting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472" y="1616749"/>
            <a:ext cx="9010203" cy="4539580"/>
          </a:xfrm>
        </p:spPr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1. You are in the Dept of Physics (which community?)</a:t>
            </a:r>
            <a:endParaRPr lang="en-GB"/>
          </a:p>
          <a:p>
            <a:r>
              <a:rPr lang="en-GB"/>
              <a:t>2. Who is/are your supervisor(s)?</a:t>
            </a:r>
          </a:p>
          <a:p>
            <a:r>
              <a:rPr lang="en-GB"/>
              <a:t>3. Who is your community PGR mentor?</a:t>
            </a:r>
          </a:p>
          <a:p>
            <a:r>
              <a:rPr lang="en-GB"/>
              <a:t>4. Who is your community administrator?</a:t>
            </a:r>
          </a:p>
          <a:p>
            <a:r>
              <a:rPr lang="en-GB"/>
              <a:t>5. Who is funding you?</a:t>
            </a:r>
          </a:p>
          <a:p>
            <a:r>
              <a:rPr lang="en-GB"/>
              <a:t>6. How long is the funding for?</a:t>
            </a:r>
          </a:p>
          <a:p>
            <a:r>
              <a:rPr lang="en-GB">
                <a:solidFill>
                  <a:srgbClr val="FF0000"/>
                </a:solidFill>
              </a:rPr>
              <a:t>These are the six most important things you need to know / find out – soon…….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A1753F50-9F70-4485-A088-35B69365EF7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531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1424" y="1412776"/>
            <a:ext cx="11017224" cy="3691119"/>
          </a:xfrm>
        </p:spPr>
        <p:txBody>
          <a:bodyPr/>
          <a:lstStyle/>
          <a:p>
            <a:r>
              <a:rPr lang="en-GB" sz="3600" b="1" i="1">
                <a:solidFill>
                  <a:srgbClr val="002060"/>
                </a:solidFill>
              </a:rPr>
              <a:t>Check your e-mail </a:t>
            </a:r>
            <a:br>
              <a:rPr lang="en-GB" sz="3600"/>
            </a:br>
            <a:br>
              <a:rPr lang="en-GB" sz="3600"/>
            </a:br>
            <a:r>
              <a:rPr lang="en-GB" sz="3600">
                <a:solidFill>
                  <a:srgbClr val="002060"/>
                </a:solidFill>
              </a:rPr>
              <a:t>Visit the website for general activities/ information including welcome information:</a:t>
            </a:r>
            <a:br>
              <a:rPr lang="en-GB" sz="3600"/>
            </a:br>
            <a:r>
              <a:rPr lang="en-GB" sz="3600">
                <a:ea typeface="+mj-lt"/>
                <a:cs typeface="+mj-lt"/>
              </a:rPr>
              <a:t>https://www.imperial.ac.uk/physics/students/current-students/postgraduate-research/ </a:t>
            </a:r>
          </a:p>
        </p:txBody>
      </p:sp>
      <p:pic>
        <p:nvPicPr>
          <p:cNvPr id="4" name="Picture 7" descr="fre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5373216"/>
            <a:ext cx="80772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EE9667-CA79-4FFA-AE00-282EA5E5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171450"/>
            <a:ext cx="10363200" cy="1143000"/>
          </a:xfrm>
        </p:spPr>
        <p:txBody>
          <a:bodyPr/>
          <a:lstStyle/>
          <a:p>
            <a:r>
              <a:rPr lang="en-GB" sz="4400" b="1"/>
              <a:t>Keep up to date: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4A6B-736D-447E-920C-96FA90317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PGR Welcome Social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28321-4C72-4A78-81DE-A804975D5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409700"/>
            <a:ext cx="10363200" cy="465317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PGR Social welcome event with Refreshments </a:t>
            </a:r>
          </a:p>
          <a:p>
            <a:pPr marL="0" indent="0">
              <a:buNone/>
            </a:pPr>
            <a:r>
              <a:rPr lang="en-GB"/>
              <a:t>Date: 9</a:t>
            </a:r>
            <a:r>
              <a:rPr lang="en-GB" baseline="30000"/>
              <a:t>th</a:t>
            </a:r>
            <a:r>
              <a:rPr lang="en-GB"/>
              <a:t> October 2024 </a:t>
            </a:r>
          </a:p>
          <a:p>
            <a:pPr marL="0" indent="0">
              <a:buNone/>
            </a:pPr>
            <a:r>
              <a:rPr lang="en-GB"/>
              <a:t>Place: Level 2 Foyer, Blackett Lab</a:t>
            </a:r>
          </a:p>
          <a:p>
            <a:pPr marL="0" indent="0">
              <a:buNone/>
            </a:pPr>
            <a:r>
              <a:rPr lang="en-GB"/>
              <a:t>Time: 3:00 – 4:30</a:t>
            </a:r>
          </a:p>
          <a:p>
            <a:pPr marL="0" indent="0">
              <a:buNone/>
            </a:pPr>
            <a:r>
              <a:rPr lang="en-GB"/>
              <a:t>PGR 2</a:t>
            </a:r>
            <a:r>
              <a:rPr lang="en-GB" baseline="30000"/>
              <a:t>nd</a:t>
            </a:r>
            <a:r>
              <a:rPr lang="en-GB"/>
              <a:t> Induction event</a:t>
            </a:r>
          </a:p>
          <a:p>
            <a:pPr marL="0" indent="0">
              <a:buNone/>
            </a:pPr>
            <a:r>
              <a:rPr lang="en-GB"/>
              <a:t>Date: 4</a:t>
            </a:r>
            <a:r>
              <a:rPr lang="en-GB" baseline="30000"/>
              <a:t>th</a:t>
            </a:r>
            <a:r>
              <a:rPr lang="en-GB"/>
              <a:t> December 2024 </a:t>
            </a:r>
          </a:p>
          <a:p>
            <a:pPr marL="0" indent="0">
              <a:buNone/>
            </a:pPr>
            <a:r>
              <a:rPr lang="en-GB"/>
              <a:t>Place: LT2, Blackett Lab</a:t>
            </a:r>
          </a:p>
          <a:p>
            <a:pPr marL="0" indent="0">
              <a:buNone/>
            </a:pPr>
            <a:r>
              <a:rPr lang="en-GB"/>
              <a:t>Time: 2:00 – 3:00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C791B-A7FF-457F-89A7-53DDE5DE8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A1753F50-9F70-4485-A088-35B69365EF7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 descr="Mugs in rows against a peach background">
            <a:extLst>
              <a:ext uri="{FF2B5EF4-FFF2-40B4-BE49-F238E27FC236}">
                <a16:creationId xmlns:a16="http://schemas.microsoft.com/office/drawing/2014/main" id="{DCBA5B9A-EF95-484E-BA32-BA8EC3F3C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74" y="4967834"/>
            <a:ext cx="1368152" cy="1556792"/>
          </a:xfrm>
          <a:prstGeom prst="rect">
            <a:avLst/>
          </a:prstGeom>
        </p:spPr>
      </p:pic>
      <p:pic>
        <p:nvPicPr>
          <p:cNvPr id="8" name="Picture 7" descr="Sushi picked up with chopsticks">
            <a:extLst>
              <a:ext uri="{FF2B5EF4-FFF2-40B4-BE49-F238E27FC236}">
                <a16:creationId xmlns:a16="http://schemas.microsoft.com/office/drawing/2014/main" id="{B5B9180C-2311-43B1-A057-9D4FACB4A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24" y="4967834"/>
            <a:ext cx="1584176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930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80999" y="3766460"/>
            <a:ext cx="1666139" cy="1666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963199" y="233320"/>
            <a:ext cx="1216281" cy="6449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8" y="2149881"/>
            <a:ext cx="0" cy="4708525"/>
          </a:xfrm>
          <a:custGeom>
            <a:avLst/>
            <a:gdLst/>
            <a:ahLst/>
            <a:cxnLst/>
            <a:rect l="l" t="t" r="r" b="b"/>
            <a:pathLst>
              <a:path h="4708525">
                <a:moveTo>
                  <a:pt x="0" y="0"/>
                </a:moveTo>
                <a:lnTo>
                  <a:pt x="0" y="4708118"/>
                </a:lnTo>
              </a:path>
            </a:pathLst>
          </a:custGeom>
          <a:ln w="12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1979" y="0"/>
            <a:ext cx="0" cy="4279265"/>
          </a:xfrm>
          <a:custGeom>
            <a:avLst/>
            <a:gdLst/>
            <a:ahLst/>
            <a:cxnLst/>
            <a:rect l="l" t="t" r="r" b="b"/>
            <a:pathLst>
              <a:path h="4279265">
                <a:moveTo>
                  <a:pt x="0" y="4278932"/>
                </a:moveTo>
                <a:lnTo>
                  <a:pt x="0" y="0"/>
                </a:lnTo>
              </a:path>
            </a:pathLst>
          </a:custGeom>
          <a:ln w="20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249"/>
            <a:ext cx="10647045" cy="0"/>
          </a:xfrm>
          <a:custGeom>
            <a:avLst/>
            <a:gdLst/>
            <a:ahLst/>
            <a:cxnLst/>
            <a:rect l="l" t="t" r="r" b="b"/>
            <a:pathLst>
              <a:path w="10647045">
                <a:moveTo>
                  <a:pt x="0" y="0"/>
                </a:moveTo>
                <a:lnTo>
                  <a:pt x="10646633" y="0"/>
                </a:lnTo>
              </a:path>
            </a:pathLst>
          </a:custGeom>
          <a:ln w="166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5083" y="3429472"/>
            <a:ext cx="4334510" cy="19088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7405"/>
              </a:lnSpc>
              <a:spcBef>
                <a:spcPts val="114"/>
              </a:spcBef>
            </a:pPr>
            <a:r>
              <a:rPr sz="6900" spc="100" dirty="0">
                <a:solidFill>
                  <a:srgbClr val="150F0F"/>
                </a:solidFill>
                <a:latin typeface="Arial"/>
                <a:cs typeface="Arial"/>
              </a:rPr>
              <a:t>OUR</a:t>
            </a:r>
            <a:endParaRPr sz="6900">
              <a:latin typeface="Arial"/>
              <a:cs typeface="Arial"/>
            </a:endParaRPr>
          </a:p>
          <a:p>
            <a:pPr marL="33655">
              <a:lnSpc>
                <a:spcPts val="7405"/>
              </a:lnSpc>
            </a:pPr>
            <a:r>
              <a:rPr sz="6900" b="1" spc="45" dirty="0">
                <a:solidFill>
                  <a:srgbClr val="150F0F"/>
                </a:solidFill>
                <a:latin typeface="Arial"/>
                <a:cs typeface="Arial"/>
              </a:rPr>
              <a:t>MISSION?</a:t>
            </a:r>
            <a:endParaRPr sz="6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520" y="5170928"/>
            <a:ext cx="6936105" cy="1678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955">
              <a:lnSpc>
                <a:spcPts val="4520"/>
              </a:lnSpc>
              <a:spcBef>
                <a:spcPts val="110"/>
              </a:spcBef>
            </a:pPr>
            <a:r>
              <a:rPr sz="4250" spc="-114" dirty="0">
                <a:solidFill>
                  <a:srgbClr val="150F0F"/>
                </a:solidFill>
                <a:latin typeface="Arial"/>
                <a:cs typeface="Arial"/>
              </a:rPr>
              <a:t>TO </a:t>
            </a:r>
            <a:r>
              <a:rPr sz="4250" b="1" spc="-470" dirty="0">
                <a:solidFill>
                  <a:srgbClr val="150F0F"/>
                </a:solidFill>
                <a:latin typeface="Arial"/>
                <a:cs typeface="Arial"/>
              </a:rPr>
              <a:t>BE </a:t>
            </a:r>
            <a:r>
              <a:rPr sz="4250" b="1" spc="-210" dirty="0">
                <a:solidFill>
                  <a:srgbClr val="150F0F"/>
                </a:solidFill>
                <a:latin typeface="Arial"/>
                <a:cs typeface="Arial"/>
              </a:rPr>
              <a:t>A </a:t>
            </a:r>
            <a:r>
              <a:rPr sz="4250" spc="-25" dirty="0">
                <a:solidFill>
                  <a:srgbClr val="150F0F"/>
                </a:solidFill>
                <a:latin typeface="Arial"/>
                <a:cs typeface="Arial"/>
              </a:rPr>
              <a:t>HIGH</a:t>
            </a:r>
            <a:r>
              <a:rPr sz="4250" spc="-675" dirty="0">
                <a:solidFill>
                  <a:srgbClr val="150F0F"/>
                </a:solidFill>
                <a:latin typeface="Arial"/>
                <a:cs typeface="Arial"/>
              </a:rPr>
              <a:t> </a:t>
            </a:r>
            <a:r>
              <a:rPr sz="4250" spc="-229" dirty="0">
                <a:solidFill>
                  <a:srgbClr val="150F0F"/>
                </a:solidFill>
                <a:latin typeface="Arial"/>
                <a:cs typeface="Arial"/>
              </a:rPr>
              <a:t>PERFORMING</a:t>
            </a:r>
            <a:endParaRPr sz="4250">
              <a:latin typeface="Arial"/>
              <a:cs typeface="Arial"/>
            </a:endParaRPr>
          </a:p>
          <a:p>
            <a:pPr marL="12700" marR="5080">
              <a:lnSpc>
                <a:spcPct val="77800"/>
              </a:lnSpc>
              <a:spcBef>
                <a:spcPts val="550"/>
              </a:spcBef>
            </a:pPr>
            <a:r>
              <a:rPr sz="4250" spc="-210" dirty="0">
                <a:solidFill>
                  <a:srgbClr val="150F0F"/>
                </a:solidFill>
                <a:latin typeface="Arial"/>
                <a:cs typeface="Arial"/>
              </a:rPr>
              <a:t>STUDENTS' </a:t>
            </a:r>
            <a:r>
              <a:rPr sz="4250" spc="-30" dirty="0">
                <a:solidFill>
                  <a:srgbClr val="150F0F"/>
                </a:solidFill>
                <a:latin typeface="Arial"/>
                <a:cs typeface="Arial"/>
              </a:rPr>
              <a:t>UNION </a:t>
            </a:r>
            <a:r>
              <a:rPr sz="4250" spc="-90" dirty="0">
                <a:solidFill>
                  <a:srgbClr val="150F0F"/>
                </a:solidFill>
                <a:latin typeface="Arial"/>
                <a:cs typeface="Arial"/>
              </a:rPr>
              <a:t>RUN </a:t>
            </a:r>
            <a:r>
              <a:rPr sz="4250" spc="-200" dirty="0">
                <a:solidFill>
                  <a:srgbClr val="150F0F"/>
                </a:solidFill>
                <a:latin typeface="Arial"/>
                <a:cs typeface="Arial"/>
              </a:rPr>
              <a:t>BY  </a:t>
            </a:r>
            <a:r>
              <a:rPr sz="4250" spc="-215" dirty="0">
                <a:solidFill>
                  <a:srgbClr val="150F0F"/>
                </a:solidFill>
                <a:latin typeface="Arial"/>
                <a:cs typeface="Arial"/>
              </a:rPr>
              <a:t>STUDENTS, </a:t>
            </a:r>
            <a:r>
              <a:rPr sz="4250" spc="-300" dirty="0">
                <a:solidFill>
                  <a:srgbClr val="150F0F"/>
                </a:solidFill>
                <a:latin typeface="Arial"/>
                <a:cs typeface="Arial"/>
              </a:rPr>
              <a:t>FOR</a:t>
            </a:r>
            <a:r>
              <a:rPr sz="4250" spc="-235" dirty="0">
                <a:solidFill>
                  <a:srgbClr val="150F0F"/>
                </a:solidFill>
                <a:latin typeface="Arial"/>
                <a:cs typeface="Arial"/>
              </a:rPr>
              <a:t> </a:t>
            </a:r>
            <a:r>
              <a:rPr sz="4250" spc="-215" dirty="0">
                <a:solidFill>
                  <a:srgbClr val="150F0F"/>
                </a:solidFill>
                <a:latin typeface="Arial"/>
                <a:cs typeface="Arial"/>
              </a:rPr>
              <a:t>STUDENTS.</a:t>
            </a:r>
            <a:endParaRPr sz="42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30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78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293" y="2965219"/>
            <a:ext cx="7639997" cy="3744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74457" y="146365"/>
            <a:ext cx="1562100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5760" indent="-353695">
              <a:lnSpc>
                <a:spcPct val="100000"/>
              </a:lnSpc>
              <a:spcBef>
                <a:spcPts val="105"/>
              </a:spcBef>
              <a:buClr>
                <a:srgbClr val="180C18"/>
              </a:buClr>
              <a:buFont typeface="Arial"/>
              <a:buChar char="•"/>
              <a:tabLst>
                <a:tab pos="365760" algn="l"/>
                <a:tab pos="366395" algn="l"/>
              </a:tabLst>
            </a:pPr>
            <a:r>
              <a:rPr sz="2350" spc="130" dirty="0">
                <a:solidFill>
                  <a:srgbClr val="180C18"/>
                </a:solidFill>
                <a:latin typeface="Arial"/>
                <a:cs typeface="Arial"/>
              </a:rPr>
              <a:t>imperial</a:t>
            </a:r>
            <a:endParaRPr sz="2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56678" y="412901"/>
            <a:ext cx="1675130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8650" algn="l"/>
              </a:tabLst>
            </a:pPr>
            <a:r>
              <a:rPr sz="2350" spc="100" dirty="0">
                <a:solidFill>
                  <a:srgbClr val="180C18"/>
                </a:solidFill>
                <a:latin typeface="Arial"/>
                <a:cs typeface="Arial"/>
              </a:rPr>
              <a:t>••</a:t>
            </a:r>
            <a:r>
              <a:rPr sz="2350" spc="105" dirty="0">
                <a:solidFill>
                  <a:srgbClr val="180C18"/>
                </a:solidFill>
                <a:latin typeface="Arial"/>
                <a:cs typeface="Arial"/>
              </a:rPr>
              <a:t>•</a:t>
            </a:r>
            <a:r>
              <a:rPr sz="2350" dirty="0">
                <a:solidFill>
                  <a:srgbClr val="180C18"/>
                </a:solidFill>
                <a:latin typeface="Arial"/>
                <a:cs typeface="Arial"/>
              </a:rPr>
              <a:t>	</a:t>
            </a:r>
            <a:r>
              <a:rPr sz="2350" spc="95" dirty="0">
                <a:solidFill>
                  <a:srgbClr val="180C18"/>
                </a:solidFill>
                <a:latin typeface="Arial"/>
                <a:cs typeface="Arial"/>
              </a:rPr>
              <a:t>college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2014" y="623564"/>
            <a:ext cx="80962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30" dirty="0">
                <a:solidFill>
                  <a:srgbClr val="180C18"/>
                </a:solidFill>
                <a:latin typeface="Arial"/>
                <a:cs typeface="Arial"/>
              </a:rPr>
              <a:t>union</a:t>
            </a:r>
            <a:endParaRPr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68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637" y="183211"/>
            <a:ext cx="7975359" cy="4730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637" y="5046658"/>
            <a:ext cx="8000334" cy="1623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012940">
              <a:lnSpc>
                <a:spcPts val="7134"/>
              </a:lnSpc>
              <a:spcBef>
                <a:spcPts val="110"/>
              </a:spcBef>
            </a:pPr>
            <a:r>
              <a:rPr sz="6150" b="1" spc="310" dirty="0">
                <a:solidFill>
                  <a:srgbClr val="111111"/>
                </a:solidFill>
                <a:latin typeface="Arial"/>
                <a:cs typeface="Arial"/>
              </a:rPr>
              <a:t>300+</a:t>
            </a:r>
            <a:endParaRPr sz="6150">
              <a:latin typeface="Arial"/>
              <a:cs typeface="Arial"/>
            </a:endParaRPr>
          </a:p>
          <a:p>
            <a:pPr marL="7045959" marR="5080" indent="4445">
              <a:lnSpc>
                <a:spcPct val="86000"/>
              </a:lnSpc>
              <a:spcBef>
                <a:spcPts val="80"/>
              </a:spcBef>
            </a:pPr>
            <a:r>
              <a:rPr sz="1850" spc="45" dirty="0">
                <a:solidFill>
                  <a:srgbClr val="111111"/>
                </a:solidFill>
                <a:latin typeface="Arial"/>
                <a:cs typeface="Arial"/>
              </a:rPr>
              <a:t>Academic </a:t>
            </a:r>
            <a:r>
              <a:rPr sz="1950" spc="90" dirty="0">
                <a:solidFill>
                  <a:srgbClr val="111111"/>
                </a:solidFill>
                <a:latin typeface="Arial"/>
                <a:cs typeface="Arial"/>
              </a:rPr>
              <a:t>&amp;</a:t>
            </a:r>
            <a:r>
              <a:rPr sz="1950" spc="-40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850" spc="50" dirty="0">
                <a:solidFill>
                  <a:srgbClr val="111111"/>
                </a:solidFill>
                <a:latin typeface="Arial"/>
                <a:cs typeface="Arial"/>
              </a:rPr>
              <a:t>Wellbeing  </a:t>
            </a:r>
            <a:r>
              <a:rPr sz="1850" spc="20" dirty="0">
                <a:solidFill>
                  <a:srgbClr val="111111"/>
                </a:solidFill>
                <a:latin typeface="Arial"/>
                <a:cs typeface="Arial"/>
              </a:rPr>
              <a:t>Representatives </a:t>
            </a:r>
            <a:r>
              <a:rPr sz="1850" spc="15" dirty="0">
                <a:solidFill>
                  <a:srgbClr val="111111"/>
                </a:solidFill>
                <a:latin typeface="Arial"/>
                <a:cs typeface="Arial"/>
              </a:rPr>
              <a:t>-  </a:t>
            </a:r>
            <a:r>
              <a:rPr sz="1850" spc="55" dirty="0">
                <a:solidFill>
                  <a:srgbClr val="111111"/>
                </a:solidFill>
                <a:latin typeface="Arial"/>
                <a:cs typeface="Arial"/>
              </a:rPr>
              <a:t>elected </a:t>
            </a:r>
            <a:r>
              <a:rPr sz="1850" spc="75" dirty="0">
                <a:solidFill>
                  <a:srgbClr val="111111"/>
                </a:solidFill>
                <a:latin typeface="Arial"/>
                <a:cs typeface="Arial"/>
              </a:rPr>
              <a:t>by</a:t>
            </a:r>
            <a:r>
              <a:rPr sz="1850" spc="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850" spc="60" dirty="0">
                <a:solidFill>
                  <a:srgbClr val="111111"/>
                </a:solidFill>
                <a:latin typeface="Arial"/>
                <a:cs typeface="Arial"/>
              </a:rPr>
              <a:t>you</a:t>
            </a:r>
            <a:endParaRPr sz="1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1865" y="2591709"/>
            <a:ext cx="3731260" cy="7912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61620" marR="5080" indent="-249554">
              <a:lnSpc>
                <a:spcPts val="1900"/>
              </a:lnSpc>
              <a:spcBef>
                <a:spcPts val="430"/>
              </a:spcBef>
              <a:buClr>
                <a:srgbClr val="838587"/>
              </a:buClr>
              <a:buChar char="·"/>
              <a:tabLst>
                <a:tab pos="263525" algn="l"/>
                <a:tab pos="264160" algn="l"/>
              </a:tabLst>
            </a:pPr>
            <a:r>
              <a:rPr sz="1850" spc="-50" dirty="0">
                <a:solidFill>
                  <a:srgbClr val="111111"/>
                </a:solidFill>
                <a:latin typeface="Arial"/>
                <a:cs typeface="Arial"/>
              </a:rPr>
              <a:t>You </a:t>
            </a:r>
            <a:r>
              <a:rPr sz="1850" spc="20" dirty="0">
                <a:solidFill>
                  <a:srgbClr val="111111"/>
                </a:solidFill>
                <a:latin typeface="Arial"/>
                <a:cs typeface="Arial"/>
              </a:rPr>
              <a:t>are </a:t>
            </a:r>
            <a:r>
              <a:rPr sz="1850" spc="45" dirty="0">
                <a:solidFill>
                  <a:srgbClr val="111111"/>
                </a:solidFill>
                <a:latin typeface="Arial"/>
                <a:cs typeface="Arial"/>
              </a:rPr>
              <a:t>represented at </a:t>
            </a:r>
            <a:r>
              <a:rPr sz="1850" spc="65" dirty="0">
                <a:solidFill>
                  <a:srgbClr val="111111"/>
                </a:solidFill>
                <a:latin typeface="Arial"/>
                <a:cs typeface="Arial"/>
              </a:rPr>
              <a:t>multiple  </a:t>
            </a:r>
            <a:r>
              <a:rPr sz="1850" spc="-15" dirty="0">
                <a:solidFill>
                  <a:srgbClr val="111111"/>
                </a:solidFill>
                <a:latin typeface="Arial"/>
                <a:cs typeface="Arial"/>
              </a:rPr>
              <a:t>levels </a:t>
            </a:r>
            <a:r>
              <a:rPr sz="1850" spc="-10" dirty="0">
                <a:solidFill>
                  <a:srgbClr val="111111"/>
                </a:solidFill>
                <a:latin typeface="Arial"/>
                <a:cs typeface="Arial"/>
              </a:rPr>
              <a:t>- </a:t>
            </a:r>
            <a:r>
              <a:rPr sz="1850" b="1" spc="10" dirty="0">
                <a:solidFill>
                  <a:srgbClr val="111111"/>
                </a:solidFill>
                <a:latin typeface="Arial"/>
                <a:cs typeface="Arial"/>
              </a:rPr>
              <a:t>year, </a:t>
            </a:r>
            <a:r>
              <a:rPr sz="1850" b="1" spc="75" dirty="0">
                <a:solidFill>
                  <a:srgbClr val="111111"/>
                </a:solidFill>
                <a:latin typeface="Arial"/>
                <a:cs typeface="Arial"/>
              </a:rPr>
              <a:t>department </a:t>
            </a:r>
            <a:r>
              <a:rPr sz="1850" spc="75" dirty="0">
                <a:solidFill>
                  <a:srgbClr val="111111"/>
                </a:solidFill>
                <a:latin typeface="Arial"/>
                <a:cs typeface="Arial"/>
              </a:rPr>
              <a:t>and  </a:t>
            </a:r>
            <a:r>
              <a:rPr sz="1850" b="1" spc="35" dirty="0">
                <a:solidFill>
                  <a:srgbClr val="111111"/>
                </a:solidFill>
                <a:latin typeface="Arial"/>
                <a:cs typeface="Arial"/>
              </a:rPr>
              <a:t>faculty</a:t>
            </a:r>
            <a:endParaRPr sz="18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384837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FE991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FE991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45720" rIns="0" bIns="0" rtlCol="0" anchor="t">
        <a:noAutofit/>
      </a:bodyPr>
      <a:lstStyle>
        <a:defPPr>
          <a:lnSpc>
            <a:spcPct val="100000"/>
          </a:lnSpc>
          <a:defRPr sz="2400" i="0" dirty="0" smtClean="0">
            <a:solidFill>
              <a:srgbClr val="005C84"/>
            </a:solidFill>
            <a:latin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LIME template">
  <a:themeElements>
    <a:clrScheme name="Imperial colours - blue">
      <a:dk1>
        <a:srgbClr val="4C4C4C"/>
      </a:dk1>
      <a:lt1>
        <a:sysClr val="window" lastClr="FFFFFF"/>
      </a:lt1>
      <a:dk2>
        <a:srgbClr val="000000"/>
      </a:dk2>
      <a:lt2>
        <a:srgbClr val="B3B3B3"/>
      </a:lt2>
      <a:accent1>
        <a:srgbClr val="006EAF"/>
      </a:accent1>
      <a:accent2>
        <a:srgbClr val="960078"/>
      </a:accent2>
      <a:accent3>
        <a:srgbClr val="0CA1CD"/>
      </a:accent3>
      <a:accent4>
        <a:srgbClr val="66A40A"/>
      </a:accent4>
      <a:accent5>
        <a:srgbClr val="DD2501"/>
      </a:accent5>
      <a:accent6>
        <a:srgbClr val="EC7300"/>
      </a:accent6>
      <a:hlink>
        <a:srgbClr val="006EAF"/>
      </a:hlink>
      <a:folHlink>
        <a:srgbClr val="C81E7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Graduate School">
      <a:dk1>
        <a:srgbClr val="000000"/>
      </a:dk1>
      <a:lt1>
        <a:srgbClr val="FFFFFF"/>
      </a:lt1>
      <a:dk2>
        <a:srgbClr val="000D1C"/>
      </a:dk2>
      <a:lt2>
        <a:srgbClr val="EBEEEE"/>
      </a:lt2>
      <a:accent1>
        <a:srgbClr val="960078"/>
      </a:accent1>
      <a:accent2>
        <a:srgbClr val="00BECE"/>
      </a:accent2>
      <a:accent3>
        <a:srgbClr val="321E6D"/>
      </a:accent3>
      <a:accent4>
        <a:srgbClr val="009CBC"/>
      </a:accent4>
      <a:accent5>
        <a:srgbClr val="006EAF"/>
      </a:accent5>
      <a:accent6>
        <a:srgbClr val="9D9D9D"/>
      </a:accent6>
      <a:hlink>
        <a:srgbClr val="960078"/>
      </a:hlink>
      <a:folHlink>
        <a:srgbClr val="00BE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45720" rIns="0" bIns="0" rtlCol="0" anchor="t">
        <a:noAutofit/>
      </a:bodyPr>
      <a:lstStyle>
        <a:defPPr>
          <a:lnSpc>
            <a:spcPct val="100000"/>
          </a:lnSpc>
          <a:defRPr sz="2400" i="0" dirty="0" smtClean="0">
            <a:solidFill>
              <a:srgbClr val="005C84"/>
            </a:solidFill>
            <a:latin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000D1C"/>
      </a:dk2>
      <a:lt2>
        <a:srgbClr val="EBEEEE"/>
      </a:lt2>
      <a:accent1>
        <a:srgbClr val="960078"/>
      </a:accent1>
      <a:accent2>
        <a:srgbClr val="00BECE"/>
      </a:accent2>
      <a:accent3>
        <a:srgbClr val="321E6D"/>
      </a:accent3>
      <a:accent4>
        <a:srgbClr val="009CBC"/>
      </a:accent4>
      <a:accent5>
        <a:srgbClr val="006EAF"/>
      </a:accent5>
      <a:accent6>
        <a:srgbClr val="9D9D9D"/>
      </a:accent6>
      <a:hlink>
        <a:srgbClr val="005DC9"/>
      </a:hlink>
      <a:folHlink>
        <a:srgbClr val="005DC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fAE PP Template">
  <a:themeElements>
    <a:clrScheme name="Updated CfAE Colours">
      <a:dk1>
        <a:srgbClr val="2A3544"/>
      </a:dk1>
      <a:lt1>
        <a:srgbClr val="FFFFFF"/>
      </a:lt1>
      <a:dk2>
        <a:srgbClr val="2B3345"/>
      </a:dk2>
      <a:lt2>
        <a:srgbClr val="FFFFFF"/>
      </a:lt2>
      <a:accent1>
        <a:srgbClr val="B43291"/>
      </a:accent1>
      <a:accent2>
        <a:srgbClr val="715CA7"/>
      </a:accent2>
      <a:accent3>
        <a:srgbClr val="5CC5C5"/>
      </a:accent3>
      <a:accent4>
        <a:srgbClr val="9E004E"/>
      </a:accent4>
      <a:accent5>
        <a:srgbClr val="950078"/>
      </a:accent5>
      <a:accent6>
        <a:srgbClr val="2B3344"/>
      </a:accent6>
      <a:hlink>
        <a:srgbClr val="705CA7"/>
      </a:hlink>
      <a:folHlink>
        <a:srgbClr val="369F9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91440" bIns="45720" rtlCol="0" anchor="ctr">
        <a:noAutofit/>
      </a:bodyPr>
      <a:lstStyle>
        <a:defPPr algn="l">
          <a:lnSpc>
            <a:spcPct val="90000"/>
          </a:lnSpc>
          <a:defRPr sz="4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D501E55-E22A-4920-92B6-61A13E9B1B24}" vid="{D5A94198-F847-40BA-ABAA-B6F296551C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4086DBD7875488D9E6B7FAC97EC88" ma:contentTypeVersion="14" ma:contentTypeDescription="Create a new document." ma:contentTypeScope="" ma:versionID="04f81467f41ee74fe05016852146e99f">
  <xsd:schema xmlns:xsd="http://www.w3.org/2001/XMLSchema" xmlns:xs="http://www.w3.org/2001/XMLSchema" xmlns:p="http://schemas.microsoft.com/office/2006/metadata/properties" xmlns:ns2="59a620af-6fcc-417d-ad23-3695f5840796" xmlns:ns3="ae354c01-f879-41b3-9955-0485ca9fcbd5" targetNamespace="http://schemas.microsoft.com/office/2006/metadata/properties" ma:root="true" ma:fieldsID="35f99a7f148c777763d581d1e1c4a0c9" ns2:_="" ns3:_="">
    <xsd:import namespace="59a620af-6fcc-417d-ad23-3695f5840796"/>
    <xsd:import namespace="ae354c01-f879-41b3-9955-0485ca9fc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620af-6fcc-417d-ad23-3695f58407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54c01-f879-41b3-9955-0485ca9fcbd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4730a69-4309-4bbc-a6c2-c52621e451a0}" ma:internalName="TaxCatchAll" ma:showField="CatchAllData" ma:web="ae354c01-f879-41b3-9955-0485ca9fcb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DFDD15-3DC5-4A2A-900C-CC16530B0D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2B187E-DD56-4BBC-846E-5F9BA52FE2F5}">
  <ds:schemaRefs>
    <ds:schemaRef ds:uri="59a620af-6fcc-417d-ad23-3695f5840796"/>
    <ds:schemaRef ds:uri="ae354c01-f879-41b3-9955-0485ca9fcb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2887</Words>
  <Application>Microsoft Office PowerPoint</Application>
  <PresentationFormat>Widescreen</PresentationFormat>
  <Paragraphs>488</Paragraphs>
  <Slides>56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56</vt:i4>
      </vt:variant>
    </vt:vector>
  </HeadingPairs>
  <TitlesOfParts>
    <vt:vector size="97" baseType="lpstr">
      <vt:lpstr>MS PGothic</vt:lpstr>
      <vt:lpstr>Aptos</vt:lpstr>
      <vt:lpstr>Aptos Display</vt:lpstr>
      <vt:lpstr>Arial</vt:lpstr>
      <vt:lpstr>Arial Black</vt:lpstr>
      <vt:lpstr>Calibri</vt:lpstr>
      <vt:lpstr>Calibri Light</vt:lpstr>
      <vt:lpstr>Century Gothic</vt:lpstr>
      <vt:lpstr>Courier New</vt:lpstr>
      <vt:lpstr>firasans</vt:lpstr>
      <vt:lpstr>Frutiger LT Std 65 Bold</vt:lpstr>
      <vt:lpstr>Imperial Sans Display Semibold</vt:lpstr>
      <vt:lpstr>Imperial Sans Text</vt:lpstr>
      <vt:lpstr>Imperial Sans Text Light</vt:lpstr>
      <vt:lpstr>Imperial Sans Text Medium</vt:lpstr>
      <vt:lpstr>Imperial Sans Text Semibold</vt:lpstr>
      <vt:lpstr>ImperialText</vt:lpstr>
      <vt:lpstr>inherit</vt:lpstr>
      <vt:lpstr>Lucida Sans</vt:lpstr>
      <vt:lpstr>MetaOT-Bold</vt:lpstr>
      <vt:lpstr>Segoe UI</vt:lpstr>
      <vt:lpstr>Tahoma</vt:lpstr>
      <vt:lpstr>Times</vt:lpstr>
      <vt:lpstr>Times New Roman</vt:lpstr>
      <vt:lpstr>Wingdings</vt:lpstr>
      <vt:lpstr>1_Blank Presentation</vt:lpstr>
      <vt:lpstr>2_Office Theme</vt:lpstr>
      <vt:lpstr>7_Office Theme</vt:lpstr>
      <vt:lpstr>Office Theme</vt:lpstr>
      <vt:lpstr>Office Theme</vt:lpstr>
      <vt:lpstr>Office Theme</vt:lpstr>
      <vt:lpstr>Office Theme</vt:lpstr>
      <vt:lpstr>Office Theme</vt:lpstr>
      <vt:lpstr>CfAE PP Template</vt:lpstr>
      <vt:lpstr>Office Theme</vt:lpstr>
      <vt:lpstr>Office Theme</vt:lpstr>
      <vt:lpstr>LIME template</vt:lpstr>
      <vt:lpstr>Office Theme</vt:lpstr>
      <vt:lpstr>ICL PPT Theme</vt:lpstr>
      <vt:lpstr>Office Theme</vt:lpstr>
      <vt:lpstr>Office Theme</vt:lpstr>
      <vt:lpstr>PowerPoint Presentation</vt:lpstr>
      <vt:lpstr>Being a postgraduate</vt:lpstr>
      <vt:lpstr>Department of Physics</vt:lpstr>
      <vt:lpstr>Now meet some more wonderful people</vt:lpstr>
      <vt:lpstr>PowerPoint Presentation</vt:lpstr>
      <vt:lpstr>PowerPoint Presentation</vt:lpstr>
      <vt:lpstr>PowerPoint Presentation</vt:lpstr>
      <vt:lpstr>PowerPoint Presentation</vt:lpstr>
      <vt:lpstr>300+ Academic &amp; Wellbeing  Representatives -  elected by you</vt:lpstr>
      <vt:lpstr>HOW CAN YOU REPRESENT  YOUR PEERS?</vt:lpstr>
      <vt:lpstr>PowerPoint Presentation</vt:lpstr>
      <vt:lpstr>PowerPoint Presentation</vt:lpstr>
      <vt:lpstr>PowerPoint Presentation</vt:lpstr>
      <vt:lpstr>FR E E, N ON - J UD G M E N TA L, CO N F I DE N T IA L A N D I N D E PEN D E N T SER VI C E</vt:lpstr>
      <vt:lpstr>t1</vt:lpstr>
      <vt:lpstr>ESTABLISHED IN 1949</vt:lpstr>
      <vt:lpstr>PowerPoint Presentation</vt:lpstr>
      <vt:lpstr>PowerPoint Presentation</vt:lpstr>
      <vt:lpstr>PowerPoint Presentation</vt:lpstr>
      <vt:lpstr>OUR</vt:lpstr>
      <vt:lpstr>WELC.ME FAI R</vt:lpstr>
      <vt:lpstr>PowerPoint Presentation</vt:lpstr>
      <vt:lpstr>PowerPoint Presentation</vt:lpstr>
      <vt:lpstr>PowerPoint Presentation</vt:lpstr>
      <vt:lpstr>PowerPoint Presentation</vt:lpstr>
      <vt:lpstr>Designed to assist you turn your ideas into reality by providing access to the latest prototyping equipment and support</vt:lpstr>
      <vt:lpstr>Mechanical</vt:lpstr>
      <vt:lpstr>www.imperialhackspace.com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Boost your STEMM communication with CfAE</vt:lpstr>
      <vt:lpstr>Disability Advisory Service</vt:lpstr>
      <vt:lpstr>What we offer</vt:lpstr>
      <vt:lpstr>Screenings and assessments​</vt:lpstr>
      <vt:lpstr>Support at Imperial via DAS</vt:lpstr>
      <vt:lpstr>   Visit our appointments page for information on securing an appointment with DAS.  </vt:lpstr>
      <vt:lpstr>We look forward to meeting you</vt:lpstr>
      <vt:lpstr>Departmental Career Support</vt:lpstr>
      <vt:lpstr>MARS  Membership Accreditation &amp; Recognition Scheme</vt:lpstr>
      <vt:lpstr>PowerPoint Presentation</vt:lpstr>
      <vt:lpstr>PowerPoint Presentation</vt:lpstr>
      <vt:lpstr>Library Services for Physics PhD students</vt:lpstr>
      <vt:lpstr>ICT</vt:lpstr>
      <vt:lpstr>PowerPoint Presentation</vt:lpstr>
      <vt:lpstr>   Faculty Student Wellbeing Advice Team Ella Robson, Student Wellbeing Advisers        </vt:lpstr>
      <vt:lpstr>Working with us</vt:lpstr>
      <vt:lpstr>How to contact us</vt:lpstr>
      <vt:lpstr>Highlights</vt:lpstr>
      <vt:lpstr>PowerPoint Presentation</vt:lpstr>
      <vt:lpstr>Postgraduate Milestones</vt:lpstr>
      <vt:lpstr>Important starting information</vt:lpstr>
      <vt:lpstr>Check your e-mail   Visit the website for general activities/ information including welcome information: https://www.imperial.ac.uk/physics/students/current-students/postgraduate-research/ </vt:lpstr>
      <vt:lpstr>PGR Welcome Social Event</vt:lpstr>
    </vt:vector>
  </TitlesOfParts>
  <Company>FutureBrand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Emma Graham</dc:creator>
  <cp:lastModifiedBy>Sanchez Rey, Loli</cp:lastModifiedBy>
  <cp:revision>4</cp:revision>
  <dcterms:created xsi:type="dcterms:W3CDTF">2003-01-06T14:21:41Z</dcterms:created>
  <dcterms:modified xsi:type="dcterms:W3CDTF">2024-10-10T09:57:20Z</dcterms:modified>
</cp:coreProperties>
</file>