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handoutMasterIdLst>
    <p:handoutMasterId r:id="rId32"/>
  </p:handoutMasterIdLst>
  <p:sldIdLst>
    <p:sldId id="266" r:id="rId6"/>
    <p:sldId id="288" r:id="rId7"/>
    <p:sldId id="272" r:id="rId8"/>
    <p:sldId id="289" r:id="rId9"/>
    <p:sldId id="276" r:id="rId10"/>
    <p:sldId id="290" r:id="rId11"/>
    <p:sldId id="274" r:id="rId12"/>
    <p:sldId id="273" r:id="rId13"/>
    <p:sldId id="284" r:id="rId14"/>
    <p:sldId id="271" r:id="rId15"/>
    <p:sldId id="285" r:id="rId16"/>
    <p:sldId id="270" r:id="rId17"/>
    <p:sldId id="277" r:id="rId18"/>
    <p:sldId id="293" r:id="rId19"/>
    <p:sldId id="294" r:id="rId20"/>
    <p:sldId id="295" r:id="rId21"/>
    <p:sldId id="296" r:id="rId22"/>
    <p:sldId id="297" r:id="rId23"/>
    <p:sldId id="298" r:id="rId24"/>
    <p:sldId id="299" r:id="rId25"/>
    <p:sldId id="300" r:id="rId26"/>
    <p:sldId id="301" r:id="rId27"/>
    <p:sldId id="302" r:id="rId28"/>
    <p:sldId id="303" r:id="rId29"/>
    <p:sldId id="291" r:id="rId30"/>
  </p:sldIdLst>
  <p:sldSz cx="9144000" cy="6858000" type="screen4x3"/>
  <p:notesSz cx="6797675" cy="9874250"/>
  <p:defaultTextStyle>
    <a:defPPr>
      <a:defRPr lang="da-DK"/>
    </a:defPPr>
    <a:lvl1pPr algn="l" rtl="0" fontAlgn="base">
      <a:spcBef>
        <a:spcPct val="0"/>
      </a:spcBef>
      <a:spcAft>
        <a:spcPct val="0"/>
      </a:spcAft>
      <a:defRPr sz="1600"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1600"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1600"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1600"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1600" i="1" kern="1200">
        <a:solidFill>
          <a:srgbClr val="6E6E6F"/>
        </a:solidFill>
        <a:latin typeface="Verdana" pitchFamily="34" charset="0"/>
        <a:ea typeface="+mn-ea"/>
        <a:cs typeface="Times New Roman" pitchFamily="18" charset="0"/>
      </a:defRPr>
    </a:lvl5pPr>
    <a:lvl6pPr marL="2286000" algn="l" defTabSz="914400" rtl="0" eaLnBrk="1" latinLnBrk="0" hangingPunct="1">
      <a:defRPr sz="1600" i="1" kern="1200">
        <a:solidFill>
          <a:srgbClr val="6E6E6F"/>
        </a:solidFill>
        <a:latin typeface="Verdana" pitchFamily="34" charset="0"/>
        <a:ea typeface="+mn-ea"/>
        <a:cs typeface="Times New Roman" pitchFamily="18" charset="0"/>
      </a:defRPr>
    </a:lvl6pPr>
    <a:lvl7pPr marL="2743200" algn="l" defTabSz="914400" rtl="0" eaLnBrk="1" latinLnBrk="0" hangingPunct="1">
      <a:defRPr sz="1600" i="1" kern="1200">
        <a:solidFill>
          <a:srgbClr val="6E6E6F"/>
        </a:solidFill>
        <a:latin typeface="Verdana" pitchFamily="34" charset="0"/>
        <a:ea typeface="+mn-ea"/>
        <a:cs typeface="Times New Roman" pitchFamily="18" charset="0"/>
      </a:defRPr>
    </a:lvl7pPr>
    <a:lvl8pPr marL="3200400" algn="l" defTabSz="914400" rtl="0" eaLnBrk="1" latinLnBrk="0" hangingPunct="1">
      <a:defRPr sz="1600" i="1" kern="1200">
        <a:solidFill>
          <a:srgbClr val="6E6E6F"/>
        </a:solidFill>
        <a:latin typeface="Verdana" pitchFamily="34" charset="0"/>
        <a:ea typeface="+mn-ea"/>
        <a:cs typeface="Times New Roman" pitchFamily="18" charset="0"/>
      </a:defRPr>
    </a:lvl8pPr>
    <a:lvl9pPr marL="3657600" algn="l" defTabSz="914400" rtl="0" eaLnBrk="1" latinLnBrk="0" hangingPunct="1">
      <a:defRPr sz="1600" i="1" kern="1200">
        <a:solidFill>
          <a:srgbClr val="6E6E6F"/>
        </a:solidFill>
        <a:latin typeface="Verdana" pitchFamily="34" charset="0"/>
        <a:ea typeface="+mn-ea"/>
        <a:cs typeface="Times New Roman" pitchFamily="18" charset="0"/>
      </a:defRPr>
    </a:lvl9pPr>
  </p:defaultTextStyle>
  <p:extLst>
    <p:ext uri="{EFAFB233-063F-42B5-8137-9DF3F51BA10A}">
      <p15:sldGuideLst xmlns:p15="http://schemas.microsoft.com/office/powerpoint/2012/main">
        <p15:guide id="1" orient="horz" pos="4032">
          <p15:clr>
            <a:srgbClr val="A4A3A4"/>
          </p15:clr>
        </p15:guide>
        <p15:guide id="2" pos="528">
          <p15:clr>
            <a:srgbClr val="A4A3A4"/>
          </p15:clr>
        </p15:guide>
        <p15:guide id="3" pos="52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tes, Laura P" initials="LP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4F55"/>
    <a:srgbClr val="DC0217"/>
    <a:srgbClr val="6E6E6F"/>
    <a:srgbClr val="C2C2C2"/>
    <a:srgbClr val="040404"/>
    <a:srgbClr val="1B0807"/>
    <a:srgbClr val="FFFFFF"/>
    <a:srgbClr val="E78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8" autoAdjust="0"/>
    <p:restoredTop sz="90589" autoAdjust="0"/>
  </p:normalViewPr>
  <p:slideViewPr>
    <p:cSldViewPr>
      <p:cViewPr varScale="1">
        <p:scale>
          <a:sx n="105" d="100"/>
          <a:sy n="105" d="100"/>
        </p:scale>
        <p:origin x="1554" y="114"/>
      </p:cViewPr>
      <p:guideLst>
        <p:guide orient="horz" pos="4032"/>
        <p:guide pos="528"/>
        <p:guide pos="52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p:scale>
          <a:sx n="75" d="100"/>
          <a:sy n="75" d="100"/>
        </p:scale>
        <p:origin x="-1368" y="1416"/>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2944958" cy="494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852717" y="1"/>
            <a:ext cx="2944958" cy="494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379985"/>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852717" y="9379985"/>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F31D9225-7A2E-4572-910E-A296853BEF51}" type="slidenum">
              <a:rPr lang="da-DK"/>
              <a:pPr>
                <a:defRPr/>
              </a:pPr>
              <a:t>‹#›</a:t>
            </a:fld>
            <a:endParaRPr lang="da-DK"/>
          </a:p>
        </p:txBody>
      </p:sp>
    </p:spTree>
    <p:extLst>
      <p:ext uri="{BB962C8B-B14F-4D97-AF65-F5344CB8AC3E}">
        <p14:creationId xmlns:p14="http://schemas.microsoft.com/office/powerpoint/2010/main" val="3118964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4958" cy="494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852717" y="1"/>
            <a:ext cx="2944958" cy="4942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5124"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141" y="4689993"/>
            <a:ext cx="4985393"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379985"/>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852717" y="9379985"/>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B5892305-974B-4AD3-B992-8D64321F0ED9}" type="slidenum">
              <a:rPr lang="da-DK"/>
              <a:pPr>
                <a:defRPr/>
              </a:pPr>
              <a:t>‹#›</a:t>
            </a:fld>
            <a:endParaRPr lang="da-DK"/>
          </a:p>
        </p:txBody>
      </p:sp>
    </p:spTree>
    <p:extLst>
      <p:ext uri="{BB962C8B-B14F-4D97-AF65-F5344CB8AC3E}">
        <p14:creationId xmlns:p14="http://schemas.microsoft.com/office/powerpoint/2010/main" val="27978208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mperial.ac.uk/admin-services/ict/contact-ict-service-des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mperial.ac.uk/admin-services/ict/contact-ict-service-des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mperial.ac.uk/admin-services/ict/self-service/be-secure/protect-college-personal-information/sensitive-info/storing/%5d"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imperial.ac.uk/admin-services/ict/self-service/be-secure/protect-college-personal-information/sensitive-info/shar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3.imperial.ac.uk/counselling" TargetMode="External"/><Relationship Id="rId3" Type="http://schemas.openxmlformats.org/officeDocument/2006/relationships/hyperlink" Target="http://www.imperial.ac.uk/admin-services/secretariat/college-governance/charters-statutes-ordinances-and-regulations/policies-regulations-and-codes-of-practice/information-systems-security/iss-policies/policy2/" TargetMode="External"/><Relationship Id="rId7" Type="http://schemas.openxmlformats.org/officeDocument/2006/relationships/hyperlink" Target="http://www.imperial.ac.uk/students/student-support/college-tutors-and-departmental-support/"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imperialcollegeunion.org/welfare-and-advice" TargetMode="External"/><Relationship Id="rId5" Type="http://schemas.openxmlformats.org/officeDocument/2006/relationships/hyperlink" Target="mailto:it-security-officer@imperial.ac.uk" TargetMode="External"/><Relationship Id="rId4" Type="http://schemas.openxmlformats.org/officeDocument/2006/relationships/hyperlink" Target="http://www.imperial.ac.uk/admin-services/secretariat/college-governance/charters-statutes-ordinances-and-regulations/policies-regulations-and-codes-of-practice/information-systems-security/"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www3.imperial.ac.uk/counselling" TargetMode="External"/><Relationship Id="rId3" Type="http://schemas.openxmlformats.org/officeDocument/2006/relationships/hyperlink" Target="http://www.imperial.ac.uk/admin-services/secretariat/college-governance/charters-statutes-ordinances-and-regulations/policies-regulations-and-codes-of-practice/information-systems-security/iss-policies/policy2/" TargetMode="External"/><Relationship Id="rId7" Type="http://schemas.openxmlformats.org/officeDocument/2006/relationships/hyperlink" Target="http://www.imperial.ac.uk/students/student-support/college-tutors-and-departmental-support/"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imperialcollegeunion.org/welfare-and-advice" TargetMode="External"/><Relationship Id="rId5" Type="http://schemas.openxmlformats.org/officeDocument/2006/relationships/hyperlink" Target="mailto:it-security-officer@imperial.ac.uk" TargetMode="External"/><Relationship Id="rId4" Type="http://schemas.openxmlformats.org/officeDocument/2006/relationships/hyperlink" Target="http://www.imperial.ac.uk/admin-services/secretariat/college-governance/charters-statutes-ordinances-and-regulations/policies-regulations-and-codes-of-practice/information-systems-securit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ophos.com/en-us/security-news-trends/best-practices/facebook.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imperial.ac.uk/admin-services/ict/shop/" TargetMode="External"/><Relationship Id="rId7" Type="http://schemas.openxmlformats.org/officeDocument/2006/relationships/hyperlink" Target="http://www.imperial.ac.uk/admin-services/ict/self-service/be-secure/protect-computers-devices/mobile-device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imperial.ac.uk/admin-services/ict/shop/hardware/" TargetMode="External"/><Relationship Id="rId5" Type="http://schemas.openxmlformats.org/officeDocument/2006/relationships/hyperlink" Target="http://www.imperial.ac.uk/admin-services/ict/self-service/be-secure/information-systems-security-policies/" TargetMode="External"/><Relationship Id="rId4" Type="http://schemas.openxmlformats.org/officeDocument/2006/relationships/hyperlink" Target="http://www.imperial.ac.uk/admin-services/ict/self-service/be-secure/protect-computers-devices/viruses-malwar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i="1">
                <a:solidFill>
                  <a:srgbClr val="6E6E6F"/>
                </a:solidFill>
                <a:latin typeface="Verdana" pitchFamily="34" charset="0"/>
                <a:cs typeface="Times New Roman" pitchFamily="18" charset="0"/>
              </a:defRPr>
            </a:lvl1pPr>
            <a:lvl2pPr marL="742950" indent="-285750" eaLnBrk="0" hangingPunct="0">
              <a:defRPr sz="1600" i="1">
                <a:solidFill>
                  <a:srgbClr val="6E6E6F"/>
                </a:solidFill>
                <a:latin typeface="Verdana" pitchFamily="34" charset="0"/>
                <a:cs typeface="Times New Roman" pitchFamily="18" charset="0"/>
              </a:defRPr>
            </a:lvl2pPr>
            <a:lvl3pPr marL="1143000" indent="-228600" eaLnBrk="0" hangingPunct="0">
              <a:defRPr sz="1600" i="1">
                <a:solidFill>
                  <a:srgbClr val="6E6E6F"/>
                </a:solidFill>
                <a:latin typeface="Verdana" pitchFamily="34" charset="0"/>
                <a:cs typeface="Times New Roman" pitchFamily="18" charset="0"/>
              </a:defRPr>
            </a:lvl3pPr>
            <a:lvl4pPr marL="1600200" indent="-228600" eaLnBrk="0" hangingPunct="0">
              <a:defRPr sz="1600" i="1">
                <a:solidFill>
                  <a:srgbClr val="6E6E6F"/>
                </a:solidFill>
                <a:latin typeface="Verdana" pitchFamily="34" charset="0"/>
                <a:cs typeface="Times New Roman" pitchFamily="18" charset="0"/>
              </a:defRPr>
            </a:lvl4pPr>
            <a:lvl5pPr marL="2057400" indent="-228600" eaLnBrk="0" hangingPunct="0">
              <a:defRPr sz="1600" i="1">
                <a:solidFill>
                  <a:srgbClr val="6E6E6F"/>
                </a:solidFill>
                <a:latin typeface="Verdana" pitchFamily="34" charset="0"/>
                <a:cs typeface="Times New Roman" pitchFamily="18" charset="0"/>
              </a:defRPr>
            </a:lvl5pPr>
            <a:lvl6pPr marL="2514600" indent="-228600" eaLnBrk="0" fontAlgn="base" hangingPunct="0">
              <a:spcBef>
                <a:spcPct val="0"/>
              </a:spcBef>
              <a:spcAft>
                <a:spcPct val="0"/>
              </a:spcAft>
              <a:defRPr sz="1600" i="1">
                <a:solidFill>
                  <a:srgbClr val="6E6E6F"/>
                </a:solidFill>
                <a:latin typeface="Verdana" pitchFamily="34" charset="0"/>
                <a:cs typeface="Times New Roman" pitchFamily="18" charset="0"/>
              </a:defRPr>
            </a:lvl6pPr>
            <a:lvl7pPr marL="2971800" indent="-228600" eaLnBrk="0" fontAlgn="base" hangingPunct="0">
              <a:spcBef>
                <a:spcPct val="0"/>
              </a:spcBef>
              <a:spcAft>
                <a:spcPct val="0"/>
              </a:spcAft>
              <a:defRPr sz="1600" i="1">
                <a:solidFill>
                  <a:srgbClr val="6E6E6F"/>
                </a:solidFill>
                <a:latin typeface="Verdana" pitchFamily="34" charset="0"/>
                <a:cs typeface="Times New Roman" pitchFamily="18" charset="0"/>
              </a:defRPr>
            </a:lvl7pPr>
            <a:lvl8pPr marL="3429000" indent="-228600" eaLnBrk="0" fontAlgn="base" hangingPunct="0">
              <a:spcBef>
                <a:spcPct val="0"/>
              </a:spcBef>
              <a:spcAft>
                <a:spcPct val="0"/>
              </a:spcAft>
              <a:defRPr sz="1600" i="1">
                <a:solidFill>
                  <a:srgbClr val="6E6E6F"/>
                </a:solidFill>
                <a:latin typeface="Verdana" pitchFamily="34" charset="0"/>
                <a:cs typeface="Times New Roman" pitchFamily="18" charset="0"/>
              </a:defRPr>
            </a:lvl8pPr>
            <a:lvl9pPr marL="3886200" indent="-228600" eaLnBrk="0" fontAlgn="base" hangingPunct="0">
              <a:spcBef>
                <a:spcPct val="0"/>
              </a:spcBef>
              <a:spcAft>
                <a:spcPct val="0"/>
              </a:spcAft>
              <a:defRPr sz="1600" i="1">
                <a:solidFill>
                  <a:srgbClr val="6E6E6F"/>
                </a:solidFill>
                <a:latin typeface="Verdana" pitchFamily="34" charset="0"/>
                <a:cs typeface="Times New Roman" pitchFamily="18" charset="0"/>
              </a:defRPr>
            </a:lvl9pPr>
          </a:lstStyle>
          <a:p>
            <a:pPr eaLnBrk="1" hangingPunct="1"/>
            <a:fld id="{48892695-AC52-4606-A2FB-1329DC20B7DF}" type="slidenum">
              <a:rPr lang="da-DK" sz="1200" i="0" smtClean="0">
                <a:solidFill>
                  <a:schemeClr val="tx1"/>
                </a:solidFill>
                <a:latin typeface="Times New Roman" pitchFamily="18" charset="0"/>
              </a:rPr>
              <a:pPr eaLnBrk="1" hangingPunct="1"/>
              <a:t>1</a:t>
            </a:fld>
            <a:endParaRPr lang="da-DK" sz="1200" i="0" smtClean="0">
              <a:solidFill>
                <a:schemeClr val="tx1"/>
              </a:solidFill>
              <a:latin typeface="Times New Roman" pitchFamily="18" charset="0"/>
            </a:endParaRPr>
          </a:p>
        </p:txBody>
      </p:sp>
      <p:sp>
        <p:nvSpPr>
          <p:cNvPr id="6147" name="Rectangle 2"/>
          <p:cNvSpPr>
            <a:spLocks noGrp="1" noRot="1" noChangeAspect="1" noChangeArrowheads="1" noTextEdit="1"/>
          </p:cNvSpPr>
          <p:nvPr>
            <p:ph type="sldImg"/>
          </p:nvPr>
        </p:nvSpPr>
        <p:spPr>
          <a:xfrm>
            <a:off x="904875" y="739775"/>
            <a:ext cx="3402013" cy="2551113"/>
          </a:xfrm>
          <a:ln/>
        </p:spPr>
      </p:sp>
      <p:sp>
        <p:nvSpPr>
          <p:cNvPr id="6148" name="Rectangle 3"/>
          <p:cNvSpPr>
            <a:spLocks noGrp="1" noChangeArrowheads="1"/>
          </p:cNvSpPr>
          <p:nvPr>
            <p:ph type="body" idx="1"/>
          </p:nvPr>
        </p:nvSpPr>
        <p:spPr>
          <a:xfrm>
            <a:off x="906141" y="3620927"/>
            <a:ext cx="4985393" cy="55127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smtClean="0"/>
          </a:p>
        </p:txBody>
      </p:sp>
    </p:spTree>
    <p:extLst>
      <p:ext uri="{BB962C8B-B14F-4D97-AF65-F5344CB8AC3E}">
        <p14:creationId xmlns:p14="http://schemas.microsoft.com/office/powerpoint/2010/main" val="30826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smtClean="0"/>
              <a:t>If in doubt, do not click</a:t>
            </a:r>
          </a:p>
          <a:p>
            <a:pPr marL="0" indent="0">
              <a:buNone/>
            </a:pPr>
            <a:endParaRPr lang="en-GB" b="1" dirty="0" smtClean="0"/>
          </a:p>
          <a:p>
            <a:pPr marL="0" indent="0">
              <a:buNone/>
            </a:pPr>
            <a:r>
              <a:rPr lang="en-GB" b="1" dirty="0" smtClean="0"/>
              <a:t>Check emails carefully</a:t>
            </a:r>
          </a:p>
          <a:p>
            <a:r>
              <a:rPr lang="en-GB" dirty="0" smtClean="0"/>
              <a:t>Copy-cat emails, made to look like those from banks or even Imperial College, are getting increasingly sophisticated. Does the email look genuine? Are there inconsistencies or mistakes? Is there a named sender you recognise? If in doubt, don’t click. </a:t>
            </a:r>
          </a:p>
          <a:p>
            <a:pPr lvl="0"/>
            <a:r>
              <a:rPr lang="en-GB" dirty="0" smtClean="0"/>
              <a:t>As a general rule, no reputable organisation should ever ask you to share personal information by email. ICT will never ask anyone to reveal private information by email and neither should any other College member </a:t>
            </a:r>
          </a:p>
          <a:p>
            <a:pPr marL="0" indent="0">
              <a:buNone/>
            </a:pPr>
            <a:r>
              <a:rPr lang="en-GB" b="1" dirty="0" smtClean="0"/>
              <a:t>Report anything suspicious</a:t>
            </a:r>
          </a:p>
          <a:p>
            <a:r>
              <a:rPr lang="en-GB" dirty="0" smtClean="0"/>
              <a:t>If it looks suspicious, even if you know the source, do not open or click on any links. Report it to the ICT Security team via the </a:t>
            </a:r>
            <a:r>
              <a:rPr lang="en-GB" dirty="0" smtClean="0">
                <a:hlinkClick r:id="rId3" action="ppaction://hlinkfile"/>
              </a:rPr>
              <a:t>ICT Service Desk</a:t>
            </a:r>
            <a:r>
              <a:rPr lang="en-GB" dirty="0" smtClean="0"/>
              <a:t>.</a:t>
            </a:r>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17</a:t>
            </a:fld>
            <a:endParaRPr lang="en-GB" dirty="0"/>
          </a:p>
        </p:txBody>
      </p:sp>
    </p:spTree>
    <p:extLst>
      <p:ext uri="{BB962C8B-B14F-4D97-AF65-F5344CB8AC3E}">
        <p14:creationId xmlns:p14="http://schemas.microsoft.com/office/powerpoint/2010/main" val="2511634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smtClean="0"/>
              <a:t>If in doubt, do not click</a:t>
            </a:r>
          </a:p>
          <a:p>
            <a:pPr marL="0" indent="0">
              <a:buNone/>
            </a:pPr>
            <a:endParaRPr lang="en-GB" b="1" dirty="0" smtClean="0"/>
          </a:p>
          <a:p>
            <a:pPr marL="0" indent="0">
              <a:buNone/>
            </a:pPr>
            <a:r>
              <a:rPr lang="en-GB" b="1" dirty="0" smtClean="0"/>
              <a:t>Check emails carefully</a:t>
            </a:r>
          </a:p>
          <a:p>
            <a:r>
              <a:rPr lang="en-GB" dirty="0" smtClean="0"/>
              <a:t>Copy-cat emails, made to look like those from banks or even Imperial College, are getting increasingly sophisticated. Does the email look genuine? Are there inconsistencies or mistakes? Is there a named sender you recognise? If in doubt, don’t click. </a:t>
            </a:r>
          </a:p>
          <a:p>
            <a:pPr lvl="0"/>
            <a:r>
              <a:rPr lang="en-GB" dirty="0" smtClean="0"/>
              <a:t>As a general rule, no reputable organisation should ever ask you to share personal information by email. ICT will never ask anyone to reveal private information by email and neither should any other College member </a:t>
            </a:r>
          </a:p>
          <a:p>
            <a:pPr marL="0" indent="0">
              <a:buNone/>
            </a:pPr>
            <a:r>
              <a:rPr lang="en-GB" b="1" dirty="0" smtClean="0"/>
              <a:t>Report anything suspicious</a:t>
            </a:r>
          </a:p>
          <a:p>
            <a:r>
              <a:rPr lang="en-GB" dirty="0" smtClean="0"/>
              <a:t>If it looks suspicious, even if you know the source, do not open or click on any links. Report it to the ICT Security team via the </a:t>
            </a:r>
            <a:r>
              <a:rPr lang="en-GB" dirty="0" smtClean="0">
                <a:hlinkClick r:id="rId3" action="ppaction://hlinkfile"/>
              </a:rPr>
              <a:t>ICT Service Desk</a:t>
            </a:r>
            <a:r>
              <a:rPr lang="en-GB" dirty="0" smtClean="0"/>
              <a:t>.</a:t>
            </a:r>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18</a:t>
            </a:fld>
            <a:endParaRPr lang="en-GB" dirty="0"/>
          </a:p>
        </p:txBody>
      </p:sp>
    </p:spTree>
    <p:extLst>
      <p:ext uri="{BB962C8B-B14F-4D97-AF65-F5344CB8AC3E}">
        <p14:creationId xmlns:p14="http://schemas.microsoft.com/office/powerpoint/2010/main" val="1231540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Removable media - the risks:</a:t>
            </a:r>
          </a:p>
          <a:p>
            <a:pPr lvl="0"/>
            <a:r>
              <a:rPr lang="en-GB" sz="1200" dirty="0" smtClean="0"/>
              <a:t>Very easy to steal or lose</a:t>
            </a:r>
          </a:p>
          <a:p>
            <a:pPr lvl="0"/>
            <a:r>
              <a:rPr lang="en-GB" sz="1200" dirty="0" smtClean="0"/>
              <a:t>Can pick up or contain viruses and malware that could wipe data stored on them and infect any machine they’re plugged in to. </a:t>
            </a:r>
          </a:p>
          <a:p>
            <a:pPr lvl="0"/>
            <a:endParaRPr lang="en-GB" sz="100" dirty="0" smtClean="0"/>
          </a:p>
          <a:p>
            <a:pPr marL="0" lvl="0" indent="0">
              <a:buNone/>
            </a:pPr>
            <a:r>
              <a:rPr lang="en-GB" sz="1200" dirty="0" smtClean="0"/>
              <a:t>Consumer cloud storage (Dropbox, Google Drive) – the risks:</a:t>
            </a:r>
          </a:p>
          <a:p>
            <a:r>
              <a:rPr lang="en-GB" sz="1200" dirty="0" smtClean="0"/>
              <a:t>Many do not encrypt (protect) data adequately so data could be accessed, shared or lost. There have been a number of high profile cases of personal data infringements reported in the press. </a:t>
            </a:r>
          </a:p>
          <a:p>
            <a:pPr marL="0" lvl="0" indent="0">
              <a:buNone/>
            </a:pPr>
            <a:endParaRPr lang="en-GB" sz="100" dirty="0" smtClean="0"/>
          </a:p>
          <a:p>
            <a:pPr marL="0" indent="0">
              <a:buNone/>
            </a:pPr>
            <a:r>
              <a:rPr lang="en-GB" sz="1200" dirty="0" smtClean="0"/>
              <a:t>Use College’s recommended backed-up central file storage and sharing options, your personal H Drive space, group space or One Drive for Business (available with free 365 software). </a:t>
            </a:r>
          </a:p>
          <a:p>
            <a:pPr marL="0" indent="0">
              <a:buNone/>
            </a:pPr>
            <a:endParaRPr lang="en-GB" sz="100" dirty="0" smtClean="0"/>
          </a:p>
          <a:p>
            <a:pPr marL="0" indent="0">
              <a:buNone/>
            </a:pPr>
            <a:r>
              <a:rPr lang="en-GB" sz="1200" dirty="0" smtClean="0"/>
              <a:t>Visit the</a:t>
            </a:r>
            <a:r>
              <a:rPr lang="en-GB" sz="1200" b="1" dirty="0" smtClean="0"/>
              <a:t> Be Secure </a:t>
            </a:r>
            <a:r>
              <a:rPr lang="en-GB" sz="1200" dirty="0" smtClean="0"/>
              <a:t>website</a:t>
            </a:r>
            <a:r>
              <a:rPr lang="en-GB" sz="1200" b="1" dirty="0" smtClean="0"/>
              <a:t>: </a:t>
            </a:r>
            <a:endParaRPr lang="en-GB" sz="1200" dirty="0" smtClean="0"/>
          </a:p>
          <a:p>
            <a:pPr lvl="0"/>
            <a:r>
              <a:rPr lang="en-GB" sz="1200" u="sng" dirty="0" smtClean="0">
                <a:hlinkClick r:id="rId3"/>
              </a:rPr>
              <a:t>Store sensitive information securely</a:t>
            </a:r>
            <a:r>
              <a:rPr lang="en-GB" sz="1200" dirty="0" smtClean="0"/>
              <a:t> </a:t>
            </a:r>
          </a:p>
          <a:p>
            <a:pPr lvl="0"/>
            <a:r>
              <a:rPr lang="en-GB" sz="1200" u="sng" dirty="0" smtClean="0">
                <a:hlinkClick r:id="rId4"/>
              </a:rPr>
              <a:t>Share sensitive information securely</a:t>
            </a:r>
            <a:r>
              <a:rPr lang="en-GB" sz="1200" dirty="0" smtClean="0"/>
              <a:t> </a:t>
            </a:r>
            <a:endParaRPr lang="en-GB" sz="1200" dirty="0"/>
          </a:p>
        </p:txBody>
      </p:sp>
      <p:sp>
        <p:nvSpPr>
          <p:cNvPr id="4" name="Slide Number Placeholder 3"/>
          <p:cNvSpPr>
            <a:spLocks noGrp="1"/>
          </p:cNvSpPr>
          <p:nvPr>
            <p:ph type="sldNum" sz="quarter" idx="10"/>
          </p:nvPr>
        </p:nvSpPr>
        <p:spPr/>
        <p:txBody>
          <a:bodyPr/>
          <a:lstStyle/>
          <a:p>
            <a:fld id="{D95DBB64-108F-48D9-8F04-FC374D0DDC22}" type="slidenum">
              <a:rPr lang="en-GB" smtClean="0"/>
              <a:t>19</a:t>
            </a:fld>
            <a:endParaRPr lang="en-GB" dirty="0"/>
          </a:p>
        </p:txBody>
      </p:sp>
    </p:spTree>
    <p:extLst>
      <p:ext uri="{BB962C8B-B14F-4D97-AF65-F5344CB8AC3E}">
        <p14:creationId xmlns:p14="http://schemas.microsoft.com/office/powerpoint/2010/main" val="3724013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smtClean="0"/>
              <a:t>You must make sure that you adhere to with the </a:t>
            </a:r>
            <a:r>
              <a:rPr lang="en-GB" sz="1600" dirty="0" smtClean="0">
                <a:hlinkClick r:id="rId3" action="ppaction://hlinkfile"/>
              </a:rPr>
              <a:t>Conditions of Use of IT Facilities</a:t>
            </a:r>
            <a:r>
              <a:rPr lang="en-GB" sz="1600" dirty="0" smtClean="0"/>
              <a:t>, including the following:</a:t>
            </a:r>
          </a:p>
          <a:p>
            <a:r>
              <a:rPr lang="en-GB" sz="1200" dirty="0" smtClean="0"/>
              <a:t>Do not access or transmit pornographic or indecent material.</a:t>
            </a:r>
          </a:p>
          <a:p>
            <a:r>
              <a:rPr lang="en-GB" sz="1200" dirty="0" smtClean="0"/>
              <a:t>Do not attempt to access computer systems or applications that you are not authorised to use (known as hacking) or attempt to use other people's accounts.</a:t>
            </a:r>
          </a:p>
          <a:p>
            <a:r>
              <a:rPr lang="en-GB" sz="1200" dirty="0" smtClean="0"/>
              <a:t>Respect the copyright of others and do not infringe this through the illegal downloading or use of software, music, video etc.</a:t>
            </a:r>
          </a:p>
          <a:p>
            <a:r>
              <a:rPr lang="en-GB" sz="1200" dirty="0" smtClean="0"/>
              <a:t>Do not send emails or participate in forums etc. that harass or defame others.</a:t>
            </a:r>
          </a:p>
          <a:p>
            <a:r>
              <a:rPr lang="en-GB" sz="1200" dirty="0" smtClean="0"/>
              <a:t>Do not make commitments on behalf of the College that you are not authorised to make.</a:t>
            </a:r>
          </a:p>
          <a:p>
            <a:r>
              <a:rPr lang="en-GB" sz="1200" dirty="0" smtClean="0"/>
              <a:t>Be careful not to misrepresent the College on blog, wikis etc.</a:t>
            </a:r>
          </a:p>
          <a:p>
            <a:r>
              <a:rPr lang="en-GB" sz="1200" dirty="0" smtClean="0"/>
              <a:t>Use social networking sites with care. They are no different from any other form of publication and you could be legally accountable for any content.</a:t>
            </a:r>
          </a:p>
          <a:p>
            <a:r>
              <a:rPr lang="en-GB" sz="1200" dirty="0" smtClean="0"/>
              <a:t>Read the full IT use policy here: </a:t>
            </a:r>
            <a:r>
              <a:rPr lang="en-GB" sz="1200" dirty="0" smtClean="0">
                <a:hlinkClick r:id="rId4" action="ppaction://hlinkfile"/>
              </a:rPr>
              <a:t>Information Systems Security</a:t>
            </a:r>
            <a:r>
              <a:rPr lang="en-GB" sz="1200" dirty="0" smtClean="0"/>
              <a:t>.</a:t>
            </a:r>
          </a:p>
          <a:p>
            <a:endParaRPr lang="en-GB" sz="100" dirty="0" smtClean="0"/>
          </a:p>
          <a:p>
            <a:pPr marL="0" indent="0">
              <a:buNone/>
            </a:pPr>
            <a:r>
              <a:rPr lang="en-GB" sz="1600" b="1" dirty="0" smtClean="0"/>
              <a:t>IMPORTANT - Failure to comply with College rules can result in loss of access to services and systems and disciplinary action.</a:t>
            </a:r>
          </a:p>
          <a:p>
            <a:pPr marL="0" indent="0">
              <a:buNone/>
            </a:pPr>
            <a:endParaRPr lang="en-GB" sz="1600" b="1" dirty="0" smtClean="0"/>
          </a:p>
          <a:p>
            <a:pPr marL="0" indent="0">
              <a:buNone/>
            </a:pPr>
            <a:endParaRPr lang="en-GB" sz="1600" b="1" dirty="0" smtClean="0"/>
          </a:p>
          <a:p>
            <a:pPr marL="0" indent="0">
              <a:buNone/>
            </a:pPr>
            <a:r>
              <a:rPr lang="en-GB" sz="1600" dirty="0" smtClean="0"/>
              <a:t>Being threatened or abused online or anywhere else is never acceptable. If you become a victim of bullying or harassment there are many routes for support.</a:t>
            </a:r>
          </a:p>
          <a:p>
            <a:pPr marL="0" indent="0">
              <a:buNone/>
            </a:pPr>
            <a:r>
              <a:rPr lang="en-GB" sz="1600" b="1" dirty="0" smtClean="0"/>
              <a:t>Report it to the ICT Security team</a:t>
            </a:r>
          </a:p>
          <a:p>
            <a:r>
              <a:rPr lang="en-GB" sz="1600" dirty="0" smtClean="0"/>
              <a:t>If you are experiencing problems or have a sensitive query relating to IT security, contact the ICT Security team directly who are happy to help you put a stop to it.</a:t>
            </a:r>
          </a:p>
          <a:p>
            <a:r>
              <a:rPr lang="en-GB" sz="1600" dirty="0" smtClean="0"/>
              <a:t>In person - Level 4, Sherfield Building, South Kensington Campus.</a:t>
            </a:r>
          </a:p>
          <a:p>
            <a:r>
              <a:rPr lang="en-GB" sz="1600" dirty="0" smtClean="0"/>
              <a:t>Email - </a:t>
            </a:r>
            <a:r>
              <a:rPr lang="en-GB" sz="1600" dirty="0" smtClean="0">
                <a:hlinkClick r:id="rId5" tooltip="it-security-officer@imperial.ac.uk link opens in a new window"/>
              </a:rPr>
              <a:t>it-security-officer@imperial.ac.uk</a:t>
            </a:r>
            <a:r>
              <a:rPr lang="en-GB" sz="1600" dirty="0" smtClean="0"/>
              <a:t>.</a:t>
            </a:r>
          </a:p>
          <a:p>
            <a:r>
              <a:rPr lang="en-GB" sz="1600" dirty="0" smtClean="0"/>
              <a:t>Telephone - +44(0)207 594 6966.</a:t>
            </a:r>
          </a:p>
          <a:p>
            <a:pPr marL="0" indent="0">
              <a:buNone/>
            </a:pPr>
            <a:r>
              <a:rPr lang="en-GB" sz="1600" b="1" dirty="0" smtClean="0"/>
              <a:t>ICU Advice Centre</a:t>
            </a:r>
          </a:p>
          <a:p>
            <a:r>
              <a:rPr lang="en-GB" sz="1600" dirty="0" smtClean="0"/>
              <a:t>The </a:t>
            </a:r>
            <a:r>
              <a:rPr lang="en-GB" sz="1600" dirty="0" smtClean="0">
                <a:hlinkClick r:id="rId6" tooltip="Imperial College Union Advice Centre link opens in a new window"/>
              </a:rPr>
              <a:t>Imperial College Union Advice Centre</a:t>
            </a:r>
            <a:r>
              <a:rPr lang="en-GB" sz="1600" dirty="0" smtClean="0"/>
              <a:t> offers advice and support on a wide range of issues.</a:t>
            </a:r>
          </a:p>
          <a:p>
            <a:pPr marL="0" indent="0">
              <a:buNone/>
            </a:pPr>
            <a:r>
              <a:rPr lang="en-GB" sz="1600" b="1" dirty="0" smtClean="0"/>
              <a:t>College tutors</a:t>
            </a:r>
          </a:p>
          <a:p>
            <a:r>
              <a:rPr lang="en-GB" sz="1600" dirty="0" smtClean="0"/>
              <a:t>Every department has a system of academic and pastoral care in place to make sure that you always have someone to whom you can turn.</a:t>
            </a:r>
          </a:p>
          <a:p>
            <a:r>
              <a:rPr lang="en-GB" sz="1600" dirty="0" smtClean="0"/>
              <a:t>There is also a </a:t>
            </a:r>
            <a:r>
              <a:rPr lang="en-GB" sz="1600" dirty="0" smtClean="0">
                <a:hlinkClick r:id="rId7" action="ppaction://hlinkfile"/>
              </a:rPr>
              <a:t>network of tutors</a:t>
            </a:r>
            <a:r>
              <a:rPr lang="en-GB" sz="1600" dirty="0" smtClean="0"/>
              <a:t> to provide confidential support to all students, independent of your academic department.</a:t>
            </a:r>
          </a:p>
          <a:p>
            <a:pPr marL="0" indent="0">
              <a:buNone/>
            </a:pPr>
            <a:r>
              <a:rPr lang="en-GB" sz="1600" b="1" dirty="0" smtClean="0"/>
              <a:t>Student counselling</a:t>
            </a:r>
          </a:p>
          <a:p>
            <a:r>
              <a:rPr lang="en-GB" sz="1600" dirty="0" smtClean="0"/>
              <a:t>The </a:t>
            </a:r>
            <a:r>
              <a:rPr lang="en-GB" sz="1600" dirty="0" smtClean="0">
                <a:hlinkClick r:id="rId8" tooltip="Student Counselling Service link opens in a new window"/>
              </a:rPr>
              <a:t>Student Counselling Service</a:t>
            </a:r>
            <a:r>
              <a:rPr lang="en-GB" sz="1600" dirty="0" smtClean="0"/>
              <a:t> offers short-term counselling to all registered students.</a:t>
            </a:r>
          </a:p>
          <a:p>
            <a:pPr marL="0" indent="0">
              <a:buNone/>
            </a:pPr>
            <a:endParaRPr lang="en-GB" sz="1600" b="1" dirty="0" smtClean="0"/>
          </a:p>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20</a:t>
            </a:fld>
            <a:endParaRPr lang="en-GB" dirty="0"/>
          </a:p>
        </p:txBody>
      </p:sp>
    </p:spTree>
    <p:extLst>
      <p:ext uri="{BB962C8B-B14F-4D97-AF65-F5344CB8AC3E}">
        <p14:creationId xmlns:p14="http://schemas.microsoft.com/office/powerpoint/2010/main" val="257708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600" dirty="0" smtClean="0"/>
              <a:t>You must make sure that you adhere to with the </a:t>
            </a:r>
            <a:r>
              <a:rPr lang="en-GB" sz="1600" dirty="0" smtClean="0">
                <a:hlinkClick r:id="rId3" action="ppaction://hlinkfile"/>
              </a:rPr>
              <a:t>Conditions of Use of IT Facilities</a:t>
            </a:r>
            <a:r>
              <a:rPr lang="en-GB" sz="1600" dirty="0" smtClean="0"/>
              <a:t>, including the following:</a:t>
            </a:r>
          </a:p>
          <a:p>
            <a:r>
              <a:rPr lang="en-GB" sz="1200" dirty="0" smtClean="0"/>
              <a:t>Do not access or transmit pornographic or indecent material.</a:t>
            </a:r>
          </a:p>
          <a:p>
            <a:r>
              <a:rPr lang="en-GB" sz="1200" dirty="0" smtClean="0"/>
              <a:t>Do not attempt to access computer systems or applications that you are not authorised to use (known as hacking) or attempt to use other people's accounts.</a:t>
            </a:r>
          </a:p>
          <a:p>
            <a:r>
              <a:rPr lang="en-GB" sz="1200" dirty="0" smtClean="0"/>
              <a:t>Respect the copyright of others and do not infringe this through the illegal downloading or use of software, music, video etc.</a:t>
            </a:r>
          </a:p>
          <a:p>
            <a:r>
              <a:rPr lang="en-GB" sz="1200" dirty="0" smtClean="0"/>
              <a:t>Do not send emails or participate in forums etc. that harass or defame others.</a:t>
            </a:r>
          </a:p>
          <a:p>
            <a:r>
              <a:rPr lang="en-GB" sz="1200" dirty="0" smtClean="0"/>
              <a:t>Do not make commitments on behalf of the College that you are not authorised to make.</a:t>
            </a:r>
          </a:p>
          <a:p>
            <a:r>
              <a:rPr lang="en-GB" sz="1200" dirty="0" smtClean="0"/>
              <a:t>Be careful not to misrepresent the College on blog, wikis etc.</a:t>
            </a:r>
          </a:p>
          <a:p>
            <a:r>
              <a:rPr lang="en-GB" sz="1200" dirty="0" smtClean="0"/>
              <a:t>Use social networking sites with care. They are no different from any other form of publication and you could be legally accountable for any content.</a:t>
            </a:r>
          </a:p>
          <a:p>
            <a:r>
              <a:rPr lang="en-GB" sz="1200" dirty="0" smtClean="0"/>
              <a:t>Read the full IT use policy here: </a:t>
            </a:r>
            <a:r>
              <a:rPr lang="en-GB" sz="1200" dirty="0" smtClean="0">
                <a:hlinkClick r:id="rId4" action="ppaction://hlinkfile"/>
              </a:rPr>
              <a:t>Information Systems Security</a:t>
            </a:r>
            <a:r>
              <a:rPr lang="en-GB" sz="1200" dirty="0" smtClean="0"/>
              <a:t>.</a:t>
            </a:r>
          </a:p>
          <a:p>
            <a:endParaRPr lang="en-GB" sz="100" dirty="0" smtClean="0"/>
          </a:p>
          <a:p>
            <a:pPr marL="0" indent="0">
              <a:buNone/>
            </a:pPr>
            <a:r>
              <a:rPr lang="en-GB" sz="1600" b="1" dirty="0" smtClean="0"/>
              <a:t>IMPORTANT - Failure to comply with College rules can result in loss of access to services and systems and disciplinary action.</a:t>
            </a:r>
          </a:p>
          <a:p>
            <a:pPr marL="0" indent="0">
              <a:buNone/>
            </a:pPr>
            <a:endParaRPr lang="en-GB" sz="1600" b="1" dirty="0" smtClean="0"/>
          </a:p>
          <a:p>
            <a:pPr marL="0" indent="0">
              <a:buNone/>
            </a:pPr>
            <a:endParaRPr lang="en-GB" sz="1600" b="1" dirty="0" smtClean="0"/>
          </a:p>
          <a:p>
            <a:pPr marL="0" indent="0">
              <a:buNone/>
            </a:pPr>
            <a:r>
              <a:rPr lang="en-GB" sz="1600" dirty="0" smtClean="0"/>
              <a:t>Being threatened or abused online or anywhere else is never acceptable. If you become a victim of bullying or harassment there are many routes for support.</a:t>
            </a:r>
          </a:p>
          <a:p>
            <a:pPr marL="0" indent="0">
              <a:buNone/>
            </a:pPr>
            <a:r>
              <a:rPr lang="en-GB" sz="1600" b="1" dirty="0" smtClean="0"/>
              <a:t>Report it to the ICT Security team</a:t>
            </a:r>
          </a:p>
          <a:p>
            <a:r>
              <a:rPr lang="en-GB" sz="1600" dirty="0" smtClean="0"/>
              <a:t>If you are experiencing problems or have a sensitive query relating to IT security, contact the ICT Security team directly who are happy to help you put a stop to it.</a:t>
            </a:r>
          </a:p>
          <a:p>
            <a:r>
              <a:rPr lang="en-GB" sz="1600" dirty="0" smtClean="0"/>
              <a:t>In person - Level 4, Sherfield Building, South Kensington Campus.</a:t>
            </a:r>
          </a:p>
          <a:p>
            <a:r>
              <a:rPr lang="en-GB" sz="1600" dirty="0" smtClean="0"/>
              <a:t>Email - </a:t>
            </a:r>
            <a:r>
              <a:rPr lang="en-GB" sz="1600" dirty="0" smtClean="0">
                <a:hlinkClick r:id="rId5" tooltip="it-security-officer@imperial.ac.uk link opens in a new window"/>
              </a:rPr>
              <a:t>it-security-officer@imperial.ac.uk</a:t>
            </a:r>
            <a:r>
              <a:rPr lang="en-GB" sz="1600" dirty="0" smtClean="0"/>
              <a:t>.</a:t>
            </a:r>
          </a:p>
          <a:p>
            <a:r>
              <a:rPr lang="en-GB" sz="1600" dirty="0" smtClean="0"/>
              <a:t>Telephone - +44(0)207 594 6966.</a:t>
            </a:r>
          </a:p>
          <a:p>
            <a:pPr marL="0" indent="0">
              <a:buNone/>
            </a:pPr>
            <a:r>
              <a:rPr lang="en-GB" sz="1600" b="1" dirty="0" smtClean="0"/>
              <a:t>ICU Advice Centre</a:t>
            </a:r>
          </a:p>
          <a:p>
            <a:r>
              <a:rPr lang="en-GB" sz="1600" dirty="0" smtClean="0"/>
              <a:t>The </a:t>
            </a:r>
            <a:r>
              <a:rPr lang="en-GB" sz="1600" dirty="0" smtClean="0">
                <a:hlinkClick r:id="rId6" tooltip="Imperial College Union Advice Centre link opens in a new window"/>
              </a:rPr>
              <a:t>Imperial College Union Advice Centre</a:t>
            </a:r>
            <a:r>
              <a:rPr lang="en-GB" sz="1600" dirty="0" smtClean="0"/>
              <a:t> offers advice and support on a wide range of issues.</a:t>
            </a:r>
          </a:p>
          <a:p>
            <a:pPr marL="0" indent="0">
              <a:buNone/>
            </a:pPr>
            <a:r>
              <a:rPr lang="en-GB" sz="1600" b="1" dirty="0" smtClean="0"/>
              <a:t>College tutors</a:t>
            </a:r>
          </a:p>
          <a:p>
            <a:r>
              <a:rPr lang="en-GB" sz="1600" dirty="0" smtClean="0"/>
              <a:t>Every department has a system of academic and pastoral care in place to make sure that you always have someone to whom you can turn.</a:t>
            </a:r>
          </a:p>
          <a:p>
            <a:r>
              <a:rPr lang="en-GB" sz="1600" dirty="0" smtClean="0"/>
              <a:t>There is also a </a:t>
            </a:r>
            <a:r>
              <a:rPr lang="en-GB" sz="1600" dirty="0" smtClean="0">
                <a:hlinkClick r:id="rId7" action="ppaction://hlinkfile"/>
              </a:rPr>
              <a:t>network of tutors</a:t>
            </a:r>
            <a:r>
              <a:rPr lang="en-GB" sz="1600" dirty="0" smtClean="0"/>
              <a:t> to provide confidential support to all students, independent of your academic department.</a:t>
            </a:r>
          </a:p>
          <a:p>
            <a:pPr marL="0" indent="0">
              <a:buNone/>
            </a:pPr>
            <a:r>
              <a:rPr lang="en-GB" sz="1600" b="1" dirty="0" smtClean="0"/>
              <a:t>Student counselling</a:t>
            </a:r>
          </a:p>
          <a:p>
            <a:r>
              <a:rPr lang="en-GB" sz="1600" dirty="0" smtClean="0"/>
              <a:t>The </a:t>
            </a:r>
            <a:r>
              <a:rPr lang="en-GB" sz="1600" dirty="0" smtClean="0">
                <a:hlinkClick r:id="rId8" tooltip="Student Counselling Service link opens in a new window"/>
              </a:rPr>
              <a:t>Student Counselling Service</a:t>
            </a:r>
            <a:r>
              <a:rPr lang="en-GB" sz="1600" dirty="0" smtClean="0"/>
              <a:t> offers short-term counselling to all registered students.</a:t>
            </a:r>
          </a:p>
          <a:p>
            <a:pPr marL="0" indent="0">
              <a:buNone/>
            </a:pPr>
            <a:endParaRPr lang="en-GB" sz="1600" b="1" dirty="0" smtClean="0"/>
          </a:p>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21</a:t>
            </a:fld>
            <a:endParaRPr lang="en-GB" dirty="0"/>
          </a:p>
        </p:txBody>
      </p:sp>
    </p:spTree>
    <p:extLst>
      <p:ext uri="{BB962C8B-B14F-4D97-AF65-F5344CB8AC3E}">
        <p14:creationId xmlns:p14="http://schemas.microsoft.com/office/powerpoint/2010/main" val="179989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Many people leave themselves open to malicious attacks, reputational damage or personal embarrassment because they do not understand the risks of sharing information online.</a:t>
            </a:r>
          </a:p>
          <a:p>
            <a:r>
              <a:rPr lang="en-GB" sz="1200" dirty="0" smtClean="0"/>
              <a:t>Make sure you know exactly what you are sharing and who you are sharing it with.</a:t>
            </a:r>
          </a:p>
          <a:p>
            <a:r>
              <a:rPr lang="en-GB" sz="1200" dirty="0" smtClean="0"/>
              <a:t>Take time to understand and set up security settings. Most social networks allow you to control who sees what. Read an </a:t>
            </a:r>
            <a:r>
              <a:rPr lang="en-GB" sz="1200" dirty="0" smtClean="0">
                <a:hlinkClick r:id="rId3" tooltip="overview of Facebook's security settings link opens in a new window"/>
              </a:rPr>
              <a:t>overview of Facebook's security settings</a:t>
            </a:r>
            <a:r>
              <a:rPr lang="en-GB" sz="1200" dirty="0" smtClean="0"/>
              <a:t> by Sophos.</a:t>
            </a:r>
          </a:p>
          <a:p>
            <a:r>
              <a:rPr lang="en-GB" sz="1200" dirty="0" smtClean="0"/>
              <a:t>Do not upload images or text to social media that you would not be happy for the world to see. Be aware that networks like Facebook, Twitter, Tumblr and Instagram are public spaces.</a:t>
            </a:r>
          </a:p>
          <a:p>
            <a:r>
              <a:rPr lang="en-GB" sz="1200" dirty="0" smtClean="0"/>
              <a:t>Organisations and businesses often check personal social media spaces for reference – what you post will reflect their assessment of you</a:t>
            </a:r>
          </a:p>
          <a:p>
            <a:r>
              <a:rPr lang="en-GB" sz="1200" dirty="0" smtClean="0"/>
              <a:t>Always logout after use and keep your passwords secret. If you do not, your account could be hacked.</a:t>
            </a:r>
          </a:p>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22</a:t>
            </a:fld>
            <a:endParaRPr lang="en-GB" dirty="0"/>
          </a:p>
        </p:txBody>
      </p:sp>
    </p:spTree>
    <p:extLst>
      <p:ext uri="{BB962C8B-B14F-4D97-AF65-F5344CB8AC3E}">
        <p14:creationId xmlns:p14="http://schemas.microsoft.com/office/powerpoint/2010/main" val="272695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Symantec Endpoint Protection and Malwarebytes is installed on all College machines. </a:t>
            </a:r>
          </a:p>
          <a:p>
            <a:r>
              <a:rPr lang="en-GB" sz="1200" dirty="0" smtClean="0"/>
              <a:t>Staff and students can install Symantec Endpoint Protection free of charge on personal computers and devices. Malwarebytes is also available. For more information and to download, visit ICT’s Software </a:t>
            </a:r>
            <a:r>
              <a:rPr lang="en-GB" sz="1200" dirty="0" smtClean="0">
                <a:hlinkClick r:id="rId3" action="ppaction://hlinkfile"/>
              </a:rPr>
              <a:t>Shop</a:t>
            </a:r>
            <a:r>
              <a:rPr lang="en-GB" sz="1200" dirty="0" smtClean="0"/>
              <a:t>. ICT home page &gt; Shop </a:t>
            </a:r>
            <a:endParaRPr lang="en-GB" sz="300" dirty="0" smtClean="0"/>
          </a:p>
          <a:p>
            <a:r>
              <a:rPr lang="en-GB" sz="1200" dirty="0" smtClean="0"/>
              <a:t>Antivirus and anti-malware software is only as good as its last update.  </a:t>
            </a:r>
            <a:endParaRPr lang="en-GB" sz="300" dirty="0" smtClean="0"/>
          </a:p>
          <a:p>
            <a:r>
              <a:rPr lang="en-GB" sz="1200" dirty="0" smtClean="0"/>
              <a:t>Be careful when opening email attachments or clicking within emails as these often contain malware. More about spotting scam emails later…</a:t>
            </a:r>
          </a:p>
          <a:p>
            <a:endParaRPr lang="en-GB" sz="1200" dirty="0" smtClean="0"/>
          </a:p>
          <a:p>
            <a:pPr marL="0" indent="0">
              <a:buNone/>
            </a:pPr>
            <a:r>
              <a:rPr lang="en-GB" sz="1200" dirty="0" smtClean="0"/>
              <a:t>Visit the </a:t>
            </a:r>
            <a:r>
              <a:rPr lang="en-GB" sz="1200" b="1" dirty="0" smtClean="0"/>
              <a:t>Be Secure </a:t>
            </a:r>
            <a:r>
              <a:rPr lang="en-GB" sz="1200" dirty="0" smtClean="0"/>
              <a:t>website: </a:t>
            </a:r>
            <a:r>
              <a:rPr lang="en-GB" sz="1200" dirty="0" smtClean="0">
                <a:hlinkClick r:id="rId4"/>
              </a:rPr>
              <a:t>Protecting against computer viruses and malware</a:t>
            </a:r>
            <a:endParaRPr lang="en-GB" sz="1200" dirty="0" smtClean="0"/>
          </a:p>
          <a:p>
            <a:pPr marL="0" indent="0">
              <a:buNone/>
            </a:pPr>
            <a:endParaRPr lang="en-GB" sz="1200" dirty="0" smtClean="0"/>
          </a:p>
          <a:p>
            <a:pPr marL="0" indent="0">
              <a:buNone/>
            </a:pPr>
            <a:r>
              <a:rPr lang="en-GB" sz="1200" dirty="0" smtClean="0"/>
              <a:t>Laptops, smartphones and tablets are mobile computers and so, are exposed to the same virus and malware risks as desktop computers. And, they’re an attractive target for thieves. </a:t>
            </a:r>
          </a:p>
          <a:p>
            <a:pPr marL="0" indent="0">
              <a:buNone/>
            </a:pPr>
            <a:r>
              <a:rPr lang="en-GB" dirty="0" smtClean="0"/>
              <a:t>If you are a member of staff using your personal device for College business, you are fully responsible for ensuring the security of that information in line with College's </a:t>
            </a:r>
            <a:r>
              <a:rPr lang="en-GB" dirty="0" smtClean="0">
                <a:hlinkClick r:id="rId5" action="ppaction://hlinkfile"/>
              </a:rPr>
              <a:t>Information Systems Security Policies</a:t>
            </a:r>
            <a:r>
              <a:rPr lang="en-GB" dirty="0" smtClean="0"/>
              <a:t>.</a:t>
            </a:r>
          </a:p>
          <a:p>
            <a:pPr marL="0" indent="0">
              <a:buNone/>
            </a:pPr>
            <a:r>
              <a:rPr lang="en-GB" sz="1200" dirty="0" smtClean="0"/>
              <a:t>If you fail to protect devices connecting to the internet/email, you could give unauthorised access to College and personal information.</a:t>
            </a:r>
          </a:p>
          <a:p>
            <a:pPr marL="0" indent="0">
              <a:buNone/>
            </a:pPr>
            <a:r>
              <a:rPr lang="en-GB" sz="1200" dirty="0" smtClean="0"/>
              <a:t>Basic steps you can take to protect mobiles, laptops and/or tablets:</a:t>
            </a:r>
          </a:p>
          <a:p>
            <a:pPr lvl="0"/>
            <a:r>
              <a:rPr lang="en-GB" sz="1100" dirty="0" smtClean="0"/>
              <a:t>Use a pin/passcode to restrict access</a:t>
            </a:r>
          </a:p>
          <a:p>
            <a:pPr lvl="0"/>
            <a:r>
              <a:rPr lang="en-GB" sz="1100" dirty="0" smtClean="0"/>
              <a:t>Only install phone apps from trusted app stores (e.g. Google Play, Windows Store &amp; App Store) Store)</a:t>
            </a:r>
          </a:p>
          <a:p>
            <a:pPr lvl="0"/>
            <a:r>
              <a:rPr lang="en-GB" sz="1100" dirty="0" smtClean="0"/>
              <a:t>Always keep your belongings safe. Lock screens when not in use and store securely. </a:t>
            </a:r>
          </a:p>
          <a:p>
            <a:r>
              <a:rPr lang="en-GB" sz="1100" dirty="0" smtClean="0"/>
              <a:t>Don’t back up data to a mobile device</a:t>
            </a:r>
          </a:p>
          <a:p>
            <a:endParaRPr lang="en-GB" sz="100" dirty="0" smtClean="0"/>
          </a:p>
          <a:p>
            <a:pPr marL="0" indent="0">
              <a:buNone/>
            </a:pPr>
            <a:r>
              <a:rPr lang="en-GB" sz="1200" dirty="0" smtClean="0"/>
              <a:t>All IT hardware should be purchased via our Shop to ensure it meets the required security standards. Visit </a:t>
            </a:r>
            <a:r>
              <a:rPr lang="en-GB" sz="1200" dirty="0" smtClean="0">
                <a:hlinkClick r:id="rId6" action="ppaction://hlinkfile"/>
              </a:rPr>
              <a:t>Hardware shop</a:t>
            </a:r>
            <a:endParaRPr lang="en-GB" sz="1200" dirty="0" smtClean="0"/>
          </a:p>
          <a:p>
            <a:pPr marL="0" indent="0">
              <a:buNone/>
            </a:pPr>
            <a:r>
              <a:rPr lang="en-GB" sz="1200" dirty="0" smtClean="0"/>
              <a:t>Visit the </a:t>
            </a:r>
            <a:r>
              <a:rPr lang="en-GB" sz="1200" b="1" dirty="0" smtClean="0"/>
              <a:t>Be Secure </a:t>
            </a:r>
            <a:r>
              <a:rPr lang="en-GB" sz="1200" dirty="0" smtClean="0"/>
              <a:t>website: </a:t>
            </a:r>
            <a:r>
              <a:rPr lang="en-GB" sz="1200" dirty="0" smtClean="0">
                <a:hlinkClick r:id="rId7"/>
              </a:rPr>
              <a:t>Protect mobile devices</a:t>
            </a:r>
            <a:endParaRPr lang="en-GB" sz="1200" dirty="0" smtClean="0"/>
          </a:p>
          <a:p>
            <a:pPr marL="0" indent="0">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23</a:t>
            </a:fld>
            <a:endParaRPr lang="en-GB" dirty="0"/>
          </a:p>
        </p:txBody>
      </p:sp>
    </p:spTree>
    <p:extLst>
      <p:ext uri="{BB962C8B-B14F-4D97-AF65-F5344CB8AC3E}">
        <p14:creationId xmlns:p14="http://schemas.microsoft.com/office/powerpoint/2010/main" val="262436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24</a:t>
            </a:fld>
            <a:endParaRPr lang="en-GB" dirty="0"/>
          </a:p>
        </p:txBody>
      </p:sp>
    </p:spTree>
    <p:extLst>
      <p:ext uri="{BB962C8B-B14F-4D97-AF65-F5344CB8AC3E}">
        <p14:creationId xmlns:p14="http://schemas.microsoft.com/office/powerpoint/2010/main" val="235120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A50F13-0508-457D-88B8-89631B4BBAE4}" type="slidenum">
              <a:rPr lang="da-DK" altLang="en-US"/>
              <a:pPr>
                <a:spcBef>
                  <a:spcPct val="0"/>
                </a:spcBef>
              </a:pPr>
              <a:t>2</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28954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A50F13-0508-457D-88B8-89631B4BBAE4}" type="slidenum">
              <a:rPr lang="da-DK" altLang="en-US"/>
              <a:pPr>
                <a:spcBef>
                  <a:spcPct val="0"/>
                </a:spcBef>
              </a:pPr>
              <a:t>4</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28954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A50F13-0508-457D-88B8-89631B4BBAE4}" type="slidenum">
              <a:rPr lang="da-DK" altLang="en-US"/>
              <a:pPr>
                <a:spcBef>
                  <a:spcPct val="0"/>
                </a:spcBef>
              </a:pPr>
              <a:t>6</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28954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A50F13-0508-457D-88B8-89631B4BBAE4}" type="slidenum">
              <a:rPr lang="da-DK" altLang="en-US"/>
              <a:pPr>
                <a:spcBef>
                  <a:spcPct val="0"/>
                </a:spcBef>
              </a:pPr>
              <a:t>11</a:t>
            </a:fld>
            <a:endParaRPr lang="da-DK"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extLst>
      <p:ext uri="{BB962C8B-B14F-4D97-AF65-F5344CB8AC3E}">
        <p14:creationId xmlns:p14="http://schemas.microsoft.com/office/powerpoint/2010/main" val="289543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892305-974B-4AD3-B992-8D64321F0ED9}" type="slidenum">
              <a:rPr lang="da-DK" smtClean="0"/>
              <a:pPr>
                <a:defRPr/>
              </a:pPr>
              <a:t>12</a:t>
            </a:fld>
            <a:endParaRPr lang="da-DK"/>
          </a:p>
        </p:txBody>
      </p:sp>
    </p:spTree>
    <p:extLst>
      <p:ext uri="{BB962C8B-B14F-4D97-AF65-F5344CB8AC3E}">
        <p14:creationId xmlns:p14="http://schemas.microsoft.com/office/powerpoint/2010/main" val="185093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14</a:t>
            </a:fld>
            <a:endParaRPr lang="en-GB" dirty="0"/>
          </a:p>
        </p:txBody>
      </p:sp>
    </p:spTree>
    <p:extLst>
      <p:ext uri="{BB962C8B-B14F-4D97-AF65-F5344CB8AC3E}">
        <p14:creationId xmlns:p14="http://schemas.microsoft.com/office/powerpoint/2010/main" val="414029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15</a:t>
            </a:fld>
            <a:endParaRPr lang="en-GB" dirty="0"/>
          </a:p>
        </p:txBody>
      </p:sp>
    </p:spTree>
    <p:extLst>
      <p:ext uri="{BB962C8B-B14F-4D97-AF65-F5344CB8AC3E}">
        <p14:creationId xmlns:p14="http://schemas.microsoft.com/office/powerpoint/2010/main" val="61253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DBB64-108F-48D9-8F04-FC374D0DDC22}" type="slidenum">
              <a:rPr lang="en-GB" smtClean="0"/>
              <a:t>16</a:t>
            </a:fld>
            <a:endParaRPr lang="en-GB" dirty="0"/>
          </a:p>
        </p:txBody>
      </p:sp>
    </p:spTree>
    <p:extLst>
      <p:ext uri="{BB962C8B-B14F-4D97-AF65-F5344CB8AC3E}">
        <p14:creationId xmlns:p14="http://schemas.microsoft.com/office/powerpoint/2010/main" val="2562707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ADEACEC0-49D6-42F9-9307-A55B5237E018}" type="slidenum">
              <a:rPr lang="da-DK"/>
              <a:pPr>
                <a:defRPr/>
              </a:pPr>
              <a:t>‹#›</a:t>
            </a:fld>
            <a:endParaRPr lang="da-DK"/>
          </a:p>
        </p:txBody>
      </p:sp>
    </p:spTree>
    <p:extLst>
      <p:ext uri="{BB962C8B-B14F-4D97-AF65-F5344CB8AC3E}">
        <p14:creationId xmlns:p14="http://schemas.microsoft.com/office/powerpoint/2010/main" val="63204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6420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9925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extLst>
      <p:ext uri="{BB962C8B-B14F-4D97-AF65-F5344CB8AC3E}">
        <p14:creationId xmlns:p14="http://schemas.microsoft.com/office/powerpoint/2010/main" val="1644838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5760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940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5634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272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1738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555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33195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39" descr="Second_Top"/>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2052"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2053" name="Picture 40" descr="IMP_Logo_2Colou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mperial.ac.uk/admin-services/ict/self-service/computers-printing/print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mperial.ac.uk/admin-services/ict/shop/softwar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imperial.onthehub.com/"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imperial.service-now.com/ic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twitter.com/TheServiceDesk" TargetMode="External"/><Relationship Id="rId4" Type="http://schemas.openxmlformats.org/officeDocument/2006/relationships/hyperlink" Target="https://www.imperial.ac.uk/admin-services/ict/contact-ict-service-desk/ict-service-support-locat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mperial.ac.uk/admin-services/ict/self-service/be-secure/induction/" TargetMode="External"/><Relationship Id="rId2" Type="http://schemas.openxmlformats.org/officeDocument/2006/relationships/hyperlink" Target="http://www.imperial.ac.uk/admin-services/ict/self-service/be-secure/" TargetMode="External"/><Relationship Id="rId1" Type="http://schemas.openxmlformats.org/officeDocument/2006/relationships/slideLayout" Target="../slideLayouts/slideLayout2.xml"/><Relationship Id="rId5" Type="http://schemas.openxmlformats.org/officeDocument/2006/relationships/hyperlink" Target="http://www.imperial.ac.uk/admin-services/ict/contact-ict-service-desk/" TargetMode="External"/><Relationship Id="rId4" Type="http://schemas.openxmlformats.org/officeDocument/2006/relationships/hyperlink" Target="http://www3.imperial.ac.uk/portal/page/portallive/A8E7D584EEB8C4F4E040C69B4739299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hyperlink" Target="mailto:it-security-officer@imperial.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mperial.ac.uk/ict/password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hyperlink" Target="http://www.imperial.ac.uk/be-secur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imperial.service-now.com/ict/" TargetMode="External"/><Relationship Id="rId5" Type="http://schemas.openxmlformats.org/officeDocument/2006/relationships/hyperlink" Target="http://www.imperial.ac.uk/admin-services/ict/contact-ict-service-desk/" TargetMode="Externa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hyperlink" Target="https://imperial.service-now.com/ict/" TargetMode="External"/><Relationship Id="rId2" Type="http://schemas.openxmlformats.org/officeDocument/2006/relationships/hyperlink" Target="http://www.imperial.ac.uk/admin-services/ict/new-to-imperial/students/" TargetMode="External"/><Relationship Id="rId1" Type="http://schemas.openxmlformats.org/officeDocument/2006/relationships/slideLayout" Target="../slideLayouts/slideLayout2.xml"/><Relationship Id="rId4" Type="http://schemas.openxmlformats.org/officeDocument/2006/relationships/hyperlink" Target="https://www.imperial.ac.uk/medicine/study/e-learning/digital-literacies-program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xchange.imperial.ac.uk/" TargetMode="External"/><Relationship Id="rId2" Type="http://schemas.openxmlformats.org/officeDocument/2006/relationships/hyperlink" Target="https://www.imperial.ac.uk/office365" TargetMode="External"/><Relationship Id="rId1" Type="http://schemas.openxmlformats.org/officeDocument/2006/relationships/slideLayout" Target="../slideLayouts/slideLayout2.xml"/><Relationship Id="rId5" Type="http://schemas.openxmlformats.org/officeDocument/2006/relationships/hyperlink" Target="https://icseclzt.cc.ic.ac.uk/" TargetMode="External"/><Relationship Id="rId4" Type="http://schemas.openxmlformats.org/officeDocument/2006/relationships/hyperlink" Target="http://www.imperial.ac.uk/admin-services/ict/self-service/connect-communicate/emai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mperial.ac.uk/admin-services/ict/self-service/connect-communicate/telephones-mobile/telephones/halls-of-residence-calls/"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guestaccess.imperial.ac.uk/GuestLogin/default.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mperial.ac.uk/admin-services/ict/self-service/connect-communicate/wifi-and-networks/access-wifi/eduroam/" TargetMode="External"/><Relationship Id="rId2" Type="http://schemas.openxmlformats.org/officeDocument/2006/relationships/hyperlink" Target="http://www.imperial.ac.uk/admin-services/ict/self-service/connect-communicate/wifi-and-network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imperial.ac.uk/students/online-services/mobil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mperial.ac.uk/admin-services/libr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mperial.ac.uk/admin-services/ict/self-service/connect-communicate/file-storage/home-directory-h-drive/" TargetMode="External"/><Relationship Id="rId2" Type="http://schemas.openxmlformats.org/officeDocument/2006/relationships/hyperlink" Target="http://www.imperial.ac.uk/admin-services/ict/self-service/connect-communicate/the-data-centre-and-hosting-services/file-recovery-and-backup/"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hyperlink" Target="https://onedrive.live.com/about/en-us/downloa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p:spPr>
        <p:txBody>
          <a:bodyPr/>
          <a:lstStyle/>
          <a:p>
            <a:pPr eaLnBrk="1" hangingPunct="1"/>
            <a:r>
              <a:rPr lang="en-GB" b="1" dirty="0" smtClean="0"/>
              <a:t>Introduction to ICT</a:t>
            </a:r>
            <a:br>
              <a:rPr lang="en-GB" b="1" dirty="0" smtClean="0"/>
            </a:br>
            <a:r>
              <a:rPr lang="en-GB" b="1" dirty="0"/>
              <a:t/>
            </a:r>
            <a:br>
              <a:rPr lang="en-GB" b="1" dirty="0"/>
            </a:br>
            <a:r>
              <a:rPr lang="en-GB" b="1" dirty="0" smtClean="0"/>
              <a:t/>
            </a:r>
            <a:br>
              <a:rPr lang="en-GB" b="1" dirty="0" smtClean="0"/>
            </a:br>
            <a:r>
              <a:rPr lang="en-GB" b="1" dirty="0"/>
              <a:t/>
            </a:r>
            <a:br>
              <a:rPr lang="en-GB" b="1" dirty="0"/>
            </a:br>
            <a:r>
              <a:rPr lang="en-GB" b="1" dirty="0" smtClean="0"/>
              <a:t>Faculty of Medicine</a:t>
            </a:r>
            <a:endParaRPr lang="en-GB" sz="3500" dirty="0" smtClean="0"/>
          </a:p>
        </p:txBody>
      </p:sp>
      <p:sp>
        <p:nvSpPr>
          <p:cNvPr id="4099" name="Rectangle 15"/>
          <p:cNvSpPr>
            <a:spLocks noGrp="1" noChangeArrowheads="1"/>
          </p:cNvSpPr>
          <p:nvPr>
            <p:ph type="subTitle" sz="quarter" idx="1"/>
          </p:nvPr>
        </p:nvSpPr>
        <p:spPr/>
        <p:txBody>
          <a:bodyPr/>
          <a:lstStyle/>
          <a:p>
            <a:pPr marL="0" indent="0" eaLnBrk="1" hangingPunct="1"/>
            <a:r>
              <a:rPr lang="en-US" dirty="0" smtClean="0"/>
              <a:t>Elmy Thompson – ICT Site Manager, Hammersmith Campus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Printing</a:t>
            </a:r>
            <a:endParaRPr lang="en-GB" dirty="0"/>
          </a:p>
        </p:txBody>
      </p:sp>
      <p:sp>
        <p:nvSpPr>
          <p:cNvPr id="3" name="Content Placeholder 2"/>
          <p:cNvSpPr>
            <a:spLocks noGrp="1"/>
          </p:cNvSpPr>
          <p:nvPr>
            <p:ph idx="1"/>
          </p:nvPr>
        </p:nvSpPr>
        <p:spPr/>
        <p:txBody>
          <a:bodyPr/>
          <a:lstStyle/>
          <a:p>
            <a:pPr marL="0" indent="0"/>
            <a:r>
              <a:rPr lang="en-GB" dirty="0" smtClean="0">
                <a:latin typeface="Arial" pitchFamily="34" charset="0"/>
                <a:cs typeface="Arial" pitchFamily="34" charset="0"/>
              </a:rPr>
              <a:t>Printing is managed centrally through </a:t>
            </a:r>
            <a:r>
              <a:rPr lang="en-GB" b="1" dirty="0" err="1" smtClean="0">
                <a:solidFill>
                  <a:srgbClr val="C00000"/>
                </a:solidFill>
                <a:latin typeface="Arial" pitchFamily="34" charset="0"/>
                <a:cs typeface="Arial" pitchFamily="34" charset="0"/>
              </a:rPr>
              <a:t>ICTprintservice</a:t>
            </a:r>
            <a:r>
              <a:rPr lang="en-GB" b="1" dirty="0" smtClean="0">
                <a:latin typeface="Arial" pitchFamily="34" charset="0"/>
                <a:cs typeface="Arial" pitchFamily="34" charset="0"/>
              </a:rPr>
              <a:t> </a:t>
            </a:r>
            <a:r>
              <a:rPr lang="en-GB" dirty="0" smtClean="0">
                <a:latin typeface="Arial" pitchFamily="34" charset="0"/>
                <a:cs typeface="Arial" pitchFamily="34" charset="0"/>
              </a:rPr>
              <a:t>all around the College</a:t>
            </a:r>
          </a:p>
          <a:p>
            <a:endParaRPr lang="en-GB" dirty="0" smtClean="0"/>
          </a:p>
          <a:p>
            <a:pPr>
              <a:buFont typeface="Arial" pitchFamily="34" charset="0"/>
              <a:buChar char="•"/>
            </a:pPr>
            <a:r>
              <a:rPr lang="en-GB" dirty="0" smtClean="0"/>
              <a:t>Documents are sent </a:t>
            </a:r>
            <a:r>
              <a:rPr lang="en-GB" dirty="0"/>
              <a:t>to a common print queue, meaning that you can </a:t>
            </a:r>
            <a:r>
              <a:rPr lang="en-GB" dirty="0" smtClean="0"/>
              <a:t>collect them from </a:t>
            </a:r>
            <a:r>
              <a:rPr lang="en-GB" dirty="0"/>
              <a:t>any touch card printer </a:t>
            </a:r>
            <a:endParaRPr lang="en-GB" dirty="0" smtClean="0"/>
          </a:p>
          <a:p>
            <a:pPr>
              <a:buFont typeface="Arial" pitchFamily="34" charset="0"/>
              <a:buChar char="•"/>
            </a:pPr>
            <a:r>
              <a:rPr lang="en-GB" dirty="0" smtClean="0"/>
              <a:t>Use your College ID card for access to the printers</a:t>
            </a:r>
          </a:p>
          <a:p>
            <a:pPr>
              <a:buFont typeface="Arial" pitchFamily="34" charset="0"/>
              <a:buChar char="•"/>
            </a:pPr>
            <a:r>
              <a:rPr lang="en-GB" dirty="0" smtClean="0"/>
              <a:t>Costs set by each department (typically 3p for mono &amp; 12p for colour)</a:t>
            </a:r>
          </a:p>
          <a:p>
            <a:pPr>
              <a:buFont typeface="Arial" pitchFamily="34" charset="0"/>
              <a:buChar char="•"/>
            </a:pPr>
            <a:r>
              <a:rPr lang="en-GB" dirty="0" smtClean="0"/>
              <a:t>Top up online or via money loaders in the Central Library</a:t>
            </a:r>
          </a:p>
          <a:p>
            <a:pPr marL="0" indent="0"/>
            <a:endParaRPr lang="en-GB" dirty="0" smtClean="0"/>
          </a:p>
          <a:p>
            <a:r>
              <a:rPr lang="en-GB" dirty="0">
                <a:hlinkClick r:id="rId2"/>
              </a:rPr>
              <a:t>http://www.imperial.ac.uk/admin-services/ict/self-service/computers-printing/printing</a:t>
            </a:r>
            <a:r>
              <a:rPr lang="en-GB" dirty="0" smtClean="0">
                <a:hlinkClick r:id="rId2"/>
              </a:rPr>
              <a:t>/</a:t>
            </a:r>
            <a:endParaRPr lang="en-GB" dirty="0" smtClean="0"/>
          </a:p>
          <a:p>
            <a:endParaRPr lang="en-GB" dirty="0"/>
          </a:p>
          <a:p>
            <a:r>
              <a:rPr lang="en-GB" dirty="0"/>
              <a:t>		</a:t>
            </a:r>
          </a:p>
        </p:txBody>
      </p:sp>
      <p:sp>
        <p:nvSpPr>
          <p:cNvPr id="5" name="Rectangle 4"/>
          <p:cNvSpPr/>
          <p:nvPr/>
        </p:nvSpPr>
        <p:spPr bwMode="auto">
          <a:xfrm>
            <a:off x="5004048" y="5688219"/>
            <a:ext cx="3600400" cy="10081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GB" b="1" dirty="0" smtClean="0"/>
          </a:p>
          <a:p>
            <a:pPr algn="r"/>
            <a:r>
              <a:rPr lang="en-GB" sz="2400" b="1" i="0" dirty="0" smtClean="0">
                <a:latin typeface="+mn-lt"/>
              </a:rPr>
              <a:t>“print service”</a:t>
            </a:r>
            <a:endParaRPr lang="en-GB" sz="2400" b="1" i="0" dirty="0">
              <a:latin typeface="+mn-lt"/>
            </a:endParaRPr>
          </a:p>
        </p:txBody>
      </p:sp>
      <p:pic>
        <p:nvPicPr>
          <p:cNvPr id="6" name="Picture 2" descr="C:\Users\pfb\AppData\Local\Microsoft\Windows\Temporary Internet Files\Content.IE5\39E49WHT\MC900442167[1].png"/>
          <p:cNvPicPr>
            <a:picLocks noChangeAspect="1" noChangeArrowheads="1"/>
          </p:cNvPicPr>
          <p:nvPr/>
        </p:nvPicPr>
        <p:blipFill>
          <a:blip r:embed="rId3" cstate="print"/>
          <a:srcRect/>
          <a:stretch>
            <a:fillRect/>
          </a:stretch>
        </p:blipFill>
        <p:spPr bwMode="auto">
          <a:xfrm>
            <a:off x="5652120" y="5890057"/>
            <a:ext cx="671596" cy="604436"/>
          </a:xfrm>
          <a:prstGeom prst="rect">
            <a:avLst/>
          </a:prstGeom>
          <a:noFill/>
        </p:spPr>
      </p:pic>
    </p:spTree>
    <p:extLst>
      <p:ext uri="{BB962C8B-B14F-4D97-AF65-F5344CB8AC3E}">
        <p14:creationId xmlns:p14="http://schemas.microsoft.com/office/powerpoint/2010/main" val="4210933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dirty="0" smtClean="0"/>
              <a:t>Software deals</a:t>
            </a:r>
          </a:p>
        </p:txBody>
      </p:sp>
      <p:sp>
        <p:nvSpPr>
          <p:cNvPr id="5" name="Rectangle 4"/>
          <p:cNvSpPr>
            <a:spLocks noGrp="1" noChangeArrowheads="1"/>
          </p:cNvSpPr>
          <p:nvPr/>
        </p:nvSpPr>
        <p:spPr bwMode="auto">
          <a:xfrm>
            <a:off x="800100" y="1844675"/>
            <a:ext cx="7543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ea typeface="+mn-ea"/>
              </a:defRPr>
            </a:lvl2pPr>
            <a:lvl3pPr marL="952500" indent="-190500" algn="l" rtl="0" eaLnBrk="0" fontAlgn="base" hangingPunct="0">
              <a:spcBef>
                <a:spcPct val="20000"/>
              </a:spcBef>
              <a:spcAft>
                <a:spcPct val="0"/>
              </a:spcAft>
              <a:buChar char="»"/>
              <a:defRPr sz="1600">
                <a:solidFill>
                  <a:srgbClr val="4B4F55"/>
                </a:solidFill>
                <a:latin typeface="+mn-lt"/>
                <a:ea typeface="+mn-ea"/>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ea typeface="+mn-ea"/>
              </a:defRPr>
            </a:lvl4pPr>
            <a:lvl5pPr marL="1727200" indent="-203200" algn="l" rtl="0" eaLnBrk="0" fontAlgn="base" hangingPunct="0">
              <a:spcBef>
                <a:spcPct val="20000"/>
              </a:spcBef>
              <a:spcAft>
                <a:spcPct val="0"/>
              </a:spcAft>
              <a:buChar char="°"/>
              <a:defRPr sz="1400">
                <a:solidFill>
                  <a:srgbClr val="4B4F55"/>
                </a:solidFill>
                <a:latin typeface="+mn-lt"/>
                <a:ea typeface="+mn-ea"/>
              </a:defRPr>
            </a:lvl5pPr>
            <a:lvl6pPr marL="2184400" indent="-203200" algn="l" rtl="0" fontAlgn="base">
              <a:spcBef>
                <a:spcPct val="20000"/>
              </a:spcBef>
              <a:spcAft>
                <a:spcPct val="0"/>
              </a:spcAft>
              <a:buChar char="°"/>
              <a:defRPr sz="1400">
                <a:solidFill>
                  <a:srgbClr val="4B4F55"/>
                </a:solidFill>
                <a:latin typeface="+mn-lt"/>
                <a:ea typeface="+mn-ea"/>
              </a:defRPr>
            </a:lvl6pPr>
            <a:lvl7pPr marL="2641600" indent="-203200" algn="l" rtl="0" fontAlgn="base">
              <a:spcBef>
                <a:spcPct val="20000"/>
              </a:spcBef>
              <a:spcAft>
                <a:spcPct val="0"/>
              </a:spcAft>
              <a:buChar char="°"/>
              <a:defRPr sz="1400">
                <a:solidFill>
                  <a:srgbClr val="4B4F55"/>
                </a:solidFill>
                <a:latin typeface="+mn-lt"/>
                <a:ea typeface="+mn-ea"/>
              </a:defRPr>
            </a:lvl7pPr>
            <a:lvl8pPr marL="3098800" indent="-203200" algn="l" rtl="0" fontAlgn="base">
              <a:spcBef>
                <a:spcPct val="20000"/>
              </a:spcBef>
              <a:spcAft>
                <a:spcPct val="0"/>
              </a:spcAft>
              <a:buChar char="°"/>
              <a:defRPr sz="1400">
                <a:solidFill>
                  <a:srgbClr val="4B4F55"/>
                </a:solidFill>
                <a:latin typeface="+mn-lt"/>
                <a:ea typeface="+mn-ea"/>
              </a:defRPr>
            </a:lvl8pPr>
            <a:lvl9pPr marL="3556000" indent="-203200" algn="l" rtl="0" fontAlgn="base">
              <a:spcBef>
                <a:spcPct val="20000"/>
              </a:spcBef>
              <a:spcAft>
                <a:spcPct val="0"/>
              </a:spcAft>
              <a:buChar char="°"/>
              <a:defRPr sz="1400">
                <a:solidFill>
                  <a:srgbClr val="4B4F55"/>
                </a:solidFill>
                <a:latin typeface="+mn-lt"/>
                <a:ea typeface="+mn-ea"/>
              </a:defRPr>
            </a:lvl9pPr>
          </a:lstStyle>
          <a:p>
            <a:pPr>
              <a:defRPr/>
            </a:pPr>
            <a:endParaRPr lang="en-US" i="0" dirty="0" smtClean="0"/>
          </a:p>
        </p:txBody>
      </p:sp>
      <p:sp>
        <p:nvSpPr>
          <p:cNvPr id="8" name="TextBox 7"/>
          <p:cNvSpPr txBox="1"/>
          <p:nvPr/>
        </p:nvSpPr>
        <p:spPr>
          <a:xfrm>
            <a:off x="741596" y="1795978"/>
            <a:ext cx="7214780" cy="646331"/>
          </a:xfrm>
          <a:prstGeom prst="rect">
            <a:avLst/>
          </a:prstGeom>
          <a:noFill/>
          <a:ln>
            <a:noFill/>
            <a:prstDash val="dashDot"/>
          </a:ln>
        </p:spPr>
        <p:txBody>
          <a:bodyPr wrap="square">
            <a:spAutoFit/>
          </a:bodyPr>
          <a:lstStyle/>
          <a:p>
            <a:pPr eaLnBrk="1" hangingPunct="1">
              <a:spcBef>
                <a:spcPts val="0"/>
              </a:spcBef>
              <a:spcAft>
                <a:spcPts val="0"/>
              </a:spcAft>
              <a:defRPr/>
            </a:pPr>
            <a:r>
              <a:rPr lang="en-GB" sz="1800" i="0" dirty="0" smtClean="0">
                <a:solidFill>
                  <a:srgbClr val="4B4F55"/>
                </a:solidFill>
                <a:latin typeface="+mn-lt"/>
              </a:rPr>
              <a:t>A </a:t>
            </a:r>
            <a:r>
              <a:rPr lang="en-GB" sz="1800" i="0" dirty="0">
                <a:solidFill>
                  <a:srgbClr val="4B4F55"/>
                </a:solidFill>
                <a:latin typeface="+mn-lt"/>
              </a:rPr>
              <a:t>range of </a:t>
            </a:r>
            <a:r>
              <a:rPr lang="en-GB" sz="1800" b="1" i="0" dirty="0" smtClean="0">
                <a:solidFill>
                  <a:srgbClr val="C00000"/>
                </a:solidFill>
                <a:latin typeface="+mn-lt"/>
              </a:rPr>
              <a:t>free and discounted software </a:t>
            </a:r>
            <a:r>
              <a:rPr lang="en-GB" sz="1800" i="0" dirty="0">
                <a:solidFill>
                  <a:srgbClr val="4B4F55"/>
                </a:solidFill>
                <a:latin typeface="+mn-lt"/>
              </a:rPr>
              <a:t>is </a:t>
            </a:r>
            <a:r>
              <a:rPr lang="en-GB" sz="1800" i="0" dirty="0" smtClean="0">
                <a:solidFill>
                  <a:srgbClr val="4B4F55"/>
                </a:solidFill>
                <a:latin typeface="+mn-lt"/>
              </a:rPr>
              <a:t>available, </a:t>
            </a:r>
            <a:r>
              <a:rPr lang="en-GB" sz="1800" i="0" dirty="0">
                <a:solidFill>
                  <a:srgbClr val="4B4F55"/>
                </a:solidFill>
                <a:latin typeface="+mn-lt"/>
              </a:rPr>
              <a:t>including </a:t>
            </a:r>
            <a:r>
              <a:rPr lang="en-GB" sz="1800" i="0" dirty="0" err="1">
                <a:solidFill>
                  <a:srgbClr val="4B4F55"/>
                </a:solidFill>
                <a:latin typeface="+mn-lt"/>
              </a:rPr>
              <a:t>AntiVirus</a:t>
            </a:r>
            <a:r>
              <a:rPr lang="en-GB" sz="1800" i="0" dirty="0">
                <a:solidFill>
                  <a:srgbClr val="4B4F55"/>
                </a:solidFill>
                <a:latin typeface="+mn-lt"/>
              </a:rPr>
              <a:t> </a:t>
            </a:r>
            <a:r>
              <a:rPr lang="en-GB" sz="1800" i="0" dirty="0" smtClean="0">
                <a:solidFill>
                  <a:srgbClr val="4B4F55"/>
                </a:solidFill>
                <a:latin typeface="+mn-lt"/>
              </a:rPr>
              <a:t>programs. Go to the </a:t>
            </a:r>
            <a:r>
              <a:rPr lang="en-GB" sz="1800" i="0" dirty="0" smtClean="0">
                <a:latin typeface="+mn-lt"/>
                <a:hlinkClick r:id="rId3"/>
              </a:rPr>
              <a:t>Software Shop</a:t>
            </a:r>
            <a:endParaRPr lang="en-GB" sz="1800" i="0" dirty="0" smtClean="0">
              <a:latin typeface="+mn-lt"/>
            </a:endParaRPr>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741596" y="2708513"/>
            <a:ext cx="4271828" cy="1135976"/>
          </a:xfrm>
          <a:prstGeom prst="rect">
            <a:avLst/>
          </a:prstGeom>
          <a:noFill/>
          <a:ln>
            <a:noFill/>
          </a:ln>
        </p:spPr>
      </p:pic>
      <p:sp>
        <p:nvSpPr>
          <p:cNvPr id="4" name="Rectangle 3"/>
          <p:cNvSpPr/>
          <p:nvPr/>
        </p:nvSpPr>
        <p:spPr>
          <a:xfrm>
            <a:off x="741596" y="3844489"/>
            <a:ext cx="4271828" cy="2431435"/>
          </a:xfrm>
          <a:prstGeom prst="rect">
            <a:avLst/>
          </a:prstGeom>
          <a:ln>
            <a:solidFill>
              <a:schemeClr val="tx1"/>
            </a:solidFill>
          </a:ln>
        </p:spPr>
        <p:txBody>
          <a:bodyPr wrap="square">
            <a:spAutoFit/>
          </a:bodyPr>
          <a:lstStyle/>
          <a:p>
            <a:pPr>
              <a:spcBef>
                <a:spcPts val="0"/>
              </a:spcBef>
              <a:spcAft>
                <a:spcPts val="0"/>
              </a:spcAft>
              <a:defRPr/>
            </a:pPr>
            <a:endParaRPr lang="en-GB" sz="800" i="0" dirty="0" smtClean="0"/>
          </a:p>
          <a:p>
            <a:pPr>
              <a:spcBef>
                <a:spcPts val="0"/>
              </a:spcBef>
              <a:spcAft>
                <a:spcPts val="0"/>
              </a:spcAft>
              <a:defRPr/>
            </a:pPr>
            <a:r>
              <a:rPr lang="en-GB" i="0" dirty="0" smtClean="0">
                <a:solidFill>
                  <a:srgbClr val="4B4F55"/>
                </a:solidFill>
                <a:latin typeface="+mn-lt"/>
              </a:rPr>
              <a:t>Students </a:t>
            </a:r>
            <a:r>
              <a:rPr lang="en-GB" i="0" dirty="0">
                <a:solidFill>
                  <a:srgbClr val="4B4F55"/>
                </a:solidFill>
                <a:latin typeface="+mn-lt"/>
              </a:rPr>
              <a:t>can </a:t>
            </a:r>
            <a:r>
              <a:rPr lang="en-US" i="0" dirty="0" smtClean="0">
                <a:solidFill>
                  <a:srgbClr val="4B4F55"/>
                </a:solidFill>
                <a:latin typeface="+mn-lt"/>
              </a:rPr>
              <a:t>install </a:t>
            </a:r>
            <a:r>
              <a:rPr lang="en-GB" i="0" dirty="0" smtClean="0">
                <a:solidFill>
                  <a:srgbClr val="4B4F55"/>
                </a:solidFill>
                <a:latin typeface="+mn-lt"/>
              </a:rPr>
              <a:t>Word</a:t>
            </a:r>
            <a:r>
              <a:rPr lang="en-GB" i="0" dirty="0">
                <a:solidFill>
                  <a:srgbClr val="4B4F55"/>
                </a:solidFill>
                <a:latin typeface="+mn-lt"/>
              </a:rPr>
              <a:t>, Excel, PowerPoint, OneNote, and </a:t>
            </a:r>
            <a:r>
              <a:rPr lang="en-GB" i="0" dirty="0" smtClean="0">
                <a:solidFill>
                  <a:srgbClr val="4B4F55"/>
                </a:solidFill>
                <a:latin typeface="+mn-lt"/>
              </a:rPr>
              <a:t>more </a:t>
            </a:r>
            <a:r>
              <a:rPr lang="en-GB" i="0" dirty="0">
                <a:solidFill>
                  <a:srgbClr val="4B4F55"/>
                </a:solidFill>
                <a:latin typeface="+mn-lt"/>
              </a:rPr>
              <a:t>on up to five </a:t>
            </a:r>
            <a:r>
              <a:rPr lang="en-GB" i="0" dirty="0" smtClean="0">
                <a:solidFill>
                  <a:srgbClr val="4B4F55"/>
                </a:solidFill>
                <a:latin typeface="+mj-lt"/>
              </a:rPr>
              <a:t>PCs </a:t>
            </a:r>
            <a:r>
              <a:rPr lang="en-GB" i="0" dirty="0">
                <a:solidFill>
                  <a:srgbClr val="4B4F55"/>
                </a:solidFill>
                <a:latin typeface="+mj-lt"/>
              </a:rPr>
              <a:t>and Macs, plus five tablets, including iPad. All work can be saved online in </a:t>
            </a:r>
            <a:r>
              <a:rPr lang="en-GB" i="0" dirty="0" smtClean="0">
                <a:solidFill>
                  <a:srgbClr val="4B4F55"/>
                </a:solidFill>
                <a:latin typeface="+mj-lt"/>
              </a:rPr>
              <a:t>OneDrive for Business </a:t>
            </a:r>
            <a:r>
              <a:rPr lang="en-GB" i="0" dirty="0">
                <a:solidFill>
                  <a:srgbClr val="4B4F55"/>
                </a:solidFill>
                <a:latin typeface="+mj-lt"/>
              </a:rPr>
              <a:t>and </a:t>
            </a:r>
            <a:r>
              <a:rPr lang="en-GB" i="0" dirty="0" smtClean="0">
                <a:solidFill>
                  <a:srgbClr val="4B4F55"/>
                </a:solidFill>
                <a:latin typeface="+mj-lt"/>
              </a:rPr>
              <a:t>accessed </a:t>
            </a:r>
            <a:r>
              <a:rPr lang="en-GB" i="0" dirty="0">
                <a:solidFill>
                  <a:srgbClr val="4B4F55"/>
                </a:solidFill>
                <a:latin typeface="+mj-lt"/>
              </a:rPr>
              <a:t>from any device. </a:t>
            </a:r>
            <a:endParaRPr lang="en-GB" i="0" dirty="0" smtClean="0">
              <a:solidFill>
                <a:srgbClr val="4B4F55"/>
              </a:solidFill>
              <a:latin typeface="+mj-lt"/>
            </a:endParaRPr>
          </a:p>
          <a:p>
            <a:pPr>
              <a:spcBef>
                <a:spcPts val="0"/>
              </a:spcBef>
              <a:spcAft>
                <a:spcPts val="0"/>
              </a:spcAft>
              <a:defRPr/>
            </a:pPr>
            <a:endParaRPr lang="en-GB" i="0" dirty="0">
              <a:solidFill>
                <a:srgbClr val="4B4F55"/>
              </a:solidFill>
              <a:latin typeface="+mj-lt"/>
            </a:endParaRPr>
          </a:p>
          <a:p>
            <a:pPr>
              <a:spcBef>
                <a:spcPts val="0"/>
              </a:spcBef>
              <a:spcAft>
                <a:spcPts val="0"/>
              </a:spcAft>
              <a:defRPr/>
            </a:pPr>
            <a:r>
              <a:rPr lang="en-GB" i="0" dirty="0" smtClean="0">
                <a:solidFill>
                  <a:srgbClr val="4B4F55"/>
                </a:solidFill>
                <a:latin typeface="+mj-lt"/>
              </a:rPr>
              <a:t>The </a:t>
            </a:r>
            <a:r>
              <a:rPr lang="en-GB" i="0" dirty="0">
                <a:solidFill>
                  <a:srgbClr val="4B4F55"/>
                </a:solidFill>
                <a:latin typeface="+mj-lt"/>
              </a:rPr>
              <a:t>same software </a:t>
            </a:r>
            <a:r>
              <a:rPr lang="en-GB" i="0" dirty="0" smtClean="0">
                <a:solidFill>
                  <a:srgbClr val="4B4F55"/>
                </a:solidFill>
                <a:latin typeface="+mj-lt"/>
              </a:rPr>
              <a:t>is available </a:t>
            </a:r>
            <a:r>
              <a:rPr lang="en-GB" i="0" dirty="0">
                <a:solidFill>
                  <a:srgbClr val="4B4F55"/>
                </a:solidFill>
                <a:latin typeface="+mj-lt"/>
              </a:rPr>
              <a:t>on College’s many </a:t>
            </a:r>
            <a:r>
              <a:rPr lang="en-GB" i="0" dirty="0" smtClean="0">
                <a:solidFill>
                  <a:srgbClr val="4B4F55"/>
                </a:solidFill>
                <a:latin typeface="+mj-lt"/>
              </a:rPr>
              <a:t>campus computers. </a:t>
            </a:r>
            <a:endParaRPr lang="en-GB" i="0" dirty="0">
              <a:solidFill>
                <a:srgbClr val="4B4F55"/>
              </a:solidFill>
              <a:latin typeface="+mj-lt"/>
            </a:endParaRPr>
          </a:p>
        </p:txBody>
      </p:sp>
      <p:sp>
        <p:nvSpPr>
          <p:cNvPr id="11" name="Rectangle 10"/>
          <p:cNvSpPr/>
          <p:nvPr/>
        </p:nvSpPr>
        <p:spPr bwMode="auto">
          <a:xfrm>
            <a:off x="5638760" y="5771868"/>
            <a:ext cx="3335724" cy="10081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GB" b="1" dirty="0" smtClean="0"/>
          </a:p>
          <a:p>
            <a:pPr algn="r"/>
            <a:r>
              <a:rPr lang="en-GB" sz="2400" b="1" i="0" dirty="0" smtClean="0">
                <a:latin typeface="+mn-lt"/>
              </a:rPr>
              <a:t>“software shop”</a:t>
            </a:r>
            <a:endParaRPr lang="en-GB" sz="2400" b="1" i="0" dirty="0">
              <a:latin typeface="+mn-lt"/>
            </a:endParaRPr>
          </a:p>
        </p:txBody>
      </p:sp>
      <p:pic>
        <p:nvPicPr>
          <p:cNvPr id="12" name="Picture 2" descr="C:\Users\pfb\AppData\Local\Microsoft\Windows\Temporary Internet Files\Content.IE5\39E49WHT\MC900442167[1].png"/>
          <p:cNvPicPr>
            <a:picLocks noChangeAspect="1" noChangeArrowheads="1"/>
          </p:cNvPicPr>
          <p:nvPr/>
        </p:nvPicPr>
        <p:blipFill>
          <a:blip r:embed="rId5" cstate="print"/>
          <a:srcRect/>
          <a:stretch>
            <a:fillRect/>
          </a:stretch>
        </p:blipFill>
        <p:spPr bwMode="auto">
          <a:xfrm>
            <a:off x="5472608" y="5973706"/>
            <a:ext cx="604436" cy="604436"/>
          </a:xfrm>
          <a:prstGeom prst="rect">
            <a:avLst/>
          </a:prstGeom>
          <a:noFill/>
        </p:spPr>
      </p:pic>
      <p:sp>
        <p:nvSpPr>
          <p:cNvPr id="13" name="TextBox 12"/>
          <p:cNvSpPr txBox="1"/>
          <p:nvPr/>
        </p:nvSpPr>
        <p:spPr>
          <a:xfrm>
            <a:off x="5148064" y="2708513"/>
            <a:ext cx="3219095" cy="2831544"/>
          </a:xfrm>
          <a:prstGeom prst="rect">
            <a:avLst/>
          </a:prstGeom>
          <a:noFill/>
        </p:spPr>
        <p:txBody>
          <a:bodyPr wrap="square" rtlCol="0">
            <a:spAutoFit/>
          </a:bodyPr>
          <a:lstStyle/>
          <a:p>
            <a:pPr marL="363538" indent="-363538">
              <a:buFont typeface="Arial" pitchFamily="34" charset="0"/>
              <a:buChar char="•"/>
            </a:pPr>
            <a:r>
              <a:rPr lang="en-GB" sz="1800" i="0" dirty="0" err="1" smtClean="0">
                <a:solidFill>
                  <a:srgbClr val="4B4F55"/>
                </a:solidFill>
                <a:latin typeface="+mn-lt"/>
              </a:rPr>
              <a:t>Dreamspark</a:t>
            </a:r>
            <a:r>
              <a:rPr lang="en-GB" sz="1800" i="0" dirty="0" smtClean="0">
                <a:solidFill>
                  <a:srgbClr val="4B4F55"/>
                </a:solidFill>
                <a:latin typeface="+mn-lt"/>
              </a:rPr>
              <a:t> </a:t>
            </a:r>
            <a:r>
              <a:rPr lang="en-GB" sz="1800" i="0" dirty="0">
                <a:solidFill>
                  <a:srgbClr val="4B4F55"/>
                </a:solidFill>
                <a:latin typeface="+mn-lt"/>
              </a:rPr>
              <a:t>– Free Microsoft development </a:t>
            </a:r>
            <a:r>
              <a:rPr lang="en-GB" sz="1800" i="0" dirty="0" smtClean="0">
                <a:solidFill>
                  <a:srgbClr val="4B4F55"/>
                </a:solidFill>
                <a:latin typeface="+mn-lt"/>
              </a:rPr>
              <a:t>tools</a:t>
            </a:r>
          </a:p>
          <a:p>
            <a:endParaRPr lang="en-GB" sz="800" i="0" dirty="0">
              <a:latin typeface="+mn-lt"/>
            </a:endParaRPr>
          </a:p>
          <a:p>
            <a:pPr marL="363538" lvl="1" indent="-363538">
              <a:buFont typeface="Arial" pitchFamily="34" charset="0"/>
              <a:buChar char="•"/>
            </a:pPr>
            <a:r>
              <a:rPr lang="en-GB" sz="1800" i="0" dirty="0">
                <a:latin typeface="+mn-lt"/>
                <a:hlinkClick r:id="rId6"/>
              </a:rPr>
              <a:t>http://</a:t>
            </a:r>
            <a:r>
              <a:rPr lang="en-GB" sz="1800" i="0" dirty="0" smtClean="0">
                <a:latin typeface="+mn-lt"/>
                <a:hlinkClick r:id="rId6"/>
              </a:rPr>
              <a:t>imperial.onthehub.com</a:t>
            </a:r>
            <a:endParaRPr lang="en-GB" sz="1800" i="0" dirty="0" smtClean="0">
              <a:latin typeface="+mn-lt"/>
            </a:endParaRPr>
          </a:p>
          <a:p>
            <a:pPr marL="363538" lvl="1" indent="-363538">
              <a:buFont typeface="Arial" pitchFamily="34" charset="0"/>
              <a:buChar char="•"/>
            </a:pPr>
            <a:endParaRPr lang="en-GB" sz="800" i="0" dirty="0">
              <a:latin typeface="+mn-lt"/>
            </a:endParaRPr>
          </a:p>
          <a:p>
            <a:pPr marL="363538" indent="-363538">
              <a:buFont typeface="Arial" pitchFamily="34" charset="0"/>
              <a:buChar char="•"/>
            </a:pPr>
            <a:r>
              <a:rPr lang="en-GB" sz="1800" i="0" dirty="0">
                <a:solidFill>
                  <a:srgbClr val="4B4F55"/>
                </a:solidFill>
                <a:latin typeface="+mn-lt"/>
              </a:rPr>
              <a:t>Remember, there’s always free software, </a:t>
            </a:r>
            <a:r>
              <a:rPr lang="en-GB" sz="1800" i="0" dirty="0" smtClean="0">
                <a:solidFill>
                  <a:srgbClr val="4B4F55"/>
                </a:solidFill>
                <a:latin typeface="+mn-lt"/>
              </a:rPr>
              <a:t>e.g. </a:t>
            </a:r>
            <a:r>
              <a:rPr lang="en-GB" sz="1800" i="0" dirty="0">
                <a:solidFill>
                  <a:srgbClr val="4B4F55"/>
                </a:solidFill>
              </a:rPr>
              <a:t>Linux</a:t>
            </a:r>
          </a:p>
          <a:p>
            <a:pPr marL="363538" indent="-363538">
              <a:spcBef>
                <a:spcPts val="0"/>
              </a:spcBef>
              <a:spcAft>
                <a:spcPts val="0"/>
              </a:spcAft>
            </a:pPr>
            <a:endParaRPr lang="en-GB" sz="1800" i="0" dirty="0" smtClean="0">
              <a:solidFill>
                <a:srgbClr val="040404"/>
              </a:solidFill>
              <a:latin typeface="+mn-lt"/>
            </a:endParaRPr>
          </a:p>
        </p:txBody>
      </p:sp>
    </p:spTree>
    <p:extLst>
      <p:ext uri="{BB962C8B-B14F-4D97-AF65-F5344CB8AC3E}">
        <p14:creationId xmlns:p14="http://schemas.microsoft.com/office/powerpoint/2010/main" val="3405652073"/>
      </p:ext>
    </p:extLst>
  </p:cSld>
  <p:clrMapOvr>
    <a:masterClrMapping/>
  </p:clrMapOvr>
  <p:transition spd="slow" advTm="1142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IT support</a:t>
            </a:r>
          </a:p>
        </p:txBody>
      </p:sp>
      <p:sp>
        <p:nvSpPr>
          <p:cNvPr id="3" name="Content Placeholder 2"/>
          <p:cNvSpPr>
            <a:spLocks noGrp="1"/>
          </p:cNvSpPr>
          <p:nvPr>
            <p:ph idx="1"/>
          </p:nvPr>
        </p:nvSpPr>
        <p:spPr/>
        <p:txBody>
          <a:bodyPr/>
          <a:lstStyle/>
          <a:p>
            <a:pPr marL="0" indent="0"/>
            <a:r>
              <a:rPr lang="en-GB" dirty="0" smtClean="0"/>
              <a:t>If </a:t>
            </a:r>
            <a:r>
              <a:rPr lang="en-GB" dirty="0"/>
              <a:t>you have problems activating your College username, installing software, or for any other IT issues then please contact the </a:t>
            </a:r>
            <a:r>
              <a:rPr lang="en-GB" b="1" dirty="0">
                <a:solidFill>
                  <a:srgbClr val="C00000"/>
                </a:solidFill>
              </a:rPr>
              <a:t>ICT Service Desk</a:t>
            </a:r>
            <a:r>
              <a:rPr lang="en-GB" dirty="0"/>
              <a:t> by</a:t>
            </a:r>
            <a:r>
              <a:rPr lang="en-GB" dirty="0" smtClean="0"/>
              <a:t>:</a:t>
            </a:r>
            <a:endParaRPr lang="en-GB" dirty="0"/>
          </a:p>
          <a:p>
            <a:pPr marL="514350" lvl="1" indent="-285750">
              <a:buFont typeface="Arial" panose="020B0604020202020204" pitchFamily="34" charset="0"/>
              <a:buChar char="•"/>
            </a:pPr>
            <a:r>
              <a:rPr lang="en-GB" sz="1800" dirty="0"/>
              <a:t>Giving us a call on 020 759 49000</a:t>
            </a:r>
          </a:p>
          <a:p>
            <a:pPr marL="514350" lvl="1" indent="-285750">
              <a:buFont typeface="Arial" panose="020B0604020202020204" pitchFamily="34" charset="0"/>
              <a:buChar char="•"/>
            </a:pPr>
            <a:r>
              <a:rPr lang="en-GB" sz="1800" dirty="0"/>
              <a:t>Logging a request online </a:t>
            </a:r>
            <a:r>
              <a:rPr lang="en-GB" sz="1800" dirty="0" smtClean="0"/>
              <a:t>using </a:t>
            </a:r>
            <a:r>
              <a:rPr lang="en-GB" sz="1800" u="sng" dirty="0" smtClean="0">
                <a:hlinkClick r:id="rId3"/>
              </a:rPr>
              <a:t>ASK ICT </a:t>
            </a:r>
            <a:r>
              <a:rPr lang="en-GB" sz="1800" dirty="0" smtClean="0"/>
              <a:t> </a:t>
            </a:r>
          </a:p>
          <a:p>
            <a:pPr marL="514350" lvl="1" indent="-285750">
              <a:buFont typeface="Arial" panose="020B0604020202020204" pitchFamily="34" charset="0"/>
              <a:buChar char="•"/>
            </a:pPr>
            <a:r>
              <a:rPr lang="en-GB" sz="1800" dirty="0" smtClean="0"/>
              <a:t>For short queries please visit our Hammersmith Campus drop in session between 1-2pm in room BS22 Commonwealth building</a:t>
            </a:r>
          </a:p>
          <a:p>
            <a:pPr marL="514350" lvl="1" indent="-285750">
              <a:buFont typeface="Arial" panose="020B0604020202020204" pitchFamily="34" charset="0"/>
              <a:buChar char="•"/>
            </a:pPr>
            <a:r>
              <a:rPr lang="en-GB" sz="1800" dirty="0" smtClean="0"/>
              <a:t>If </a:t>
            </a:r>
            <a:r>
              <a:rPr lang="en-GB" sz="1800" dirty="0"/>
              <a:t>you’re on </a:t>
            </a:r>
            <a:r>
              <a:rPr lang="en-GB" sz="1800" dirty="0" smtClean="0"/>
              <a:t>central campus, the location is West </a:t>
            </a:r>
            <a:r>
              <a:rPr lang="en-GB" sz="1800" dirty="0"/>
              <a:t>Wing, Level 4, Sherfield Building, South Kensington campus </a:t>
            </a:r>
            <a:endParaRPr lang="en-GB" sz="1800" dirty="0" smtClean="0"/>
          </a:p>
          <a:p>
            <a:pPr marL="514350" lvl="1" indent="-285750">
              <a:buFont typeface="Arial" panose="020B0604020202020204" pitchFamily="34" charset="0"/>
              <a:buChar char="•"/>
            </a:pPr>
            <a:r>
              <a:rPr lang="en-GB" sz="1800" dirty="0" smtClean="0"/>
              <a:t>Or for other main campuses please check the drop in times and locations  here</a:t>
            </a:r>
          </a:p>
          <a:p>
            <a:pPr marL="228600" lvl="1" indent="0">
              <a:buNone/>
            </a:pPr>
            <a:r>
              <a:rPr lang="en-GB" sz="1800" dirty="0">
                <a:hlinkClick r:id="rId4"/>
              </a:rPr>
              <a:t>https://www.imperial.ac.uk/admin-services/ict/contact-ict-service-desk/ict-service-support-locations</a:t>
            </a:r>
            <a:r>
              <a:rPr lang="en-GB" sz="1800" dirty="0" smtClean="0">
                <a:hlinkClick r:id="rId4"/>
              </a:rPr>
              <a:t>/</a:t>
            </a:r>
            <a:endParaRPr lang="en-GB" sz="1800" dirty="0" smtClean="0"/>
          </a:p>
          <a:p>
            <a:pPr marL="514350" lvl="1" indent="-285750"/>
            <a:r>
              <a:rPr lang="en-GB" sz="1800" dirty="0" smtClean="0"/>
              <a:t>Follow us </a:t>
            </a:r>
            <a:r>
              <a:rPr lang="en-GB" sz="1800" dirty="0"/>
              <a:t>on Twitter </a:t>
            </a:r>
            <a:r>
              <a:rPr lang="en-GB" sz="1800" u="sng" dirty="0">
                <a:hlinkClick r:id="rId5" tooltip="@TheServiceDesk"/>
              </a:rPr>
              <a:t>@TheServiceDesk</a:t>
            </a:r>
            <a:endParaRPr lang="en-GB" sz="1800" dirty="0"/>
          </a:p>
          <a:p>
            <a:pPr marL="0" indent="0"/>
            <a:endParaRPr lang="en-GB" dirty="0" smtClean="0"/>
          </a:p>
        </p:txBody>
      </p:sp>
    </p:spTree>
    <p:extLst>
      <p:ext uri="{BB962C8B-B14F-4D97-AF65-F5344CB8AC3E}">
        <p14:creationId xmlns:p14="http://schemas.microsoft.com/office/powerpoint/2010/main" val="2970998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 Secure (ICT Security)</a:t>
            </a:r>
            <a:endParaRPr lang="en-GB" dirty="0"/>
          </a:p>
        </p:txBody>
      </p:sp>
      <p:sp>
        <p:nvSpPr>
          <p:cNvPr id="3" name="Content Placeholder 2"/>
          <p:cNvSpPr>
            <a:spLocks noGrp="1"/>
          </p:cNvSpPr>
          <p:nvPr>
            <p:ph idx="1"/>
          </p:nvPr>
        </p:nvSpPr>
        <p:spPr/>
        <p:txBody>
          <a:bodyPr/>
          <a:lstStyle/>
          <a:p>
            <a:pPr marL="0" indent="0"/>
            <a:r>
              <a:rPr lang="en-GB" sz="1600" dirty="0"/>
              <a:t>ICT’s </a:t>
            </a:r>
            <a:r>
              <a:rPr lang="en-GB" sz="1600" b="1" dirty="0" smtClean="0">
                <a:solidFill>
                  <a:srgbClr val="C00000"/>
                </a:solidFill>
              </a:rPr>
              <a:t>Security Team </a:t>
            </a:r>
            <a:r>
              <a:rPr lang="en-GB" sz="1600" dirty="0"/>
              <a:t>works to keep College networks safe and secure, filtering SPAM, tackling scam emails and offering </a:t>
            </a:r>
            <a:r>
              <a:rPr lang="en-GB" sz="1600" dirty="0" smtClean="0"/>
              <a:t>support. Protects the College against viruses and network threats.</a:t>
            </a:r>
          </a:p>
          <a:p>
            <a:pPr marL="0" indent="0"/>
            <a:endParaRPr lang="en-GB" sz="1600" dirty="0" smtClean="0"/>
          </a:p>
          <a:p>
            <a:pPr marL="0" indent="0"/>
            <a:r>
              <a:rPr lang="en-GB" sz="1600" b="1" dirty="0" smtClean="0"/>
              <a:t>Be Secure tips: </a:t>
            </a:r>
            <a:r>
              <a:rPr lang="en-GB" sz="1600" dirty="0">
                <a:hlinkClick r:id="rId2"/>
              </a:rPr>
              <a:t>http://www.imperial.ac.uk/admin-services/ict/self-service/be-secure</a:t>
            </a:r>
            <a:r>
              <a:rPr lang="en-GB" sz="1600" dirty="0" smtClean="0">
                <a:hlinkClick r:id="rId2"/>
              </a:rPr>
              <a:t>/</a:t>
            </a:r>
            <a:endParaRPr lang="en-GB" sz="1600" dirty="0" smtClean="0"/>
          </a:p>
          <a:p>
            <a:pPr marL="0" indent="0"/>
            <a:r>
              <a:rPr lang="en-GB" sz="1600" b="1" dirty="0" smtClean="0"/>
              <a:t>Be Secure </a:t>
            </a:r>
            <a:r>
              <a:rPr lang="en-GB" sz="1600" b="1" dirty="0"/>
              <a:t>induction: </a:t>
            </a:r>
            <a:r>
              <a:rPr lang="en-GB" sz="1600" dirty="0">
                <a:hlinkClick r:id="rId3"/>
              </a:rPr>
              <a:t>http://</a:t>
            </a:r>
            <a:r>
              <a:rPr lang="en-GB" sz="1600" dirty="0" smtClean="0">
                <a:hlinkClick r:id="rId3"/>
              </a:rPr>
              <a:t>www.imperial.ac.uk/admin-services/ict/self-service/be-secure/induction/</a:t>
            </a:r>
            <a:endParaRPr lang="en-GB" sz="1600" dirty="0" smtClean="0"/>
          </a:p>
          <a:p>
            <a:pPr marL="0" indent="0"/>
            <a:endParaRPr lang="en-GB" sz="1600" dirty="0"/>
          </a:p>
          <a:p>
            <a:pPr marL="0" indent="0"/>
            <a:r>
              <a:rPr lang="en-GB" sz="1600" b="1" dirty="0" smtClean="0">
                <a:solidFill>
                  <a:srgbClr val="C00000"/>
                </a:solidFill>
              </a:rPr>
              <a:t>Conditions of Use </a:t>
            </a:r>
            <a:r>
              <a:rPr lang="en-GB" sz="1600" dirty="0" smtClean="0"/>
              <a:t>- You </a:t>
            </a:r>
            <a:r>
              <a:rPr lang="en-GB" sz="1600" dirty="0"/>
              <a:t>need to </a:t>
            </a:r>
            <a:r>
              <a:rPr lang="en-GB" sz="1600" dirty="0" smtClean="0"/>
              <a:t>abide </a:t>
            </a:r>
            <a:r>
              <a:rPr lang="en-GB" sz="1600" dirty="0"/>
              <a:t>by </a:t>
            </a:r>
            <a:r>
              <a:rPr lang="en-GB" sz="1600" dirty="0">
                <a:hlinkClick r:id="rId4" action="ppaction://hlinkfile" tooltip="Conditions of Use for IT Services"/>
              </a:rPr>
              <a:t>Conditions of Use for IT </a:t>
            </a:r>
            <a:r>
              <a:rPr lang="en-GB" sz="1600" dirty="0" smtClean="0">
                <a:hlinkClick r:id="rId4" action="ppaction://hlinkfile" tooltip="Conditions of Use for IT Services"/>
              </a:rPr>
              <a:t>Services</a:t>
            </a:r>
            <a:r>
              <a:rPr lang="en-GB" sz="1600" dirty="0" smtClean="0"/>
              <a:t> concerning </a:t>
            </a:r>
            <a:r>
              <a:rPr lang="en-GB" sz="1600" dirty="0"/>
              <a:t>anti-social behaviour </a:t>
            </a:r>
            <a:r>
              <a:rPr lang="en-GB" sz="1600" dirty="0" smtClean="0"/>
              <a:t>and misuse </a:t>
            </a:r>
            <a:r>
              <a:rPr lang="en-GB" sz="1600" dirty="0"/>
              <a:t>under UK law</a:t>
            </a:r>
            <a:r>
              <a:rPr lang="en-GB" sz="1600" dirty="0" smtClean="0"/>
              <a:t>.</a:t>
            </a:r>
          </a:p>
          <a:p>
            <a:pPr>
              <a:buFont typeface="Arial" pitchFamily="34" charset="0"/>
              <a:buChar char="•"/>
            </a:pPr>
            <a:r>
              <a:rPr lang="en-GB" sz="1600" dirty="0"/>
              <a:t>Don’t torrent </a:t>
            </a:r>
            <a:r>
              <a:rPr lang="en-GB" sz="1600" dirty="0" smtClean="0"/>
              <a:t>or otherwise distribute copyrighted </a:t>
            </a:r>
            <a:r>
              <a:rPr lang="en-GB" sz="1600" dirty="0"/>
              <a:t>material (MPAA)</a:t>
            </a:r>
          </a:p>
          <a:p>
            <a:pPr>
              <a:buFont typeface="Arial" pitchFamily="34" charset="0"/>
              <a:buChar char="•"/>
            </a:pPr>
            <a:r>
              <a:rPr lang="en-GB" sz="1600" dirty="0"/>
              <a:t>Personal logins are recorded, but not monitored except when any breach of the Conditions is suspected</a:t>
            </a:r>
          </a:p>
          <a:p>
            <a:pPr marL="0" indent="0"/>
            <a:endParaRPr lang="en-GB" sz="1600" dirty="0" smtClean="0"/>
          </a:p>
          <a:p>
            <a:pPr marL="0" indent="0"/>
            <a:r>
              <a:rPr lang="en-GB" sz="1600" dirty="0" smtClean="0"/>
              <a:t>Report concerns to the </a:t>
            </a:r>
            <a:r>
              <a:rPr lang="en-GB" sz="1600" dirty="0">
                <a:hlinkClick r:id="rId5"/>
              </a:rPr>
              <a:t>ICT Service Desk</a:t>
            </a:r>
            <a:endParaRPr lang="en-GB" sz="1600" dirty="0"/>
          </a:p>
          <a:p>
            <a:pPr marL="0" indent="0"/>
            <a:endParaRPr lang="en-GB"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35" y="1509552"/>
            <a:ext cx="3366142" cy="9515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834" y="2461056"/>
            <a:ext cx="3366141" cy="95150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154" y="3415300"/>
            <a:ext cx="3361295" cy="9487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896" y="4364065"/>
            <a:ext cx="3368080" cy="95205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056" y="1628710"/>
            <a:ext cx="3567700" cy="3567700"/>
          </a:xfrm>
          <a:prstGeom prst="rect">
            <a:avLst/>
          </a:prstGeom>
        </p:spPr>
      </p:pic>
    </p:spTree>
    <p:extLst>
      <p:ext uri="{BB962C8B-B14F-4D97-AF65-F5344CB8AC3E}">
        <p14:creationId xmlns:p14="http://schemas.microsoft.com/office/powerpoint/2010/main" val="1718535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0192" y="1628800"/>
            <a:ext cx="5394151" cy="4198151"/>
          </a:xfrm>
        </p:spPr>
        <p:txBody>
          <a:bodyPr>
            <a:normAutofit/>
          </a:bodyPr>
          <a:lstStyle/>
          <a:p>
            <a:pPr marL="0" indent="0"/>
            <a:r>
              <a:rPr lang="en-GB" sz="2700" b="1" dirty="0"/>
              <a:t>Passwords secure and long</a:t>
            </a:r>
          </a:p>
          <a:p>
            <a:pPr marL="0" indent="0"/>
            <a:endParaRPr lang="en-GB" sz="450" b="1" dirty="0"/>
          </a:p>
          <a:p>
            <a:pPr marL="0" indent="0"/>
            <a:endParaRPr lang="en-GB" sz="225" dirty="0"/>
          </a:p>
          <a:p>
            <a:pPr lvl="0"/>
            <a:r>
              <a:rPr lang="en-GB" dirty="0"/>
              <a:t>Never </a:t>
            </a:r>
            <a:r>
              <a:rPr lang="en-GB" dirty="0"/>
              <a:t>tell anyone (</a:t>
            </a:r>
            <a:r>
              <a:rPr lang="en-GB" b="1" dirty="0">
                <a:solidFill>
                  <a:srgbClr val="FF0000"/>
                </a:solidFill>
              </a:rPr>
              <a:t>even ICT</a:t>
            </a:r>
            <a:r>
              <a:rPr lang="en-GB" dirty="0"/>
              <a:t>) your </a:t>
            </a:r>
            <a:r>
              <a:rPr lang="en-GB" dirty="0"/>
              <a:t>password</a:t>
            </a:r>
          </a:p>
          <a:p>
            <a:pPr lvl="0"/>
            <a:endParaRPr lang="en-GB" sz="375" dirty="0"/>
          </a:p>
          <a:p>
            <a:pPr lvl="0"/>
            <a:r>
              <a:rPr lang="en-GB" dirty="0"/>
              <a:t>Choose a strong password:</a:t>
            </a:r>
          </a:p>
          <a:p>
            <a:pPr lvl="0"/>
            <a:endParaRPr lang="en-GB" sz="375" dirty="0"/>
          </a:p>
          <a:p>
            <a:pPr lvl="2"/>
            <a:r>
              <a:rPr lang="en-GB" sz="1800" strike="sngStrike" dirty="0"/>
              <a:t>Imperial123</a:t>
            </a:r>
          </a:p>
          <a:p>
            <a:pPr lvl="2"/>
            <a:r>
              <a:rPr lang="en-GB" sz="1800" dirty="0" err="1"/>
              <a:t>Ohno!It’sMonday</a:t>
            </a:r>
            <a:endParaRPr lang="en-GB" sz="1800" dirty="0"/>
          </a:p>
          <a:p>
            <a:pPr lvl="0"/>
            <a:endParaRPr lang="en-GB" sz="375" dirty="0"/>
          </a:p>
          <a:p>
            <a:pPr lvl="0"/>
            <a:endParaRPr lang="en-GB" sz="375" dirty="0"/>
          </a:p>
          <a:p>
            <a:pPr marL="0" indent="0"/>
            <a:endParaRPr lang="en-GB" dirty="0"/>
          </a:p>
          <a:p>
            <a:pPr marL="0" indent="0"/>
            <a:endParaRPr lang="en-GB" dirty="0"/>
          </a:p>
          <a:p>
            <a:r>
              <a:rPr lang="en-GB" sz="1500" dirty="0"/>
              <a:t>You’ll be notified by email (sent by the IT Security Officer, </a:t>
            </a:r>
            <a:r>
              <a:rPr lang="en-GB" sz="1500" u="sng" dirty="0">
                <a:hlinkClick r:id="rId3" tooltip="it-security-officer@imperial.ac.uk link opens in a new window"/>
              </a:rPr>
              <a:t>it-security-officer@imperial.ac.uk</a:t>
            </a:r>
            <a:r>
              <a:rPr lang="en-GB" sz="1500" dirty="0"/>
              <a:t>) when your password is due to expire. </a:t>
            </a:r>
          </a:p>
          <a:p>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03" y="1176665"/>
            <a:ext cx="2540826" cy="2540826"/>
          </a:xfrm>
          <a:prstGeom prst="rect">
            <a:avLst/>
          </a:prstGeom>
        </p:spPr>
      </p:pic>
      <p:sp>
        <p:nvSpPr>
          <p:cNvPr id="7" name="TextBox 6"/>
          <p:cNvSpPr txBox="1"/>
          <p:nvPr/>
        </p:nvSpPr>
        <p:spPr>
          <a:xfrm>
            <a:off x="324503" y="4047474"/>
            <a:ext cx="2428092" cy="1015663"/>
          </a:xfrm>
          <a:prstGeom prst="rect">
            <a:avLst/>
          </a:prstGeom>
          <a:noFill/>
        </p:spPr>
        <p:txBody>
          <a:bodyPr wrap="square" rtlCol="0">
            <a:spAutoFit/>
          </a:bodyPr>
          <a:lstStyle/>
          <a:p>
            <a:r>
              <a:rPr lang="en-GB" sz="3000" dirty="0">
                <a:solidFill>
                  <a:srgbClr val="1E7D90"/>
                </a:solidFill>
              </a:rPr>
              <a:t>Protect information</a:t>
            </a:r>
            <a:endParaRPr lang="en-GB" sz="3000" dirty="0">
              <a:solidFill>
                <a:srgbClr val="1E7D90"/>
              </a:solidFill>
            </a:endParaRPr>
          </a:p>
        </p:txBody>
      </p:sp>
    </p:spTree>
    <p:extLst>
      <p:ext uri="{BB962C8B-B14F-4D97-AF65-F5344CB8AC3E}">
        <p14:creationId xmlns:p14="http://schemas.microsoft.com/office/powerpoint/2010/main" val="3903087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0192" y="1628800"/>
            <a:ext cx="5394151" cy="4086200"/>
          </a:xfrm>
        </p:spPr>
        <p:txBody>
          <a:bodyPr>
            <a:normAutofit/>
          </a:bodyPr>
          <a:lstStyle/>
          <a:p>
            <a:pPr marL="0" indent="0"/>
            <a:r>
              <a:rPr lang="en-GB" sz="3000" b="1" dirty="0"/>
              <a:t>Lock your computer / phone</a:t>
            </a:r>
          </a:p>
          <a:p>
            <a:pPr marL="0" indent="0"/>
            <a:endParaRPr lang="en-GB" sz="750" b="1" dirty="0"/>
          </a:p>
          <a:p>
            <a:pPr marL="0" indent="0"/>
            <a:endParaRPr lang="en-GB" dirty="0"/>
          </a:p>
          <a:p>
            <a:r>
              <a:rPr lang="en-GB" dirty="0"/>
              <a:t>Log </a:t>
            </a:r>
            <a:r>
              <a:rPr lang="en-GB" dirty="0"/>
              <a:t>out of your computer </a:t>
            </a:r>
            <a:endParaRPr lang="en-GB" dirty="0"/>
          </a:p>
          <a:p>
            <a:endParaRPr lang="en-GB" dirty="0"/>
          </a:p>
          <a:p>
            <a:r>
              <a:rPr lang="en-GB" dirty="0"/>
              <a:t>Lock </a:t>
            </a:r>
            <a:r>
              <a:rPr lang="en-GB" dirty="0"/>
              <a:t>your Halls room </a:t>
            </a:r>
            <a:r>
              <a:rPr lang="en-GB" dirty="0"/>
              <a:t>door</a:t>
            </a:r>
          </a:p>
          <a:p>
            <a:endParaRPr lang="en-GB" dirty="0"/>
          </a:p>
          <a:p>
            <a:r>
              <a:rPr lang="en-GB" dirty="0"/>
              <a:t>Use a pin/passcode to restrict </a:t>
            </a:r>
            <a:r>
              <a:rPr lang="en-GB" dirty="0"/>
              <a:t>access</a:t>
            </a:r>
          </a:p>
          <a:p>
            <a:endParaRPr lang="en-GB" dirty="0"/>
          </a:p>
          <a:p>
            <a:r>
              <a:rPr lang="en-GB" dirty="0"/>
              <a:t>Do </a:t>
            </a:r>
            <a:r>
              <a:rPr lang="en-GB" dirty="0"/>
              <a:t>not leave valuables unattended</a:t>
            </a:r>
          </a:p>
          <a:p>
            <a:pPr marL="0" indent="0"/>
            <a:endParaRPr lang="en-GB" dirty="0"/>
          </a:p>
        </p:txBody>
      </p:sp>
      <p:sp>
        <p:nvSpPr>
          <p:cNvPr id="7" name="TextBox 6"/>
          <p:cNvSpPr txBox="1"/>
          <p:nvPr/>
        </p:nvSpPr>
        <p:spPr>
          <a:xfrm>
            <a:off x="324503" y="4047473"/>
            <a:ext cx="2428092" cy="1938992"/>
          </a:xfrm>
          <a:prstGeom prst="rect">
            <a:avLst/>
          </a:prstGeom>
          <a:noFill/>
        </p:spPr>
        <p:txBody>
          <a:bodyPr wrap="square" rtlCol="0">
            <a:spAutoFit/>
          </a:bodyPr>
          <a:lstStyle/>
          <a:p>
            <a:r>
              <a:rPr lang="en-GB" sz="3000" dirty="0">
                <a:solidFill>
                  <a:schemeClr val="accent4"/>
                </a:solidFill>
              </a:rPr>
              <a:t>Protect computers and devices</a:t>
            </a:r>
            <a:endParaRPr lang="en-GB" sz="3000" dirty="0">
              <a:solidFill>
                <a:schemeClr val="accent4"/>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36" y="1176664"/>
            <a:ext cx="2516558" cy="2516558"/>
          </a:xfrm>
          <a:prstGeom prst="rect">
            <a:avLst/>
          </a:prstGeom>
        </p:spPr>
      </p:pic>
    </p:spTree>
    <p:extLst>
      <p:ext uri="{BB962C8B-B14F-4D97-AF65-F5344CB8AC3E}">
        <p14:creationId xmlns:p14="http://schemas.microsoft.com/office/powerpoint/2010/main" val="964689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0192" y="1844824"/>
            <a:ext cx="5394151" cy="3925760"/>
          </a:xfrm>
        </p:spPr>
        <p:txBody>
          <a:bodyPr>
            <a:normAutofit/>
          </a:bodyPr>
          <a:lstStyle/>
          <a:p>
            <a:pPr marL="0" indent="0"/>
            <a:r>
              <a:rPr lang="en-GB" sz="3000" b="1" dirty="0"/>
              <a:t>Avoid scams and malware</a:t>
            </a:r>
          </a:p>
          <a:p>
            <a:pPr marL="0" indent="0"/>
            <a:endParaRPr lang="en-GB" b="1" dirty="0" smtClean="0"/>
          </a:p>
          <a:p>
            <a:pPr marL="0" indent="0"/>
            <a:endParaRPr lang="en-GB" b="1" dirty="0"/>
          </a:p>
          <a:p>
            <a:r>
              <a:rPr lang="en-GB" dirty="0"/>
              <a:t>I</a:t>
            </a:r>
            <a:r>
              <a:rPr lang="en-GB" dirty="0" smtClean="0"/>
              <a:t>f </a:t>
            </a:r>
            <a:r>
              <a:rPr lang="en-GB" dirty="0"/>
              <a:t>in doubt, do not </a:t>
            </a:r>
            <a:r>
              <a:rPr lang="en-GB" dirty="0" smtClean="0"/>
              <a:t>click</a:t>
            </a:r>
          </a:p>
          <a:p>
            <a:pPr marL="0" indent="0"/>
            <a:endParaRPr lang="en-GB" dirty="0"/>
          </a:p>
          <a:p>
            <a:r>
              <a:rPr lang="en-GB" dirty="0" smtClean="0"/>
              <a:t>Check emails carefully</a:t>
            </a:r>
          </a:p>
          <a:p>
            <a:endParaRPr lang="en-GB" dirty="0"/>
          </a:p>
          <a:p>
            <a:r>
              <a:rPr lang="en-GB" dirty="0" smtClean="0"/>
              <a:t>Report </a:t>
            </a:r>
            <a:r>
              <a:rPr lang="en-GB" dirty="0"/>
              <a:t>anything </a:t>
            </a:r>
            <a:r>
              <a:rPr lang="en-GB" dirty="0" smtClean="0"/>
              <a:t>suspicious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598" y="1045141"/>
            <a:ext cx="2423786" cy="2423786"/>
          </a:xfrm>
          <a:prstGeom prst="rect">
            <a:avLst/>
          </a:prstGeom>
        </p:spPr>
      </p:pic>
      <p:sp>
        <p:nvSpPr>
          <p:cNvPr id="7" name="TextBox 6"/>
          <p:cNvSpPr txBox="1"/>
          <p:nvPr/>
        </p:nvSpPr>
        <p:spPr>
          <a:xfrm>
            <a:off x="324503" y="4047474"/>
            <a:ext cx="2428092" cy="1015663"/>
          </a:xfrm>
          <a:prstGeom prst="rect">
            <a:avLst/>
          </a:prstGeom>
          <a:noFill/>
        </p:spPr>
        <p:txBody>
          <a:bodyPr wrap="square" rtlCol="0">
            <a:spAutoFit/>
          </a:bodyPr>
          <a:lstStyle/>
          <a:p>
            <a:r>
              <a:rPr lang="en-GB" sz="3000" dirty="0">
                <a:solidFill>
                  <a:srgbClr val="1E7D90"/>
                </a:solidFill>
              </a:rPr>
              <a:t>Protect information</a:t>
            </a:r>
            <a:endParaRPr lang="en-GB" sz="3000" dirty="0">
              <a:solidFill>
                <a:srgbClr val="1E7D90"/>
              </a:solidFill>
            </a:endParaRPr>
          </a:p>
        </p:txBody>
      </p:sp>
    </p:spTree>
    <p:extLst>
      <p:ext uri="{BB962C8B-B14F-4D97-AF65-F5344CB8AC3E}">
        <p14:creationId xmlns:p14="http://schemas.microsoft.com/office/powerpoint/2010/main" val="27877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3848" y="553375"/>
            <a:ext cx="5394151" cy="4603314"/>
          </a:xfrm>
        </p:spPr>
        <p:txBody>
          <a:bodyPr>
            <a:normAutofit/>
          </a:bodyPr>
          <a:lstStyle/>
          <a:p>
            <a:pPr marL="0" indent="0"/>
            <a:r>
              <a:rPr lang="en-GB" sz="3000" b="1" dirty="0"/>
              <a:t>Phishing</a:t>
            </a:r>
          </a:p>
          <a:p>
            <a:pPr marL="0" indent="0"/>
            <a:endParaRPr lang="en-GB" b="1" dirty="0" smtClean="0"/>
          </a:p>
          <a:p>
            <a:pPr marL="0" indent="0"/>
            <a:endParaRPr lang="en-GB" b="1" dirty="0"/>
          </a:p>
        </p:txBody>
      </p:sp>
      <p:sp>
        <p:nvSpPr>
          <p:cNvPr id="7" name="TextBox 6"/>
          <p:cNvSpPr txBox="1"/>
          <p:nvPr/>
        </p:nvSpPr>
        <p:spPr>
          <a:xfrm>
            <a:off x="324503" y="4047474"/>
            <a:ext cx="2428092" cy="1015663"/>
          </a:xfrm>
          <a:prstGeom prst="rect">
            <a:avLst/>
          </a:prstGeom>
          <a:noFill/>
        </p:spPr>
        <p:txBody>
          <a:bodyPr wrap="square" rtlCol="0">
            <a:spAutoFit/>
          </a:bodyPr>
          <a:lstStyle/>
          <a:p>
            <a:r>
              <a:rPr lang="en-GB" sz="3000" dirty="0">
                <a:solidFill>
                  <a:srgbClr val="1E7D90"/>
                </a:solidFill>
              </a:rPr>
              <a:t>Protect information</a:t>
            </a:r>
            <a:endParaRPr lang="en-GB" sz="3000" dirty="0">
              <a:solidFill>
                <a:srgbClr val="1E7D9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03" y="1040835"/>
            <a:ext cx="2428092" cy="2428092"/>
          </a:xfrm>
          <a:prstGeom prst="rect">
            <a:avLst/>
          </a:prstGeom>
        </p:spPr>
      </p:pic>
      <p:pic>
        <p:nvPicPr>
          <p:cNvPr id="8" name="Picture 7"/>
          <p:cNvPicPr>
            <a:picLocks noChangeAspect="1"/>
          </p:cNvPicPr>
          <p:nvPr/>
        </p:nvPicPr>
        <p:blipFill>
          <a:blip r:embed="rId4"/>
          <a:stretch>
            <a:fillRect/>
          </a:stretch>
        </p:blipFill>
        <p:spPr>
          <a:xfrm>
            <a:off x="3100192" y="1601268"/>
            <a:ext cx="5740022" cy="3582885"/>
          </a:xfrm>
          <a:prstGeom prst="rect">
            <a:avLst/>
          </a:prstGeom>
        </p:spPr>
      </p:pic>
    </p:spTree>
    <p:extLst>
      <p:ext uri="{BB962C8B-B14F-4D97-AF65-F5344CB8AC3E}">
        <p14:creationId xmlns:p14="http://schemas.microsoft.com/office/powerpoint/2010/main" val="3290328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0192" y="1052737"/>
            <a:ext cx="5394151" cy="4595720"/>
          </a:xfrm>
        </p:spPr>
        <p:txBody>
          <a:bodyPr>
            <a:normAutofit/>
          </a:bodyPr>
          <a:lstStyle/>
          <a:p>
            <a:pPr marL="0" indent="0"/>
            <a:r>
              <a:rPr lang="en-GB" sz="2475" b="1" dirty="0"/>
              <a:t>Keeping data safe: Storage</a:t>
            </a:r>
          </a:p>
          <a:p>
            <a:pPr marL="0" indent="0"/>
            <a:endParaRPr lang="en-GB" sz="2475" b="1" dirty="0"/>
          </a:p>
          <a:p>
            <a:pPr marL="0" indent="0"/>
            <a:endParaRPr lang="en-GB" sz="225" b="1" dirty="0"/>
          </a:p>
          <a:p>
            <a:r>
              <a:rPr lang="en-GB" dirty="0"/>
              <a:t>Automatic Backup is best (H Drive, OneDrive, Group Space)</a:t>
            </a:r>
          </a:p>
          <a:p>
            <a:endParaRPr lang="en-GB" dirty="0"/>
          </a:p>
          <a:p>
            <a:r>
              <a:rPr lang="en-GB" dirty="0"/>
              <a:t>Cloud Storage – Dropbox, Google Drive</a:t>
            </a:r>
          </a:p>
          <a:p>
            <a:endParaRPr lang="en-GB" dirty="0"/>
          </a:p>
          <a:p>
            <a:r>
              <a:rPr lang="en-GB" strike="sngStrike" dirty="0"/>
              <a:t>Removable media </a:t>
            </a:r>
          </a:p>
          <a:p>
            <a:pPr marL="0" indent="0"/>
            <a:endParaRPr lang="en-GB" dirty="0"/>
          </a:p>
          <a:p>
            <a:pPr marL="0" indent="0"/>
            <a:endParaRPr lang="en-GB" sz="225" dirty="0"/>
          </a:p>
          <a:p>
            <a:pPr marL="0" indent="0"/>
            <a:endParaRPr lang="en-GB" dirty="0"/>
          </a:p>
        </p:txBody>
      </p:sp>
      <p:sp>
        <p:nvSpPr>
          <p:cNvPr id="6" name="TextBox 5"/>
          <p:cNvSpPr txBox="1"/>
          <p:nvPr/>
        </p:nvSpPr>
        <p:spPr>
          <a:xfrm>
            <a:off x="324503" y="4047474"/>
            <a:ext cx="2428092" cy="1015663"/>
          </a:xfrm>
          <a:prstGeom prst="rect">
            <a:avLst/>
          </a:prstGeom>
          <a:noFill/>
        </p:spPr>
        <p:txBody>
          <a:bodyPr wrap="square" rtlCol="0">
            <a:spAutoFit/>
          </a:bodyPr>
          <a:lstStyle/>
          <a:p>
            <a:r>
              <a:rPr lang="en-GB" sz="3000" dirty="0">
                <a:solidFill>
                  <a:srgbClr val="1E7D90"/>
                </a:solidFill>
              </a:rPr>
              <a:t>Protect information</a:t>
            </a:r>
            <a:endParaRPr lang="en-GB" sz="3000" dirty="0">
              <a:solidFill>
                <a:srgbClr val="1E7D9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03" y="1176664"/>
            <a:ext cx="2625377" cy="2625377"/>
          </a:xfrm>
          <a:prstGeom prst="rect">
            <a:avLst/>
          </a:prstGeom>
        </p:spPr>
      </p:pic>
    </p:spTree>
    <p:extLst>
      <p:ext uri="{BB962C8B-B14F-4D97-AF65-F5344CB8AC3E}">
        <p14:creationId xmlns:p14="http://schemas.microsoft.com/office/powerpoint/2010/main" val="1271026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dirty="0" smtClean="0"/>
              <a:t>User accounts</a:t>
            </a:r>
          </a:p>
        </p:txBody>
      </p:sp>
      <p:sp>
        <p:nvSpPr>
          <p:cNvPr id="5" name="Rectangle 4"/>
          <p:cNvSpPr>
            <a:spLocks noGrp="1" noChangeArrowheads="1"/>
          </p:cNvSpPr>
          <p:nvPr/>
        </p:nvSpPr>
        <p:spPr bwMode="auto">
          <a:xfrm>
            <a:off x="800100" y="1844675"/>
            <a:ext cx="7543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ea typeface="+mn-ea"/>
              </a:defRPr>
            </a:lvl2pPr>
            <a:lvl3pPr marL="952500" indent="-190500" algn="l" rtl="0" eaLnBrk="0" fontAlgn="base" hangingPunct="0">
              <a:spcBef>
                <a:spcPct val="20000"/>
              </a:spcBef>
              <a:spcAft>
                <a:spcPct val="0"/>
              </a:spcAft>
              <a:buChar char="»"/>
              <a:defRPr sz="1600">
                <a:solidFill>
                  <a:srgbClr val="4B4F55"/>
                </a:solidFill>
                <a:latin typeface="+mn-lt"/>
                <a:ea typeface="+mn-ea"/>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ea typeface="+mn-ea"/>
              </a:defRPr>
            </a:lvl4pPr>
            <a:lvl5pPr marL="1727200" indent="-203200" algn="l" rtl="0" eaLnBrk="0" fontAlgn="base" hangingPunct="0">
              <a:spcBef>
                <a:spcPct val="20000"/>
              </a:spcBef>
              <a:spcAft>
                <a:spcPct val="0"/>
              </a:spcAft>
              <a:buChar char="°"/>
              <a:defRPr sz="1400">
                <a:solidFill>
                  <a:srgbClr val="4B4F55"/>
                </a:solidFill>
                <a:latin typeface="+mn-lt"/>
                <a:ea typeface="+mn-ea"/>
              </a:defRPr>
            </a:lvl5pPr>
            <a:lvl6pPr marL="2184400" indent="-203200" algn="l" rtl="0" fontAlgn="base">
              <a:spcBef>
                <a:spcPct val="20000"/>
              </a:spcBef>
              <a:spcAft>
                <a:spcPct val="0"/>
              </a:spcAft>
              <a:buChar char="°"/>
              <a:defRPr sz="1400">
                <a:solidFill>
                  <a:srgbClr val="4B4F55"/>
                </a:solidFill>
                <a:latin typeface="+mn-lt"/>
                <a:ea typeface="+mn-ea"/>
              </a:defRPr>
            </a:lvl6pPr>
            <a:lvl7pPr marL="2641600" indent="-203200" algn="l" rtl="0" fontAlgn="base">
              <a:spcBef>
                <a:spcPct val="20000"/>
              </a:spcBef>
              <a:spcAft>
                <a:spcPct val="0"/>
              </a:spcAft>
              <a:buChar char="°"/>
              <a:defRPr sz="1400">
                <a:solidFill>
                  <a:srgbClr val="4B4F55"/>
                </a:solidFill>
                <a:latin typeface="+mn-lt"/>
                <a:ea typeface="+mn-ea"/>
              </a:defRPr>
            </a:lvl7pPr>
            <a:lvl8pPr marL="3098800" indent="-203200" algn="l" rtl="0" fontAlgn="base">
              <a:spcBef>
                <a:spcPct val="20000"/>
              </a:spcBef>
              <a:spcAft>
                <a:spcPct val="0"/>
              </a:spcAft>
              <a:buChar char="°"/>
              <a:defRPr sz="1400">
                <a:solidFill>
                  <a:srgbClr val="4B4F55"/>
                </a:solidFill>
                <a:latin typeface="+mn-lt"/>
                <a:ea typeface="+mn-ea"/>
              </a:defRPr>
            </a:lvl8pPr>
            <a:lvl9pPr marL="3556000" indent="-203200" algn="l" rtl="0" fontAlgn="base">
              <a:spcBef>
                <a:spcPct val="20000"/>
              </a:spcBef>
              <a:spcAft>
                <a:spcPct val="0"/>
              </a:spcAft>
              <a:buChar char="°"/>
              <a:defRPr sz="1400">
                <a:solidFill>
                  <a:srgbClr val="4B4F55"/>
                </a:solidFill>
                <a:latin typeface="+mn-lt"/>
                <a:ea typeface="+mn-ea"/>
              </a:defRPr>
            </a:lvl9pPr>
          </a:lstStyle>
          <a:p>
            <a:pPr>
              <a:defRPr/>
            </a:pPr>
            <a:endParaRPr lang="en-US" i="0" dirty="0" smtClean="0"/>
          </a:p>
        </p:txBody>
      </p:sp>
      <p:sp>
        <p:nvSpPr>
          <p:cNvPr id="8" name="TextBox 7"/>
          <p:cNvSpPr txBox="1"/>
          <p:nvPr/>
        </p:nvSpPr>
        <p:spPr>
          <a:xfrm>
            <a:off x="628650" y="2030065"/>
            <a:ext cx="7704138" cy="3847207"/>
          </a:xfrm>
          <a:prstGeom prst="rect">
            <a:avLst/>
          </a:prstGeom>
          <a:noFill/>
          <a:ln>
            <a:noFill/>
            <a:prstDash val="dashDot"/>
          </a:ln>
        </p:spPr>
        <p:txBody>
          <a:bodyPr>
            <a:spAutoFit/>
          </a:bodyPr>
          <a:lstStyle/>
          <a:p>
            <a:pPr eaLnBrk="1" hangingPunct="1">
              <a:spcBef>
                <a:spcPts val="0"/>
              </a:spcBef>
              <a:spcAft>
                <a:spcPts val="0"/>
              </a:spcAft>
              <a:defRPr/>
            </a:pPr>
            <a:r>
              <a:rPr lang="en-GB" sz="1800" i="0" dirty="0" smtClean="0">
                <a:latin typeface="+mn-lt"/>
              </a:rPr>
              <a:t>ICT </a:t>
            </a:r>
            <a:r>
              <a:rPr lang="en-GB" sz="1800" i="0" dirty="0">
                <a:latin typeface="+mn-lt"/>
              </a:rPr>
              <a:t>sets up user accounts for staff and students and guests, providing authorised access to College’s IT. </a:t>
            </a:r>
            <a:endParaRPr lang="en-GB" sz="1800" i="0" dirty="0" smtClean="0">
              <a:latin typeface="+mn-lt"/>
            </a:endParaRPr>
          </a:p>
          <a:p>
            <a:pPr eaLnBrk="1" hangingPunct="1">
              <a:spcBef>
                <a:spcPts val="0"/>
              </a:spcBef>
              <a:spcAft>
                <a:spcPts val="0"/>
              </a:spcAft>
              <a:defRPr/>
            </a:pPr>
            <a:endParaRPr lang="en-GB" i="0" dirty="0" smtClean="0">
              <a:latin typeface="+mn-lt"/>
            </a:endParaRPr>
          </a:p>
          <a:p>
            <a:pPr eaLnBrk="1" hangingPunct="1">
              <a:spcBef>
                <a:spcPts val="0"/>
              </a:spcBef>
              <a:spcAft>
                <a:spcPts val="0"/>
              </a:spcAft>
              <a:defRPr/>
            </a:pPr>
            <a:endParaRPr lang="en-GB" i="0" dirty="0" smtClean="0">
              <a:latin typeface="+mn-lt"/>
            </a:endParaRPr>
          </a:p>
          <a:p>
            <a:pPr eaLnBrk="1" hangingPunct="1">
              <a:spcBef>
                <a:spcPts val="0"/>
              </a:spcBef>
              <a:spcAft>
                <a:spcPts val="0"/>
              </a:spcAft>
              <a:defRPr/>
            </a:pPr>
            <a:r>
              <a:rPr lang="en-GB" sz="1800" i="0" dirty="0" smtClean="0">
                <a:latin typeface="+mn-lt"/>
              </a:rPr>
              <a:t>Your </a:t>
            </a:r>
            <a:r>
              <a:rPr lang="en-GB" sz="1800" b="1" i="0" dirty="0">
                <a:solidFill>
                  <a:srgbClr val="C00000"/>
                </a:solidFill>
                <a:latin typeface="+mn-lt"/>
              </a:rPr>
              <a:t>username and password </a:t>
            </a:r>
            <a:r>
              <a:rPr lang="en-GB" sz="1800" i="0" dirty="0" smtClean="0">
                <a:latin typeface="+mn-lt"/>
              </a:rPr>
              <a:t>are allocated before you arrive </a:t>
            </a:r>
            <a:r>
              <a:rPr lang="en-GB" sz="1800" i="0" dirty="0">
                <a:latin typeface="+mn-lt"/>
              </a:rPr>
              <a:t>for use </a:t>
            </a:r>
            <a:r>
              <a:rPr lang="en-GB" sz="1800" i="0" dirty="0">
                <a:solidFill>
                  <a:schemeClr val="tx1"/>
                </a:solidFill>
                <a:latin typeface="+mn-lt"/>
              </a:rPr>
              <a:t>across all IT services at Imperial, from </a:t>
            </a:r>
            <a:r>
              <a:rPr lang="en-GB" sz="1800" i="0" dirty="0" smtClean="0">
                <a:solidFill>
                  <a:schemeClr val="tx1"/>
                </a:solidFill>
                <a:latin typeface="+mn-lt"/>
              </a:rPr>
              <a:t>Student </a:t>
            </a:r>
            <a:r>
              <a:rPr lang="en-GB" sz="1800" i="0" dirty="0">
                <a:solidFill>
                  <a:schemeClr val="tx1"/>
                </a:solidFill>
                <a:latin typeface="+mn-lt"/>
              </a:rPr>
              <a:t>e-Service to your </a:t>
            </a:r>
            <a:r>
              <a:rPr lang="en-GB" sz="1800" i="0" dirty="0" smtClean="0">
                <a:solidFill>
                  <a:schemeClr val="tx1"/>
                </a:solidFill>
                <a:latin typeface="+mn-lt"/>
              </a:rPr>
              <a:t>email account </a:t>
            </a:r>
            <a:r>
              <a:rPr lang="en-GB" sz="1800" i="0" dirty="0">
                <a:solidFill>
                  <a:schemeClr val="tx1"/>
                </a:solidFill>
                <a:latin typeface="+mn-lt"/>
              </a:rPr>
              <a:t>and </a:t>
            </a:r>
            <a:r>
              <a:rPr lang="en-GB" sz="1800" i="0" dirty="0" smtClean="0">
                <a:solidFill>
                  <a:schemeClr val="tx1"/>
                </a:solidFill>
                <a:latin typeface="+mn-lt"/>
              </a:rPr>
              <a:t>the </a:t>
            </a:r>
            <a:r>
              <a:rPr lang="en-GB" sz="1800" i="0" dirty="0" err="1" smtClean="0">
                <a:solidFill>
                  <a:schemeClr val="tx1"/>
                </a:solidFill>
                <a:latin typeface="+mn-lt"/>
              </a:rPr>
              <a:t>WiFi</a:t>
            </a:r>
            <a:r>
              <a:rPr lang="en-GB" sz="1800" i="0" dirty="0">
                <a:solidFill>
                  <a:schemeClr val="tx1"/>
                </a:solidFill>
                <a:latin typeface="+mn-lt"/>
              </a:rPr>
              <a:t> </a:t>
            </a:r>
            <a:r>
              <a:rPr lang="en-GB" sz="1800" i="0" dirty="0" smtClean="0">
                <a:solidFill>
                  <a:schemeClr val="tx1"/>
                </a:solidFill>
                <a:latin typeface="+mn-lt"/>
              </a:rPr>
              <a:t>network.</a:t>
            </a:r>
          </a:p>
          <a:p>
            <a:pPr eaLnBrk="1" hangingPunct="1">
              <a:spcBef>
                <a:spcPts val="0"/>
              </a:spcBef>
              <a:spcAft>
                <a:spcPts val="0"/>
              </a:spcAft>
              <a:defRPr/>
            </a:pPr>
            <a:endParaRPr lang="en-GB" sz="1800" i="0" dirty="0">
              <a:solidFill>
                <a:schemeClr val="tx1"/>
              </a:solidFill>
              <a:latin typeface="+mn-lt"/>
            </a:endParaRPr>
          </a:p>
          <a:p>
            <a:pPr eaLnBrk="1" hangingPunct="1">
              <a:spcBef>
                <a:spcPts val="0"/>
              </a:spcBef>
              <a:spcAft>
                <a:spcPts val="0"/>
              </a:spcAft>
              <a:defRPr/>
            </a:pPr>
            <a:r>
              <a:rPr lang="en-GB" sz="1800" i="0" dirty="0">
                <a:solidFill>
                  <a:schemeClr val="tx1"/>
                </a:solidFill>
                <a:latin typeface="+mn-lt"/>
              </a:rPr>
              <a:t>If you have forgotten your College username or password, go to </a:t>
            </a:r>
            <a:r>
              <a:rPr lang="en-GB" sz="1800" i="0" u="sng" dirty="0">
                <a:latin typeface="+mn-lt"/>
                <a:hlinkClick r:id="rId3"/>
              </a:rPr>
              <a:t>https://www.imperial.ac.uk/ict/passwords</a:t>
            </a:r>
            <a:r>
              <a:rPr lang="en-GB" sz="1800" i="0" dirty="0">
                <a:latin typeface="+mn-lt"/>
              </a:rPr>
              <a:t> </a:t>
            </a:r>
            <a:endParaRPr lang="en-GB" sz="1800" i="0" dirty="0" smtClean="0">
              <a:latin typeface="+mn-lt"/>
            </a:endParaRPr>
          </a:p>
          <a:p>
            <a:endParaRPr lang="en-GB" i="0" dirty="0" smtClean="0">
              <a:latin typeface="+mn-lt"/>
            </a:endParaRPr>
          </a:p>
          <a:p>
            <a:endParaRPr lang="en-GB" i="0" dirty="0">
              <a:latin typeface="+mn-lt"/>
            </a:endParaRPr>
          </a:p>
          <a:p>
            <a:endParaRPr lang="en-GB" i="0" dirty="0" smtClean="0">
              <a:latin typeface="+mn-lt"/>
            </a:endParaRPr>
          </a:p>
          <a:p>
            <a:pPr eaLnBrk="1" hangingPunct="1">
              <a:spcBef>
                <a:spcPts val="0"/>
              </a:spcBef>
              <a:spcAft>
                <a:spcPts val="0"/>
              </a:spcAft>
              <a:defRPr/>
            </a:pPr>
            <a:endParaRPr lang="en-GB" sz="2000" i="0" dirty="0">
              <a:latin typeface="+mn-lt"/>
            </a:endParaRPr>
          </a:p>
        </p:txBody>
      </p:sp>
      <p:pic>
        <p:nvPicPr>
          <p:cNvPr id="2" name="Audio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8075" y="54868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895640"/>
      </p:ext>
    </p:extLst>
  </p:cSld>
  <p:clrMapOvr>
    <a:masterClrMapping/>
  </p:clrMapOvr>
  <p:transition spd="slow" advTm="1142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2281" y="836712"/>
            <a:ext cx="5218550" cy="5441177"/>
          </a:xfrm>
        </p:spPr>
        <p:txBody>
          <a:bodyPr>
            <a:normAutofit/>
          </a:bodyPr>
          <a:lstStyle/>
          <a:p>
            <a:pPr marL="0" indent="0"/>
            <a:r>
              <a:rPr lang="en-GB" sz="3375" b="1" dirty="0"/>
              <a:t>Conditions of IT Use</a:t>
            </a:r>
          </a:p>
          <a:p>
            <a:pPr marL="0" indent="0"/>
            <a:endParaRPr lang="en-GB" sz="975" dirty="0"/>
          </a:p>
          <a:p>
            <a:pPr marL="0" indent="0"/>
            <a:endParaRPr lang="en-GB" sz="975" dirty="0"/>
          </a:p>
          <a:p>
            <a:pPr marL="0" indent="0"/>
            <a:endParaRPr lang="en-GB" sz="975" dirty="0"/>
          </a:p>
          <a:p>
            <a:r>
              <a:rPr lang="en-GB" dirty="0"/>
              <a:t>College policy is available online</a:t>
            </a:r>
          </a:p>
          <a:p>
            <a:endParaRPr lang="en-GB" dirty="0"/>
          </a:p>
          <a:p>
            <a:r>
              <a:rPr lang="en-GB" dirty="0"/>
              <a:t>Covers acceptable use</a:t>
            </a:r>
          </a:p>
          <a:p>
            <a:endParaRPr lang="en-GB" dirty="0"/>
          </a:p>
          <a:p>
            <a:r>
              <a:rPr lang="en-GB" dirty="0"/>
              <a:t>Cyberbullying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4" y="1083109"/>
            <a:ext cx="2352936" cy="2352936"/>
          </a:xfrm>
          <a:prstGeom prst="rect">
            <a:avLst/>
          </a:prstGeom>
        </p:spPr>
      </p:pic>
      <p:sp>
        <p:nvSpPr>
          <p:cNvPr id="5" name="TextBox 4"/>
          <p:cNvSpPr txBox="1"/>
          <p:nvPr/>
        </p:nvSpPr>
        <p:spPr>
          <a:xfrm>
            <a:off x="324503" y="3760156"/>
            <a:ext cx="2428092" cy="1015663"/>
          </a:xfrm>
          <a:prstGeom prst="rect">
            <a:avLst/>
          </a:prstGeom>
          <a:noFill/>
        </p:spPr>
        <p:txBody>
          <a:bodyPr wrap="square" rtlCol="0">
            <a:spAutoFit/>
          </a:bodyPr>
          <a:lstStyle/>
          <a:p>
            <a:r>
              <a:rPr lang="en-GB" sz="3000" dirty="0">
                <a:solidFill>
                  <a:srgbClr val="92D050"/>
                </a:solidFill>
              </a:rPr>
              <a:t>College Policies</a:t>
            </a:r>
            <a:endParaRPr lang="en-GB" sz="3000" dirty="0">
              <a:solidFill>
                <a:srgbClr val="92D050"/>
              </a:solidFill>
            </a:endParaRPr>
          </a:p>
        </p:txBody>
      </p:sp>
    </p:spTree>
    <p:extLst>
      <p:ext uri="{BB962C8B-B14F-4D97-AF65-F5344CB8AC3E}">
        <p14:creationId xmlns:p14="http://schemas.microsoft.com/office/powerpoint/2010/main" val="2978920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864" y="764704"/>
            <a:ext cx="5218550" cy="5194780"/>
          </a:xfrm>
        </p:spPr>
        <p:txBody>
          <a:bodyPr>
            <a:normAutofit/>
          </a:bodyPr>
          <a:lstStyle/>
          <a:p>
            <a:pPr marL="0" indent="0"/>
            <a:r>
              <a:rPr lang="en-GB" sz="3375" b="1" dirty="0"/>
              <a:t>Copyright material</a:t>
            </a:r>
          </a:p>
          <a:p>
            <a:pPr marL="0" indent="0"/>
            <a:endParaRPr lang="en-GB" sz="975" dirty="0"/>
          </a:p>
          <a:p>
            <a:pPr marL="0" indent="0"/>
            <a:endParaRPr lang="en-GB" sz="975" dirty="0"/>
          </a:p>
          <a:p>
            <a:pPr marL="0" indent="0"/>
            <a:endParaRPr lang="en-GB" sz="975" dirty="0"/>
          </a:p>
          <a:p>
            <a:r>
              <a:rPr lang="en-GB" dirty="0"/>
              <a:t>What is copyright material</a:t>
            </a:r>
            <a:r>
              <a:rPr lang="en-GB" dirty="0"/>
              <a:t>?</a:t>
            </a:r>
          </a:p>
          <a:p>
            <a:endParaRPr lang="en-GB" dirty="0"/>
          </a:p>
          <a:p>
            <a:r>
              <a:rPr lang="en-GB" dirty="0"/>
              <a:t> Downloading and redistributing copyright is </a:t>
            </a:r>
            <a:r>
              <a:rPr lang="en-GB" dirty="0"/>
              <a:t>illegal</a:t>
            </a:r>
          </a:p>
          <a:p>
            <a:endParaRPr lang="en-GB" dirty="0"/>
          </a:p>
          <a:p>
            <a:r>
              <a:rPr lang="en-GB" dirty="0"/>
              <a:t> Peer-to-peer </a:t>
            </a:r>
            <a:r>
              <a:rPr lang="en-GB" dirty="0"/>
              <a:t>software</a:t>
            </a:r>
          </a:p>
          <a:p>
            <a:endParaRPr lang="en-GB" dirty="0"/>
          </a:p>
          <a:p>
            <a:r>
              <a:rPr lang="en-GB" dirty="0"/>
              <a:t>  It will result in disciplinary action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4" y="1083109"/>
            <a:ext cx="2352936" cy="2352936"/>
          </a:xfrm>
          <a:prstGeom prst="rect">
            <a:avLst/>
          </a:prstGeom>
        </p:spPr>
      </p:pic>
      <p:sp>
        <p:nvSpPr>
          <p:cNvPr id="5" name="TextBox 4"/>
          <p:cNvSpPr txBox="1"/>
          <p:nvPr/>
        </p:nvSpPr>
        <p:spPr>
          <a:xfrm>
            <a:off x="324503" y="3760156"/>
            <a:ext cx="2428092" cy="1015663"/>
          </a:xfrm>
          <a:prstGeom prst="rect">
            <a:avLst/>
          </a:prstGeom>
          <a:noFill/>
        </p:spPr>
        <p:txBody>
          <a:bodyPr wrap="square" rtlCol="0">
            <a:spAutoFit/>
          </a:bodyPr>
          <a:lstStyle/>
          <a:p>
            <a:r>
              <a:rPr lang="en-GB" sz="3000" dirty="0">
                <a:solidFill>
                  <a:srgbClr val="92D050"/>
                </a:solidFill>
              </a:rPr>
              <a:t>College Policies</a:t>
            </a:r>
            <a:endParaRPr lang="en-GB" sz="3000" dirty="0">
              <a:solidFill>
                <a:srgbClr val="92D050"/>
              </a:solidFill>
            </a:endParaRPr>
          </a:p>
        </p:txBody>
      </p:sp>
    </p:spTree>
    <p:extLst>
      <p:ext uri="{BB962C8B-B14F-4D97-AF65-F5344CB8AC3E}">
        <p14:creationId xmlns:p14="http://schemas.microsoft.com/office/powerpoint/2010/main" val="3890485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31840" y="1054536"/>
            <a:ext cx="5394151" cy="3698199"/>
          </a:xfrm>
        </p:spPr>
        <p:txBody>
          <a:bodyPr>
            <a:normAutofit/>
          </a:bodyPr>
          <a:lstStyle/>
          <a:p>
            <a:pPr marL="0" indent="0"/>
            <a:r>
              <a:rPr lang="en-GB" sz="2475" b="1" dirty="0"/>
              <a:t>Social </a:t>
            </a:r>
            <a:r>
              <a:rPr lang="en-GB" sz="2475" b="1" dirty="0"/>
              <a:t>networking</a:t>
            </a:r>
          </a:p>
          <a:p>
            <a:pPr marL="0" indent="0"/>
            <a:endParaRPr lang="en-GB" sz="1425" b="1" dirty="0"/>
          </a:p>
          <a:p>
            <a:pPr marL="0" indent="0"/>
            <a:endParaRPr lang="en-GB" dirty="0"/>
          </a:p>
          <a:p>
            <a:r>
              <a:rPr lang="en-GB" dirty="0"/>
              <a:t>Stay safe </a:t>
            </a:r>
            <a:r>
              <a:rPr lang="en-GB" dirty="0"/>
              <a:t>online</a:t>
            </a:r>
          </a:p>
          <a:p>
            <a:endParaRPr lang="en-GB" dirty="0"/>
          </a:p>
          <a:p>
            <a:r>
              <a:rPr lang="en-GB" dirty="0"/>
              <a:t>Be </a:t>
            </a:r>
            <a:r>
              <a:rPr lang="en-GB" dirty="0"/>
              <a:t>sensible when creating digital </a:t>
            </a:r>
            <a:r>
              <a:rPr lang="en-GB" dirty="0"/>
              <a:t>information</a:t>
            </a:r>
          </a:p>
          <a:p>
            <a:endParaRPr lang="en-GB" dirty="0"/>
          </a:p>
          <a:p>
            <a:r>
              <a:rPr lang="en-GB" dirty="0"/>
              <a:t>Your </a:t>
            </a:r>
            <a:r>
              <a:rPr lang="en-GB" dirty="0"/>
              <a:t>future employment is as </a:t>
            </a:r>
            <a:r>
              <a:rPr lang="en-GB" dirty="0"/>
              <a:t>stake</a:t>
            </a:r>
          </a:p>
          <a:p>
            <a:endParaRPr lang="en-GB" dirty="0"/>
          </a:p>
          <a:p>
            <a:r>
              <a:rPr lang="en-GB" dirty="0"/>
              <a:t>Facebook </a:t>
            </a:r>
            <a:r>
              <a:rPr lang="en-GB" dirty="0"/>
              <a:t>privacy settings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02" y="1054536"/>
            <a:ext cx="2305964" cy="2305964"/>
          </a:xfrm>
          <a:prstGeom prst="rect">
            <a:avLst/>
          </a:prstGeom>
        </p:spPr>
      </p:pic>
      <p:sp>
        <p:nvSpPr>
          <p:cNvPr id="4" name="TextBox 3"/>
          <p:cNvSpPr txBox="1"/>
          <p:nvPr/>
        </p:nvSpPr>
        <p:spPr>
          <a:xfrm>
            <a:off x="324503" y="3760157"/>
            <a:ext cx="2428092" cy="1477328"/>
          </a:xfrm>
          <a:prstGeom prst="rect">
            <a:avLst/>
          </a:prstGeom>
          <a:noFill/>
        </p:spPr>
        <p:txBody>
          <a:bodyPr wrap="square" rtlCol="0">
            <a:spAutoFit/>
          </a:bodyPr>
          <a:lstStyle/>
          <a:p>
            <a:r>
              <a:rPr lang="en-GB" sz="3000" dirty="0">
                <a:solidFill>
                  <a:srgbClr val="C00000"/>
                </a:solidFill>
              </a:rPr>
              <a:t>Protect yourself online</a:t>
            </a:r>
            <a:endParaRPr lang="en-GB" sz="3000" dirty="0">
              <a:solidFill>
                <a:srgbClr val="C00000"/>
              </a:solidFill>
            </a:endParaRPr>
          </a:p>
        </p:txBody>
      </p:sp>
    </p:spTree>
    <p:extLst>
      <p:ext uri="{BB962C8B-B14F-4D97-AF65-F5344CB8AC3E}">
        <p14:creationId xmlns:p14="http://schemas.microsoft.com/office/powerpoint/2010/main" val="3542618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0192" y="980729"/>
            <a:ext cx="5394151" cy="4520990"/>
          </a:xfrm>
        </p:spPr>
        <p:txBody>
          <a:bodyPr>
            <a:normAutofit/>
          </a:bodyPr>
          <a:lstStyle/>
          <a:p>
            <a:pPr marL="0" indent="0"/>
            <a:r>
              <a:rPr lang="en-GB" b="1" dirty="0" smtClean="0"/>
              <a:t>Computer security basics</a:t>
            </a:r>
          </a:p>
          <a:p>
            <a:pPr marL="0" indent="0"/>
            <a:endParaRPr lang="en-GB" b="1" dirty="0" smtClean="0"/>
          </a:p>
          <a:p>
            <a:pPr marL="0" indent="0"/>
            <a:endParaRPr lang="en-GB" b="1" dirty="0"/>
          </a:p>
          <a:p>
            <a:r>
              <a:rPr lang="en-GB" dirty="0"/>
              <a:t>Anti-virus </a:t>
            </a:r>
          </a:p>
          <a:p>
            <a:endParaRPr lang="en-GB" dirty="0"/>
          </a:p>
          <a:p>
            <a:r>
              <a:rPr lang="en-GB" dirty="0"/>
              <a:t>Operating system patches/Flash/Java</a:t>
            </a:r>
          </a:p>
          <a:p>
            <a:endParaRPr lang="en-GB" dirty="0"/>
          </a:p>
          <a:p>
            <a:pPr lvl="0"/>
            <a:r>
              <a:rPr lang="en-GB" dirty="0"/>
              <a:t>Only install </a:t>
            </a:r>
            <a:r>
              <a:rPr lang="en-GB" dirty="0"/>
              <a:t>phone/tablet </a:t>
            </a:r>
            <a:r>
              <a:rPr lang="en-GB" dirty="0"/>
              <a:t>apps from trusted app stores (e.g. Google Play, </a:t>
            </a:r>
            <a:r>
              <a:rPr lang="en-GB" dirty="0"/>
              <a:t>Windows </a:t>
            </a:r>
            <a:r>
              <a:rPr lang="en-GB" dirty="0"/>
              <a:t>Store &amp; App Store</a:t>
            </a:r>
            <a:r>
              <a:rPr lang="en-GB" dirty="0"/>
              <a:t>)</a:t>
            </a:r>
            <a:endParaRPr lang="en-GB" dirty="0"/>
          </a:p>
        </p:txBody>
      </p:sp>
      <p:sp>
        <p:nvSpPr>
          <p:cNvPr id="7" name="TextBox 6"/>
          <p:cNvSpPr txBox="1"/>
          <p:nvPr/>
        </p:nvSpPr>
        <p:spPr>
          <a:xfrm>
            <a:off x="324503" y="4047473"/>
            <a:ext cx="2428092" cy="1938992"/>
          </a:xfrm>
          <a:prstGeom prst="rect">
            <a:avLst/>
          </a:prstGeom>
          <a:noFill/>
        </p:spPr>
        <p:txBody>
          <a:bodyPr wrap="square" rtlCol="0">
            <a:spAutoFit/>
          </a:bodyPr>
          <a:lstStyle/>
          <a:p>
            <a:r>
              <a:rPr lang="en-GB" sz="3000" dirty="0">
                <a:solidFill>
                  <a:schemeClr val="accent4"/>
                </a:solidFill>
              </a:rPr>
              <a:t>Protect computers and devices</a:t>
            </a:r>
            <a:endParaRPr lang="en-GB" sz="3000" dirty="0">
              <a:solidFill>
                <a:schemeClr val="accent4"/>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504" y="1176665"/>
            <a:ext cx="2428092" cy="2428092"/>
          </a:xfrm>
          <a:prstGeom prst="rect">
            <a:avLst/>
          </a:prstGeom>
        </p:spPr>
      </p:pic>
    </p:spTree>
    <p:extLst>
      <p:ext uri="{BB962C8B-B14F-4D97-AF65-F5344CB8AC3E}">
        <p14:creationId xmlns:p14="http://schemas.microsoft.com/office/powerpoint/2010/main" val="821429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478" y="1247180"/>
            <a:ext cx="2046685" cy="540393"/>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1069" y="1517377"/>
            <a:ext cx="3567700" cy="3567700"/>
          </a:xfrm>
          <a:prstGeom prst="rect">
            <a:avLst/>
          </a:prstGeom>
        </p:spPr>
      </p:pic>
      <p:graphicFrame>
        <p:nvGraphicFramePr>
          <p:cNvPr id="2" name="Table 1"/>
          <p:cNvGraphicFramePr>
            <a:graphicFrameLocks noGrp="1"/>
          </p:cNvGraphicFramePr>
          <p:nvPr>
            <p:extLst/>
          </p:nvPr>
        </p:nvGraphicFramePr>
        <p:xfrm>
          <a:off x="6694599" y="3827486"/>
          <a:ext cx="1988981" cy="1968500"/>
        </p:xfrm>
        <a:graphic>
          <a:graphicData uri="http://schemas.openxmlformats.org/drawingml/2006/table">
            <a:tbl>
              <a:tblPr firstRow="1" firstCol="1" bandRow="1">
                <a:tableStyleId>{5C22544A-7EE6-4342-B048-85BDC9FD1C3A}</a:tableStyleId>
              </a:tblPr>
              <a:tblGrid>
                <a:gridCol w="1988981">
                  <a:extLst>
                    <a:ext uri="{9D8B030D-6E8A-4147-A177-3AD203B41FA5}">
                      <a16:colId xmlns="" xmlns:a16="http://schemas.microsoft.com/office/drawing/2014/main" val="20000"/>
                    </a:ext>
                  </a:extLst>
                </a:gridCol>
              </a:tblGrid>
              <a:tr h="1619250">
                <a:tc>
                  <a:txBody>
                    <a:bodyPr/>
                    <a:lstStyle/>
                    <a:p>
                      <a:pPr algn="l"/>
                      <a:r>
                        <a:rPr lang="en-GB" sz="1800" dirty="0">
                          <a:effectLst/>
                        </a:rPr>
                        <a:t>Contact</a:t>
                      </a:r>
                      <a:r>
                        <a:rPr lang="en-GB" sz="18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u="sng" dirty="0" smtClean="0">
                          <a:effectLst/>
                          <a:hlinkClick r:id="rId5"/>
                        </a:rPr>
                        <a:t>ICT Service Desk </a:t>
                      </a:r>
                      <a:endParaRPr lang="en-GB" sz="1200" u="sng" dirty="0" smtClean="0">
                        <a:effectLst/>
                      </a:endParaRPr>
                    </a:p>
                    <a:p>
                      <a:pPr algn="l">
                        <a:lnSpc>
                          <a:spcPts val="1125"/>
                        </a:lnSpc>
                      </a:pPr>
                      <a:r>
                        <a:rPr lang="en-GB" sz="1200" dirty="0">
                          <a:effectLst/>
                        </a:rPr>
                        <a:t/>
                      </a:r>
                      <a:br>
                        <a:rPr lang="en-GB" sz="1200" dirty="0">
                          <a:effectLst/>
                        </a:rPr>
                      </a:br>
                      <a:r>
                        <a:rPr lang="en-GB" sz="1200" dirty="0">
                          <a:effectLst/>
                        </a:rPr>
                        <a:t>Online: </a:t>
                      </a:r>
                      <a:r>
                        <a:rPr lang="en-GB" sz="1200" u="sng" dirty="0">
                          <a:effectLst/>
                          <a:hlinkClick r:id="rId6"/>
                        </a:rPr>
                        <a:t>ASK </a:t>
                      </a:r>
                      <a:r>
                        <a:rPr lang="en-GB" sz="1200" u="sng" dirty="0" smtClean="0">
                          <a:effectLst/>
                          <a:hlinkClick r:id="rId6"/>
                        </a:rPr>
                        <a:t>ICT</a:t>
                      </a:r>
                      <a:endParaRPr lang="en-GB" sz="1200" u="sng" dirty="0" smtClean="0">
                        <a:effectLst/>
                      </a:endParaRPr>
                    </a:p>
                    <a:p>
                      <a:pPr algn="l">
                        <a:lnSpc>
                          <a:spcPts val="1125"/>
                        </a:lnSpc>
                      </a:pPr>
                      <a:r>
                        <a:rPr lang="en-GB" sz="1200" dirty="0">
                          <a:effectLst/>
                        </a:rPr>
                        <a:t/>
                      </a:r>
                      <a:br>
                        <a:rPr lang="en-GB" sz="1200" dirty="0">
                          <a:effectLst/>
                        </a:rPr>
                      </a:br>
                      <a:r>
                        <a:rPr lang="en-GB" sz="1200" dirty="0">
                          <a:effectLst/>
                        </a:rPr>
                        <a:t>By phone: </a:t>
                      </a:r>
                      <a:r>
                        <a:rPr lang="en-GB" sz="1200" dirty="0" smtClean="0">
                          <a:effectLst/>
                        </a:rPr>
                        <a:t>020 7594  9000</a:t>
                      </a:r>
                    </a:p>
                    <a:p>
                      <a:pPr algn="l">
                        <a:lnSpc>
                          <a:spcPts val="1125"/>
                        </a:lnSpc>
                      </a:pPr>
                      <a:r>
                        <a:rPr lang="en-GB" sz="1200" dirty="0">
                          <a:effectLst/>
                        </a:rPr>
                        <a:t/>
                      </a:r>
                      <a:br>
                        <a:rPr lang="en-GB" sz="1200" dirty="0">
                          <a:effectLst/>
                        </a:rPr>
                      </a:br>
                      <a:r>
                        <a:rPr lang="en-GB" sz="1200" dirty="0" smtClean="0">
                          <a:effectLst/>
                        </a:rPr>
                        <a:t>Twitter</a:t>
                      </a:r>
                      <a:r>
                        <a:rPr lang="en-GB" sz="1200" dirty="0">
                          <a:effectLst/>
                        </a:rPr>
                        <a:t>: @</a:t>
                      </a:r>
                      <a:r>
                        <a:rPr lang="en-GB" sz="1200" dirty="0" err="1">
                          <a:effectLst/>
                        </a:rPr>
                        <a:t>theservicedesk</a:t>
                      </a:r>
                      <a:r>
                        <a:rPr lang="en-GB" sz="1200" dirty="0">
                          <a:effectLst/>
                        </a:rPr>
                        <a:t> </a:t>
                      </a:r>
                      <a:endParaRPr lang="en-GB" sz="1200" dirty="0" smtClean="0">
                        <a:effectLst/>
                      </a:endParaRPr>
                    </a:p>
                    <a:p>
                      <a:pPr algn="l">
                        <a:lnSpc>
                          <a:spcPts val="1125"/>
                        </a:lnSpc>
                      </a:pPr>
                      <a:r>
                        <a:rPr lang="en-GB" sz="1200" dirty="0">
                          <a:effectLst/>
                        </a:rPr>
                        <a:t/>
                      </a:r>
                      <a:br>
                        <a:rPr lang="en-GB" sz="1200" dirty="0">
                          <a:effectLst/>
                        </a:rPr>
                      </a:br>
                      <a:r>
                        <a:rPr lang="en-GB" sz="1200" dirty="0">
                          <a:effectLst/>
                        </a:rPr>
                        <a:t>In person: 4th Floor, Sherfield Building, South Kensington Campus </a:t>
                      </a:r>
                      <a:endParaRPr lang="en-GB" sz="1200" b="1" dirty="0">
                        <a:solidFill>
                          <a:srgbClr val="444444"/>
                        </a:solidFill>
                        <a:effectLst/>
                        <a:latin typeface="Times New Roman" panose="02020603050405020304" pitchFamily="18" charset="0"/>
                        <a:ea typeface="Calibri" panose="020F0502020204030204" pitchFamily="34" charset="0"/>
                      </a:endParaRPr>
                    </a:p>
                  </a:txBody>
                  <a:tcPr marL="57150" marR="57150" marT="57150" marB="57150">
                    <a:solidFill>
                      <a:schemeClr val="accent1">
                        <a:lumMod val="50000"/>
                      </a:schemeClr>
                    </a:solidFill>
                  </a:tcPr>
                </a:tc>
                <a:extLst>
                  <a:ext uri="{0D108BD9-81ED-4DB2-BD59-A6C34878D82A}">
                    <a16:rowId xmlns="" xmlns:a16="http://schemas.microsoft.com/office/drawing/2014/main" val="10000"/>
                  </a:ext>
                </a:extLst>
              </a:tr>
            </a:tbl>
          </a:graphicData>
        </a:graphic>
      </p:graphicFrame>
      <p:sp>
        <p:nvSpPr>
          <p:cNvPr id="4" name="Rectangle 3"/>
          <p:cNvSpPr/>
          <p:nvPr/>
        </p:nvSpPr>
        <p:spPr>
          <a:xfrm>
            <a:off x="3055206" y="4173977"/>
            <a:ext cx="3062954" cy="461665"/>
          </a:xfrm>
          <a:prstGeom prst="rect">
            <a:avLst/>
          </a:prstGeom>
        </p:spPr>
        <p:txBody>
          <a:bodyPr wrap="none">
            <a:spAutoFit/>
          </a:bodyPr>
          <a:lstStyle/>
          <a:p>
            <a:pPr algn="ctr"/>
            <a:r>
              <a:rPr lang="en-GB" sz="1200" dirty="0">
                <a:latin typeface="Arial" panose="020B0604020202020204" pitchFamily="34" charset="0"/>
                <a:cs typeface="Arial" panose="020B0604020202020204" pitchFamily="34" charset="0"/>
              </a:rPr>
              <a:t>It’s </a:t>
            </a:r>
            <a:r>
              <a:rPr lang="en-GB" sz="1200" dirty="0">
                <a:latin typeface="Arial" panose="020B0604020202020204" pitchFamily="34" charset="0"/>
                <a:cs typeface="Arial" panose="020B0604020202020204" pitchFamily="34" charset="0"/>
              </a:rPr>
              <a:t>everyone’s responsibility to be secure. </a:t>
            </a:r>
            <a:endParaRPr lang="en-GB" sz="1200" dirty="0">
              <a:latin typeface="Arial" panose="020B0604020202020204" pitchFamily="34" charset="0"/>
              <a:cs typeface="Arial" panose="020B0604020202020204" pitchFamily="34" charset="0"/>
            </a:endParaRPr>
          </a:p>
          <a:p>
            <a:pPr algn="ctr"/>
            <a:r>
              <a:rPr lang="en-GB" sz="1200" dirty="0">
                <a:latin typeface="Arial" panose="020B0604020202020204" pitchFamily="34" charset="0"/>
                <a:ea typeface="Calibri" panose="020F0502020204030204" pitchFamily="34" charset="0"/>
                <a:cs typeface="Arial" panose="020B0604020202020204" pitchFamily="34" charset="0"/>
              </a:rPr>
              <a:t>Visit </a:t>
            </a:r>
            <a:r>
              <a:rPr lang="en-GB" sz="1200" u="sng" dirty="0">
                <a:latin typeface="Arial" panose="020B0604020202020204" pitchFamily="34" charset="0"/>
                <a:ea typeface="Calibri" panose="020F0502020204030204" pitchFamily="34" charset="0"/>
                <a:hlinkClick r:id="rId7"/>
              </a:rPr>
              <a:t>www.imperial.ac.uk/be-secure</a:t>
            </a:r>
            <a:endParaRPr lang="en-GB" sz="1200" dirty="0"/>
          </a:p>
        </p:txBody>
      </p:sp>
      <p:sp>
        <p:nvSpPr>
          <p:cNvPr id="6" name="Rectangle 5"/>
          <p:cNvSpPr/>
          <p:nvPr/>
        </p:nvSpPr>
        <p:spPr>
          <a:xfrm>
            <a:off x="2571750" y="1929327"/>
            <a:ext cx="4572000" cy="461665"/>
          </a:xfrm>
          <a:prstGeom prst="rect">
            <a:avLst/>
          </a:prstGeom>
        </p:spPr>
        <p:txBody>
          <a:bodyPr>
            <a:spAutoFit/>
          </a:bodyPr>
          <a:lstStyle/>
          <a:p>
            <a:r>
              <a:rPr lang="en-GB" sz="1200" dirty="0">
                <a:solidFill>
                  <a:srgbClr val="444444"/>
                </a:solidFill>
                <a:latin typeface="Arial" panose="020B0604020202020204" pitchFamily="34" charset="0"/>
                <a:ea typeface="Calibri" panose="020F0502020204030204" pitchFamily="34" charset="0"/>
              </a:rPr>
              <a:t>If you have IT security questions or concerns, contact the ICT Security team via the</a:t>
            </a:r>
            <a:r>
              <a:rPr lang="en-GB" sz="1200" u="sng" dirty="0">
                <a:solidFill>
                  <a:srgbClr val="444444"/>
                </a:solidFill>
                <a:latin typeface="Arial" panose="020B0604020202020204" pitchFamily="34" charset="0"/>
                <a:ea typeface="Calibri" panose="020F0502020204030204" pitchFamily="34" charset="0"/>
                <a:hlinkClick r:id="rId5"/>
              </a:rPr>
              <a:t> ICT Service Desk</a:t>
            </a:r>
            <a:r>
              <a:rPr lang="en-GB" sz="1200" dirty="0">
                <a:solidFill>
                  <a:srgbClr val="444444"/>
                </a:solidFill>
                <a:latin typeface="Arial" panose="020B0604020202020204" pitchFamily="34" charset="0"/>
                <a:ea typeface="Calibri" panose="020F0502020204030204" pitchFamily="34" charset="0"/>
              </a:rPr>
              <a:t>.</a:t>
            </a:r>
            <a:endParaRPr lang="en-GB" sz="1200" dirty="0">
              <a:solidFill>
                <a:srgbClr val="444444"/>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31238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488" y="0"/>
            <a:ext cx="7543800" cy="1618903"/>
          </a:xfrm>
        </p:spPr>
        <p:txBody>
          <a:bodyPr/>
          <a:lstStyle/>
          <a:p>
            <a:r>
              <a:rPr lang="en-GB" sz="2400" dirty="0" smtClean="0"/>
              <a:t>Anything else to be aware of?</a:t>
            </a:r>
            <a:br>
              <a:rPr lang="en-GB" sz="2400" dirty="0" smtClean="0"/>
            </a:br>
            <a:endParaRPr lang="en-GB" sz="2400" dirty="0"/>
          </a:p>
        </p:txBody>
      </p:sp>
      <p:sp>
        <p:nvSpPr>
          <p:cNvPr id="3" name="Content Placeholder 2"/>
          <p:cNvSpPr>
            <a:spLocks noGrp="1"/>
          </p:cNvSpPr>
          <p:nvPr>
            <p:ph idx="1"/>
          </p:nvPr>
        </p:nvSpPr>
        <p:spPr>
          <a:xfrm>
            <a:off x="539552" y="1484784"/>
            <a:ext cx="7992888" cy="4916016"/>
          </a:xfrm>
        </p:spPr>
        <p:txBody>
          <a:bodyPr/>
          <a:lstStyle/>
          <a:p>
            <a:r>
              <a:rPr lang="en-GB" b="1" dirty="0" smtClean="0"/>
              <a:t>Your computer desktop area</a:t>
            </a:r>
          </a:p>
          <a:p>
            <a:pPr>
              <a:buFont typeface="Arial" panose="020B0604020202020204" pitchFamily="34" charset="0"/>
              <a:buChar char="•"/>
            </a:pPr>
            <a:r>
              <a:rPr lang="en-GB" dirty="0" smtClean="0"/>
              <a:t>This is part your user profile, this is limited to 50MB of storage (including system files) but logons will be slower and you will be more at risk of profile corruption the larger your roaming profile gets. If you try to store something very large on your desktop, and it does not copy to the server upon logoff it will be lost. Try not to use the desktop area for data but instead use links to your home directory or other drives.</a:t>
            </a:r>
          </a:p>
          <a:p>
            <a:pPr marL="0" indent="0"/>
            <a:r>
              <a:rPr lang="en-GB" sz="2400" dirty="0" smtClean="0">
                <a:solidFill>
                  <a:srgbClr val="C00000"/>
                </a:solidFill>
                <a:latin typeface="Impact" panose="020B0806030902050204" pitchFamily="34" charset="0"/>
              </a:rPr>
              <a:t>Any Questions?</a:t>
            </a:r>
          </a:p>
          <a:p>
            <a:pPr marL="0" indent="0"/>
            <a:r>
              <a:rPr lang="en-GB" b="1" dirty="0" smtClean="0"/>
              <a:t>Our contact details again (or search our pages or google us)</a:t>
            </a:r>
            <a:endParaRPr lang="en-GB" dirty="0" smtClean="0">
              <a:solidFill>
                <a:srgbClr val="C00000"/>
              </a:solidFill>
              <a:latin typeface="Impact" panose="020B0806030902050204" pitchFamily="34" charset="0"/>
            </a:endParaRPr>
          </a:p>
          <a:p>
            <a:pPr marL="0" indent="0"/>
            <a:r>
              <a:rPr lang="en-GB" b="1" dirty="0">
                <a:solidFill>
                  <a:srgbClr val="C00000"/>
                </a:solidFill>
              </a:rPr>
              <a:t>IT for Students: </a:t>
            </a:r>
            <a:r>
              <a:rPr lang="en-GB" b="1" dirty="0">
                <a:solidFill>
                  <a:srgbClr val="C00000"/>
                </a:solidFill>
                <a:hlinkClick r:id="rId2"/>
              </a:rPr>
              <a:t>http://www.imperial.ac.uk/admin-services/ict/new-to-imperial/students</a:t>
            </a:r>
            <a:r>
              <a:rPr lang="en-GB" b="1" dirty="0" smtClean="0">
                <a:solidFill>
                  <a:srgbClr val="C00000"/>
                </a:solidFill>
                <a:hlinkClick r:id="rId2"/>
              </a:rPr>
              <a:t>/</a:t>
            </a:r>
            <a:endParaRPr lang="en-GB" b="1" dirty="0">
              <a:solidFill>
                <a:srgbClr val="C00000"/>
              </a:solidFill>
            </a:endParaRPr>
          </a:p>
          <a:p>
            <a:pPr marL="0" indent="0"/>
            <a:r>
              <a:rPr lang="en-GB" b="1" dirty="0">
                <a:solidFill>
                  <a:srgbClr val="C00000"/>
                </a:solidFill>
              </a:rPr>
              <a:t>ICT Service Desk</a:t>
            </a:r>
            <a:r>
              <a:rPr lang="en-GB" dirty="0"/>
              <a:t> :</a:t>
            </a:r>
          </a:p>
          <a:p>
            <a:pPr marL="514350" lvl="1" indent="-285750">
              <a:buFont typeface="Arial" panose="020B0604020202020204" pitchFamily="34" charset="0"/>
              <a:buChar char="•"/>
            </a:pPr>
            <a:r>
              <a:rPr lang="en-GB" sz="1800" dirty="0"/>
              <a:t>Call us on 020 759 49000</a:t>
            </a:r>
          </a:p>
          <a:p>
            <a:pPr marL="514350" lvl="1" indent="-285750">
              <a:buFont typeface="Arial" panose="020B0604020202020204" pitchFamily="34" charset="0"/>
              <a:buChar char="•"/>
            </a:pPr>
            <a:r>
              <a:rPr lang="en-GB" sz="1800" dirty="0"/>
              <a:t>Log a job online using ASK ICT: </a:t>
            </a:r>
            <a:r>
              <a:rPr lang="en-GB" sz="1800" u="sng" dirty="0">
                <a:hlinkClick r:id="rId3"/>
              </a:rPr>
              <a:t>https://imperial.service-now.com/ict</a:t>
            </a:r>
            <a:r>
              <a:rPr lang="en-GB" sz="1800" u="sng" dirty="0" smtClean="0">
                <a:hlinkClick r:id="rId3"/>
              </a:rPr>
              <a:t>/</a:t>
            </a:r>
            <a:endParaRPr lang="en-GB" sz="1800" u="sng" dirty="0" smtClean="0"/>
          </a:p>
          <a:p>
            <a:pPr marL="228600" lvl="1" indent="0">
              <a:buNone/>
            </a:pPr>
            <a:r>
              <a:rPr lang="en-GB" sz="1800" dirty="0" smtClean="0"/>
              <a:t>Digital </a:t>
            </a:r>
            <a:r>
              <a:rPr lang="en-GB" sz="1800" dirty="0"/>
              <a:t>literacies guide - </a:t>
            </a:r>
            <a:r>
              <a:rPr lang="en-GB" sz="1800" u="sng" dirty="0">
                <a:hlinkClick r:id="rId4"/>
              </a:rPr>
              <a:t>https://www.imperial.ac.uk/medicine/study/e-learning/digital-literacies-programme</a:t>
            </a:r>
            <a:r>
              <a:rPr lang="en-GB" sz="1800" u="sng" dirty="0" smtClean="0">
                <a:hlinkClick r:id="rId4"/>
              </a:rPr>
              <a:t>/</a:t>
            </a:r>
            <a:endParaRPr lang="en-GB" sz="1800" u="sng" dirty="0" smtClean="0"/>
          </a:p>
          <a:p>
            <a:pPr marL="228600" lvl="1" indent="0">
              <a:buNone/>
            </a:pPr>
            <a:endParaRPr lang="en-GB" sz="1800" dirty="0"/>
          </a:p>
        </p:txBody>
      </p:sp>
    </p:spTree>
    <p:extLst>
      <p:ext uri="{BB962C8B-B14F-4D97-AF65-F5344CB8AC3E}">
        <p14:creationId xmlns:p14="http://schemas.microsoft.com/office/powerpoint/2010/main" val="2027293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 and file sharing</a:t>
            </a:r>
            <a:endParaRPr lang="en-GB" dirty="0"/>
          </a:p>
        </p:txBody>
      </p:sp>
      <p:sp>
        <p:nvSpPr>
          <p:cNvPr id="3" name="Content Placeholder 2"/>
          <p:cNvSpPr>
            <a:spLocks noGrp="1"/>
          </p:cNvSpPr>
          <p:nvPr>
            <p:ph idx="1"/>
          </p:nvPr>
        </p:nvSpPr>
        <p:spPr>
          <a:xfrm>
            <a:off x="838200" y="1943100"/>
            <a:ext cx="7543800" cy="4582244"/>
          </a:xfrm>
        </p:spPr>
        <p:txBody>
          <a:bodyPr/>
          <a:lstStyle/>
          <a:p>
            <a:pPr marL="0" indent="0"/>
            <a:r>
              <a:rPr lang="en-GB" dirty="0"/>
              <a:t>Your Imperial </a:t>
            </a:r>
            <a:r>
              <a:rPr lang="en-GB" b="1" dirty="0" smtClean="0">
                <a:solidFill>
                  <a:srgbClr val="C00000"/>
                </a:solidFill>
              </a:rPr>
              <a:t>email </a:t>
            </a:r>
            <a:r>
              <a:rPr lang="en-GB" b="1" dirty="0">
                <a:solidFill>
                  <a:srgbClr val="C00000"/>
                </a:solidFill>
              </a:rPr>
              <a:t>account </a:t>
            </a:r>
            <a:r>
              <a:rPr lang="en-GB" dirty="0"/>
              <a:t>can be accessed via </a:t>
            </a:r>
            <a:r>
              <a:rPr lang="en-GB" dirty="0" smtClean="0"/>
              <a:t>any campus computer </a:t>
            </a:r>
            <a:r>
              <a:rPr lang="en-GB" dirty="0"/>
              <a:t>or </a:t>
            </a:r>
            <a:r>
              <a:rPr lang="en-GB" dirty="0" smtClean="0"/>
              <a:t>using </a:t>
            </a:r>
            <a:r>
              <a:rPr lang="en-GB" dirty="0"/>
              <a:t>a web browser </a:t>
            </a:r>
            <a:r>
              <a:rPr lang="en-GB" dirty="0" smtClean="0"/>
              <a:t>at:</a:t>
            </a:r>
          </a:p>
          <a:p>
            <a:pPr marL="0" indent="0"/>
            <a:endParaRPr lang="en-GB" dirty="0" smtClean="0"/>
          </a:p>
          <a:p>
            <a:pPr marL="285750" lvl="1" indent="-285750">
              <a:buFont typeface="Wingdings" panose="05000000000000000000" pitchFamily="2" charset="2"/>
              <a:buChar char="v"/>
            </a:pPr>
            <a:r>
              <a:rPr lang="en-GB" sz="1800" b="1" dirty="0" smtClean="0">
                <a:hlinkClick r:id="rId2"/>
              </a:rPr>
              <a:t>https://www.imperial.ac.uk/office365</a:t>
            </a:r>
            <a:r>
              <a:rPr lang="en-GB" sz="1800" b="1" dirty="0" smtClean="0"/>
              <a:t> </a:t>
            </a:r>
            <a:r>
              <a:rPr lang="en-GB" sz="1800" dirty="0" smtClean="0"/>
              <a:t>for all undergraduates</a:t>
            </a:r>
          </a:p>
          <a:p>
            <a:pPr marL="285750" lvl="1" indent="-285750">
              <a:buFont typeface="Wingdings" panose="05000000000000000000" pitchFamily="2" charset="2"/>
              <a:buChar char="v"/>
            </a:pPr>
            <a:r>
              <a:rPr lang="en-GB" sz="1800" b="1" dirty="0">
                <a:hlinkClick r:id="rId3"/>
              </a:rPr>
              <a:t>https://exchange.imperial.ac.uk</a:t>
            </a:r>
            <a:r>
              <a:rPr lang="en-GB" sz="1800" b="1" dirty="0"/>
              <a:t> </a:t>
            </a:r>
            <a:r>
              <a:rPr lang="en-GB" sz="1800" dirty="0" smtClean="0"/>
              <a:t>for postgraduates and staff</a:t>
            </a:r>
          </a:p>
          <a:p>
            <a:pPr marL="285750" lvl="1" indent="-285750">
              <a:buFont typeface="Wingdings" panose="05000000000000000000" pitchFamily="2" charset="2"/>
              <a:buChar char="v"/>
            </a:pPr>
            <a:r>
              <a:rPr lang="en-GB" sz="1800" dirty="0" smtClean="0"/>
              <a:t>We are in the process of migrating postgraduate and staff mailboxes onto the same system as undergraduates. </a:t>
            </a:r>
            <a:endParaRPr lang="en-GB" dirty="0"/>
          </a:p>
          <a:p>
            <a:pPr marL="0" indent="0"/>
            <a:r>
              <a:rPr lang="en-GB" dirty="0" smtClean="0"/>
              <a:t>You </a:t>
            </a:r>
            <a:r>
              <a:rPr lang="en-GB" dirty="0"/>
              <a:t>can </a:t>
            </a:r>
            <a:r>
              <a:rPr lang="en-GB" dirty="0" smtClean="0"/>
              <a:t>add </a:t>
            </a:r>
            <a:r>
              <a:rPr lang="en-GB" dirty="0"/>
              <a:t>your email account to your </a:t>
            </a:r>
            <a:r>
              <a:rPr lang="en-GB" dirty="0" smtClean="0"/>
              <a:t>personal computer or mobile device: </a:t>
            </a:r>
            <a:r>
              <a:rPr lang="en-GB" b="1" dirty="0" smtClean="0">
                <a:hlinkClick r:id="rId4"/>
              </a:rPr>
              <a:t>http</a:t>
            </a:r>
            <a:r>
              <a:rPr lang="en-GB" b="1" dirty="0">
                <a:hlinkClick r:id="rId4"/>
              </a:rPr>
              <a:t>://www.imperial.ac.uk/admin-services/ict/self-service/connect-communicate/email</a:t>
            </a:r>
            <a:r>
              <a:rPr lang="en-GB" b="1" dirty="0" smtClean="0">
                <a:hlinkClick r:id="rId4"/>
              </a:rPr>
              <a:t>/</a:t>
            </a:r>
            <a:endParaRPr lang="en-GB" b="1" dirty="0" smtClean="0"/>
          </a:p>
          <a:p>
            <a:pPr marL="0" indent="0"/>
            <a:endParaRPr lang="en-GB" b="1" dirty="0" smtClean="0"/>
          </a:p>
          <a:p>
            <a:pPr marL="0" indent="0"/>
            <a:r>
              <a:rPr lang="en-GB" b="1" dirty="0" smtClean="0"/>
              <a:t>The file exchange service – allows transfer of up to 2GB files</a:t>
            </a:r>
          </a:p>
          <a:p>
            <a:pPr marL="0" indent="0"/>
            <a:r>
              <a:rPr lang="en-GB" b="1" dirty="0">
                <a:hlinkClick r:id="rId5"/>
              </a:rPr>
              <a:t>https://</a:t>
            </a:r>
            <a:r>
              <a:rPr lang="en-GB" b="1" dirty="0" smtClean="0">
                <a:hlinkClick r:id="rId5"/>
              </a:rPr>
              <a:t>icseclzt.cc.ic.ac.uk</a:t>
            </a:r>
            <a:endParaRPr lang="en-GB" b="1" dirty="0" smtClean="0"/>
          </a:p>
          <a:p>
            <a:pPr marL="0" indent="0"/>
            <a:endParaRPr lang="en-GB" b="1" dirty="0" smtClean="0"/>
          </a:p>
          <a:p>
            <a:pPr marL="0" indent="0"/>
            <a:endParaRPr lang="en-GB" b="1" dirty="0"/>
          </a:p>
          <a:p>
            <a:pPr marL="0" indent="0"/>
            <a:endParaRPr lang="en-GB" b="1" dirty="0" smtClean="0"/>
          </a:p>
          <a:p>
            <a:pPr marL="0" indent="0"/>
            <a:endParaRPr lang="en-GB" b="1" dirty="0"/>
          </a:p>
          <a:p>
            <a:pPr marL="0" indent="0"/>
            <a:endParaRPr lang="en-GB" b="1" dirty="0" smtClean="0"/>
          </a:p>
          <a:p>
            <a:endParaRPr lang="en-GB" dirty="0"/>
          </a:p>
          <a:p>
            <a:endParaRPr lang="en-GB" dirty="0" smtClean="0"/>
          </a:p>
          <a:p>
            <a:r>
              <a:rPr lang="en-GB" dirty="0" smtClean="0"/>
              <a:t>		</a:t>
            </a:r>
            <a:endParaRPr lang="en-GB" dirty="0"/>
          </a:p>
        </p:txBody>
      </p:sp>
    </p:spTree>
    <p:extLst>
      <p:ext uri="{BB962C8B-B14F-4D97-AF65-F5344CB8AC3E}">
        <p14:creationId xmlns:p14="http://schemas.microsoft.com/office/powerpoint/2010/main" val="13001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dirty="0" smtClean="0"/>
              <a:t>Getting connected in Halls of Residence</a:t>
            </a:r>
          </a:p>
        </p:txBody>
      </p:sp>
      <p:sp>
        <p:nvSpPr>
          <p:cNvPr id="8" name="TextBox 7"/>
          <p:cNvSpPr txBox="1"/>
          <p:nvPr/>
        </p:nvSpPr>
        <p:spPr>
          <a:xfrm>
            <a:off x="635174" y="1841242"/>
            <a:ext cx="7704138" cy="3108543"/>
          </a:xfrm>
          <a:prstGeom prst="rect">
            <a:avLst/>
          </a:prstGeom>
          <a:noFill/>
          <a:ln>
            <a:noFill/>
            <a:prstDash val="dashDot"/>
          </a:ln>
        </p:spPr>
        <p:txBody>
          <a:bodyPr>
            <a:spAutoFit/>
          </a:bodyPr>
          <a:lstStyle/>
          <a:p>
            <a:r>
              <a:rPr lang="en-GB" sz="1800" i="0" dirty="0" smtClean="0">
                <a:solidFill>
                  <a:srgbClr val="4B4F55"/>
                </a:solidFill>
                <a:latin typeface="+mn-lt"/>
              </a:rPr>
              <a:t>Most </a:t>
            </a:r>
            <a:r>
              <a:rPr lang="en-GB" sz="1800" i="0" dirty="0">
                <a:solidFill>
                  <a:srgbClr val="4B4F55"/>
                </a:solidFill>
                <a:latin typeface="+mn-lt"/>
              </a:rPr>
              <a:t>halls have </a:t>
            </a:r>
            <a:r>
              <a:rPr lang="en-GB" sz="1800" b="1" i="0" dirty="0">
                <a:solidFill>
                  <a:srgbClr val="C00000"/>
                </a:solidFill>
                <a:latin typeface="+mn-lt"/>
              </a:rPr>
              <a:t>telephones. </a:t>
            </a:r>
            <a:r>
              <a:rPr lang="en-GB" sz="1800" i="0" dirty="0">
                <a:solidFill>
                  <a:srgbClr val="4B4F55"/>
                </a:solidFill>
                <a:latin typeface="+mn-lt"/>
              </a:rPr>
              <a:t>Calls to College numbers </a:t>
            </a:r>
            <a:r>
              <a:rPr lang="en-GB" sz="1800" i="0" dirty="0" smtClean="0">
                <a:solidFill>
                  <a:srgbClr val="4B4F55"/>
                </a:solidFill>
                <a:latin typeface="+mn-lt"/>
              </a:rPr>
              <a:t>and incoming calls are </a:t>
            </a:r>
            <a:r>
              <a:rPr lang="en-GB" sz="1800" i="0" dirty="0">
                <a:solidFill>
                  <a:srgbClr val="4B4F55"/>
                </a:solidFill>
                <a:latin typeface="+mn-lt"/>
              </a:rPr>
              <a:t>free. </a:t>
            </a:r>
            <a:r>
              <a:rPr lang="en-GB" sz="1800" i="0" dirty="0" smtClean="0">
                <a:solidFill>
                  <a:srgbClr val="4B4F55"/>
                </a:solidFill>
                <a:latin typeface="+mn-lt"/>
              </a:rPr>
              <a:t>To make outgoing external calls, set up a pre-pay account: </a:t>
            </a:r>
            <a:r>
              <a:rPr lang="en-GB" sz="1800" i="0" dirty="0" smtClean="0">
                <a:latin typeface="+mn-lt"/>
                <a:hlinkClick r:id="rId3"/>
              </a:rPr>
              <a:t>http</a:t>
            </a:r>
            <a:r>
              <a:rPr lang="en-GB" sz="1800" i="0" dirty="0">
                <a:latin typeface="+mn-lt"/>
                <a:hlinkClick r:id="rId3"/>
              </a:rPr>
              <a:t>://www.imperial.ac.uk/admin-services/ict/self-service/connect-communicate/telephones-mobile/telephones/halls-of-residence-calls</a:t>
            </a:r>
            <a:r>
              <a:rPr lang="en-GB" sz="1800" i="0" dirty="0" smtClean="0">
                <a:latin typeface="+mn-lt"/>
                <a:hlinkClick r:id="rId3"/>
              </a:rPr>
              <a:t>/</a:t>
            </a:r>
            <a:r>
              <a:rPr lang="en-GB" sz="1800" i="0" dirty="0" smtClean="0">
                <a:latin typeface="+mn-lt"/>
              </a:rPr>
              <a:t> </a:t>
            </a:r>
            <a:endParaRPr lang="en-GB" i="0" dirty="0">
              <a:latin typeface="+mn-lt"/>
            </a:endParaRPr>
          </a:p>
          <a:p>
            <a:endParaRPr lang="en-GB" i="0" dirty="0" smtClean="0">
              <a:latin typeface="+mn-lt"/>
            </a:endParaRPr>
          </a:p>
          <a:p>
            <a:endParaRPr lang="en-GB" sz="1800" i="0" dirty="0" smtClean="0">
              <a:solidFill>
                <a:srgbClr val="4B4F55"/>
              </a:solidFill>
              <a:latin typeface="+mn-lt"/>
            </a:endParaRPr>
          </a:p>
          <a:p>
            <a:r>
              <a:rPr lang="en-GB" sz="1800" i="0" dirty="0" smtClean="0">
                <a:solidFill>
                  <a:srgbClr val="4B4F55"/>
                </a:solidFill>
                <a:latin typeface="+mn-lt"/>
              </a:rPr>
              <a:t>You </a:t>
            </a:r>
            <a:r>
              <a:rPr lang="en-GB" sz="1800" i="0" dirty="0">
                <a:solidFill>
                  <a:srgbClr val="4B4F55"/>
                </a:solidFill>
                <a:latin typeface="+mn-lt"/>
              </a:rPr>
              <a:t>can request a </a:t>
            </a:r>
            <a:r>
              <a:rPr lang="en-GB" sz="1800" b="1" i="0" dirty="0">
                <a:solidFill>
                  <a:srgbClr val="DC0217"/>
                </a:solidFill>
                <a:latin typeface="+mn-lt"/>
              </a:rPr>
              <a:t>temporary guest account </a:t>
            </a:r>
            <a:r>
              <a:rPr lang="en-GB" sz="1800" i="0" dirty="0">
                <a:solidFill>
                  <a:srgbClr val="4B4F55"/>
                </a:solidFill>
                <a:latin typeface="+mn-lt"/>
              </a:rPr>
              <a:t>for visitors using the Guest Access system: </a:t>
            </a:r>
            <a:r>
              <a:rPr lang="en-GB" sz="1800" i="0" dirty="0">
                <a:solidFill>
                  <a:srgbClr val="4B4F55"/>
                </a:solidFill>
                <a:latin typeface="+mn-lt"/>
                <a:hlinkClick r:id="rId4"/>
              </a:rPr>
              <a:t>https://guestaccess.imperial.ac.uk/GuestLogin/default.aspx</a:t>
            </a:r>
            <a:r>
              <a:rPr lang="en-GB" sz="1800" i="0" dirty="0">
                <a:solidFill>
                  <a:srgbClr val="4B4F55"/>
                </a:solidFill>
                <a:latin typeface="+mn-lt"/>
              </a:rPr>
              <a:t> </a:t>
            </a:r>
          </a:p>
          <a:p>
            <a:endParaRPr lang="en-GB" i="0" dirty="0" smtClean="0">
              <a:latin typeface="+mn-lt"/>
            </a:endParaRPr>
          </a:p>
          <a:p>
            <a:pPr eaLnBrk="1" hangingPunct="1">
              <a:spcBef>
                <a:spcPts val="0"/>
              </a:spcBef>
              <a:spcAft>
                <a:spcPts val="0"/>
              </a:spcAft>
              <a:defRPr/>
            </a:pPr>
            <a:endParaRPr lang="en-GB" sz="2000" i="0" dirty="0">
              <a:latin typeface="+mn-lt"/>
            </a:endParaRPr>
          </a:p>
        </p:txBody>
      </p:sp>
      <p:pic>
        <p:nvPicPr>
          <p:cNvPr id="6" name="Audio 1">
            <a:hlinkClick r:id="" action="ppaction://media"/>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8075" y="54868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314465"/>
      </p:ext>
    </p:extLst>
  </p:cSld>
  <p:clrMapOvr>
    <a:masterClrMapping/>
  </p:clrMapOvr>
  <p:transition spd="slow" advTm="1142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WiFi</a:t>
            </a:r>
            <a:r>
              <a:rPr lang="en-GB" dirty="0" smtClean="0"/>
              <a:t> access in halls and on campus</a:t>
            </a:r>
            <a:endParaRPr lang="en-GB" dirty="0"/>
          </a:p>
        </p:txBody>
      </p:sp>
      <p:sp>
        <p:nvSpPr>
          <p:cNvPr id="3" name="Content Placeholder 2"/>
          <p:cNvSpPr>
            <a:spLocks noGrp="1"/>
          </p:cNvSpPr>
          <p:nvPr>
            <p:ph idx="1"/>
          </p:nvPr>
        </p:nvSpPr>
        <p:spPr>
          <a:xfrm>
            <a:off x="838200" y="1943100"/>
            <a:ext cx="7543800" cy="3687200"/>
          </a:xfrm>
        </p:spPr>
        <p:txBody>
          <a:bodyPr/>
          <a:lstStyle/>
          <a:p>
            <a:pPr marL="15875" indent="-15875"/>
            <a:r>
              <a:rPr lang="en-GB" dirty="0" smtClean="0"/>
              <a:t>College halls have </a:t>
            </a:r>
            <a:r>
              <a:rPr lang="en-GB" b="1" dirty="0" err="1">
                <a:solidFill>
                  <a:srgbClr val="DC0217"/>
                </a:solidFill>
              </a:rPr>
              <a:t>WiFi</a:t>
            </a:r>
            <a:r>
              <a:rPr lang="en-GB" dirty="0">
                <a:solidFill>
                  <a:srgbClr val="DC0217"/>
                </a:solidFill>
              </a:rPr>
              <a:t> </a:t>
            </a:r>
            <a:r>
              <a:rPr lang="en-GB" dirty="0" smtClean="0"/>
              <a:t>access in most areas. </a:t>
            </a:r>
            <a:r>
              <a:rPr lang="en-GB" dirty="0"/>
              <a:t>Alternatively, you can connect your computer to the </a:t>
            </a:r>
            <a:r>
              <a:rPr lang="en-GB" b="1" dirty="0">
                <a:solidFill>
                  <a:srgbClr val="DC0217"/>
                </a:solidFill>
              </a:rPr>
              <a:t>wired network </a:t>
            </a:r>
            <a:r>
              <a:rPr lang="en-GB" dirty="0"/>
              <a:t>via a network cable - available from the ICT Service Desk. When you open your web browser you need to register to activate your internet connection. </a:t>
            </a:r>
          </a:p>
          <a:p>
            <a:endParaRPr lang="en-GB" dirty="0" smtClean="0"/>
          </a:p>
          <a:p>
            <a:r>
              <a:rPr lang="en-GB" dirty="0" smtClean="0"/>
              <a:t>Devices must be authorised to use the College network</a:t>
            </a:r>
          </a:p>
          <a:p>
            <a:pPr>
              <a:buFont typeface="Arial" pitchFamily="34" charset="0"/>
              <a:buChar char="•"/>
            </a:pPr>
            <a:r>
              <a:rPr lang="en-GB" dirty="0" smtClean="0"/>
              <a:t>Wireless devices connect to </a:t>
            </a:r>
            <a:r>
              <a:rPr lang="en-GB" b="1" dirty="0" smtClean="0">
                <a:solidFill>
                  <a:srgbClr val="DC0217"/>
                </a:solidFill>
              </a:rPr>
              <a:t>Imperial-WPA</a:t>
            </a:r>
            <a:r>
              <a:rPr lang="en-GB" dirty="0" smtClean="0">
                <a:solidFill>
                  <a:srgbClr val="DC0217"/>
                </a:solidFill>
              </a:rPr>
              <a:t> </a:t>
            </a:r>
            <a:r>
              <a:rPr lang="en-GB" dirty="0" smtClean="0"/>
              <a:t>with your College username and password</a:t>
            </a:r>
          </a:p>
          <a:p>
            <a:pPr>
              <a:buFont typeface="Arial" pitchFamily="34" charset="0"/>
              <a:buChar char="•"/>
            </a:pPr>
            <a:r>
              <a:rPr lang="en-GB" dirty="0" smtClean="0"/>
              <a:t>Detailed instructions for connecting are on website</a:t>
            </a:r>
          </a:p>
          <a:p>
            <a:pPr>
              <a:buFont typeface="Arial" pitchFamily="34" charset="0"/>
              <a:buChar char="•"/>
            </a:pPr>
            <a:r>
              <a:rPr lang="en-GB" dirty="0" smtClean="0"/>
              <a:t>In general, most mobile devices (except Kindle) will work on our wireless network</a:t>
            </a:r>
          </a:p>
          <a:p>
            <a:pPr marL="15875" indent="-15875"/>
            <a:r>
              <a:rPr lang="en-GB" dirty="0">
                <a:hlinkClick r:id="rId2"/>
              </a:rPr>
              <a:t>http://www.imperial.ac.uk/admin-services/ict/self-service/connect-communicate/wifi-and-networks</a:t>
            </a:r>
            <a:r>
              <a:rPr lang="en-GB" dirty="0" smtClean="0">
                <a:hlinkClick r:id="rId2"/>
              </a:rPr>
              <a:t>/</a:t>
            </a:r>
            <a:endParaRPr lang="en-GB" dirty="0" smtClean="0"/>
          </a:p>
          <a:p>
            <a:pPr marL="285750" indent="-285750">
              <a:buFont typeface="Arial" panose="020B0604020202020204" pitchFamily="34" charset="0"/>
              <a:buChar char="•"/>
            </a:pPr>
            <a:r>
              <a:rPr lang="en-GB" dirty="0" err="1" smtClean="0"/>
              <a:t>Eduroam</a:t>
            </a:r>
            <a:r>
              <a:rPr lang="en-GB" dirty="0" smtClean="0"/>
              <a:t> (wireless on other academic and some Trust networks)</a:t>
            </a:r>
          </a:p>
          <a:p>
            <a:pPr marL="0" indent="0"/>
            <a:r>
              <a:rPr lang="en-GB" dirty="0">
                <a:hlinkClick r:id="rId3"/>
              </a:rPr>
              <a:t>http://www.imperial.ac.uk/admin-services/ict/self-service/connect-communicate/wifi-and-networks/access-wifi/eduroam</a:t>
            </a:r>
            <a:r>
              <a:rPr lang="en-GB" dirty="0" smtClean="0">
                <a:hlinkClick r:id="rId3"/>
              </a:rPr>
              <a:t>/</a:t>
            </a:r>
            <a:endParaRPr lang="en-GB" dirty="0" smtClean="0"/>
          </a:p>
          <a:p>
            <a:pPr marL="0" indent="0"/>
            <a:endParaRPr lang="en-GB" dirty="0" smtClean="0"/>
          </a:p>
          <a:p>
            <a:endParaRPr lang="en-GB" dirty="0" smtClean="0"/>
          </a:p>
          <a:p>
            <a:r>
              <a:rPr lang="en-GB" dirty="0" smtClean="0"/>
              <a:t>		</a:t>
            </a:r>
            <a:endParaRPr lang="en-GB" dirty="0"/>
          </a:p>
        </p:txBody>
      </p:sp>
      <p:sp>
        <p:nvSpPr>
          <p:cNvPr id="5" name="Rectangle 4"/>
          <p:cNvSpPr/>
          <p:nvPr/>
        </p:nvSpPr>
        <p:spPr bwMode="auto">
          <a:xfrm>
            <a:off x="7877944" y="5997319"/>
            <a:ext cx="1008112" cy="65661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GB" b="1" dirty="0" smtClean="0"/>
          </a:p>
          <a:p>
            <a:pPr algn="r"/>
            <a:r>
              <a:rPr lang="en-GB" sz="2400" b="1" i="0" dirty="0" smtClean="0">
                <a:latin typeface="+mn-lt"/>
              </a:rPr>
              <a:t>“</a:t>
            </a:r>
            <a:r>
              <a:rPr lang="en-GB" sz="2400" b="1" i="0" dirty="0" err="1" smtClean="0">
                <a:latin typeface="+mn-lt"/>
              </a:rPr>
              <a:t>WiFi</a:t>
            </a:r>
            <a:r>
              <a:rPr lang="en-GB" sz="2400" b="1" i="0" dirty="0" smtClean="0">
                <a:latin typeface="+mn-lt"/>
              </a:rPr>
              <a:t>”</a:t>
            </a:r>
            <a:endParaRPr lang="en-GB" sz="2400" b="1" i="0" dirty="0">
              <a:latin typeface="+mn-lt"/>
            </a:endParaRPr>
          </a:p>
        </p:txBody>
      </p:sp>
      <p:pic>
        <p:nvPicPr>
          <p:cNvPr id="6" name="Picture 2" descr="C:\Users\pfb\AppData\Local\Microsoft\Windows\Temporary Internet Files\Content.IE5\39E49WHT\MC900442167[1].png"/>
          <p:cNvPicPr>
            <a:picLocks noChangeAspect="1" noChangeArrowheads="1"/>
          </p:cNvPicPr>
          <p:nvPr/>
        </p:nvPicPr>
        <p:blipFill>
          <a:blip r:embed="rId4" cstate="print"/>
          <a:srcRect/>
          <a:stretch>
            <a:fillRect/>
          </a:stretch>
        </p:blipFill>
        <p:spPr bwMode="auto">
          <a:xfrm>
            <a:off x="8172400" y="5727504"/>
            <a:ext cx="599588" cy="53962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pPr eaLnBrk="1" hangingPunct="1"/>
            <a:r>
              <a:rPr lang="en-GB" altLang="en-US" dirty="0" smtClean="0"/>
              <a:t>Imperial Mobile</a:t>
            </a:r>
          </a:p>
        </p:txBody>
      </p:sp>
      <p:sp>
        <p:nvSpPr>
          <p:cNvPr id="5" name="Rectangle 4"/>
          <p:cNvSpPr>
            <a:spLocks noGrp="1" noChangeArrowheads="1"/>
          </p:cNvSpPr>
          <p:nvPr/>
        </p:nvSpPr>
        <p:spPr bwMode="auto">
          <a:xfrm>
            <a:off x="800100" y="1844675"/>
            <a:ext cx="75438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ea typeface="+mn-ea"/>
              </a:defRPr>
            </a:lvl2pPr>
            <a:lvl3pPr marL="952500" indent="-190500" algn="l" rtl="0" eaLnBrk="0" fontAlgn="base" hangingPunct="0">
              <a:spcBef>
                <a:spcPct val="20000"/>
              </a:spcBef>
              <a:spcAft>
                <a:spcPct val="0"/>
              </a:spcAft>
              <a:buChar char="»"/>
              <a:defRPr sz="1600">
                <a:solidFill>
                  <a:srgbClr val="4B4F55"/>
                </a:solidFill>
                <a:latin typeface="+mn-lt"/>
                <a:ea typeface="+mn-ea"/>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ea typeface="+mn-ea"/>
              </a:defRPr>
            </a:lvl4pPr>
            <a:lvl5pPr marL="1727200" indent="-203200" algn="l" rtl="0" eaLnBrk="0" fontAlgn="base" hangingPunct="0">
              <a:spcBef>
                <a:spcPct val="20000"/>
              </a:spcBef>
              <a:spcAft>
                <a:spcPct val="0"/>
              </a:spcAft>
              <a:buChar char="°"/>
              <a:defRPr sz="1400">
                <a:solidFill>
                  <a:srgbClr val="4B4F55"/>
                </a:solidFill>
                <a:latin typeface="+mn-lt"/>
                <a:ea typeface="+mn-ea"/>
              </a:defRPr>
            </a:lvl5pPr>
            <a:lvl6pPr marL="2184400" indent="-203200" algn="l" rtl="0" fontAlgn="base">
              <a:spcBef>
                <a:spcPct val="20000"/>
              </a:spcBef>
              <a:spcAft>
                <a:spcPct val="0"/>
              </a:spcAft>
              <a:buChar char="°"/>
              <a:defRPr sz="1400">
                <a:solidFill>
                  <a:srgbClr val="4B4F55"/>
                </a:solidFill>
                <a:latin typeface="+mn-lt"/>
                <a:ea typeface="+mn-ea"/>
              </a:defRPr>
            </a:lvl6pPr>
            <a:lvl7pPr marL="2641600" indent="-203200" algn="l" rtl="0" fontAlgn="base">
              <a:spcBef>
                <a:spcPct val="20000"/>
              </a:spcBef>
              <a:spcAft>
                <a:spcPct val="0"/>
              </a:spcAft>
              <a:buChar char="°"/>
              <a:defRPr sz="1400">
                <a:solidFill>
                  <a:srgbClr val="4B4F55"/>
                </a:solidFill>
                <a:latin typeface="+mn-lt"/>
                <a:ea typeface="+mn-ea"/>
              </a:defRPr>
            </a:lvl7pPr>
            <a:lvl8pPr marL="3098800" indent="-203200" algn="l" rtl="0" fontAlgn="base">
              <a:spcBef>
                <a:spcPct val="20000"/>
              </a:spcBef>
              <a:spcAft>
                <a:spcPct val="0"/>
              </a:spcAft>
              <a:buChar char="°"/>
              <a:defRPr sz="1400">
                <a:solidFill>
                  <a:srgbClr val="4B4F55"/>
                </a:solidFill>
                <a:latin typeface="+mn-lt"/>
                <a:ea typeface="+mn-ea"/>
              </a:defRPr>
            </a:lvl8pPr>
            <a:lvl9pPr marL="3556000" indent="-203200" algn="l" rtl="0" fontAlgn="base">
              <a:spcBef>
                <a:spcPct val="20000"/>
              </a:spcBef>
              <a:spcAft>
                <a:spcPct val="0"/>
              </a:spcAft>
              <a:buChar char="°"/>
              <a:defRPr sz="1400">
                <a:solidFill>
                  <a:srgbClr val="4B4F55"/>
                </a:solidFill>
                <a:latin typeface="+mn-lt"/>
                <a:ea typeface="+mn-ea"/>
              </a:defRPr>
            </a:lvl9pPr>
          </a:lstStyle>
          <a:p>
            <a:pPr>
              <a:defRPr/>
            </a:pPr>
            <a:endParaRPr lang="en-US" i="0" dirty="0" smtClean="0"/>
          </a:p>
        </p:txBody>
      </p:sp>
      <p:sp>
        <p:nvSpPr>
          <p:cNvPr id="8" name="TextBox 7"/>
          <p:cNvSpPr txBox="1"/>
          <p:nvPr/>
        </p:nvSpPr>
        <p:spPr>
          <a:xfrm>
            <a:off x="600426" y="1700808"/>
            <a:ext cx="8292054" cy="3816429"/>
          </a:xfrm>
          <a:prstGeom prst="rect">
            <a:avLst/>
          </a:prstGeom>
          <a:noFill/>
          <a:ln>
            <a:noFill/>
            <a:prstDash val="dashDot"/>
          </a:ln>
        </p:spPr>
        <p:txBody>
          <a:bodyPr wrap="square">
            <a:spAutoFit/>
          </a:bodyPr>
          <a:lstStyle/>
          <a:p>
            <a:pPr eaLnBrk="1" hangingPunct="1">
              <a:spcBef>
                <a:spcPts val="0"/>
              </a:spcBef>
              <a:spcAft>
                <a:spcPts val="0"/>
              </a:spcAft>
              <a:defRPr/>
            </a:pPr>
            <a:endParaRPr lang="en-GB" sz="800" i="0" dirty="0">
              <a:solidFill>
                <a:schemeClr val="tx1"/>
              </a:solidFill>
              <a:latin typeface="+mn-lt"/>
            </a:endParaRPr>
          </a:p>
          <a:p>
            <a:pPr eaLnBrk="1" hangingPunct="1">
              <a:spcBef>
                <a:spcPts val="0"/>
              </a:spcBef>
              <a:spcAft>
                <a:spcPts val="0"/>
              </a:spcAft>
              <a:defRPr/>
            </a:pPr>
            <a:r>
              <a:rPr lang="en-GB" sz="1800" b="1" i="0" dirty="0" smtClean="0">
                <a:solidFill>
                  <a:srgbClr val="C00000"/>
                </a:solidFill>
                <a:latin typeface="+mn-lt"/>
              </a:rPr>
              <a:t>Download Imperial Mobile</a:t>
            </a:r>
            <a:r>
              <a:rPr lang="en-GB" sz="1800" b="1" i="0" dirty="0" smtClean="0">
                <a:solidFill>
                  <a:srgbClr val="4B4F55"/>
                </a:solidFill>
                <a:latin typeface="+mn-lt"/>
              </a:rPr>
              <a:t>, </a:t>
            </a:r>
            <a:r>
              <a:rPr lang="en-GB" sz="1800" i="0" dirty="0" smtClean="0">
                <a:solidFill>
                  <a:srgbClr val="4B4F55"/>
                </a:solidFill>
                <a:latin typeface="+mn-lt"/>
              </a:rPr>
              <a:t>the College mobile app </a:t>
            </a:r>
            <a:r>
              <a:rPr lang="en-GB" sz="1800" i="0" dirty="0">
                <a:solidFill>
                  <a:srgbClr val="4B4F55"/>
                </a:solidFill>
                <a:latin typeface="+mn-lt"/>
              </a:rPr>
              <a:t>is a mobile application enabling students to access College information and services anytime, anywhere</a:t>
            </a:r>
            <a:r>
              <a:rPr lang="en-GB" sz="1800" i="0" dirty="0" smtClean="0">
                <a:solidFill>
                  <a:srgbClr val="4B4F55"/>
                </a:solidFill>
                <a:latin typeface="+mn-lt"/>
              </a:rPr>
              <a:t>.</a:t>
            </a:r>
          </a:p>
          <a:p>
            <a:pPr eaLnBrk="1" hangingPunct="1">
              <a:spcBef>
                <a:spcPts val="0"/>
              </a:spcBef>
              <a:spcAft>
                <a:spcPts val="0"/>
              </a:spcAft>
              <a:defRPr/>
            </a:pPr>
            <a:endParaRPr lang="en-GB" sz="1800" i="0" dirty="0">
              <a:solidFill>
                <a:srgbClr val="4B4F55"/>
              </a:solidFill>
              <a:latin typeface="+mn-lt"/>
            </a:endParaRPr>
          </a:p>
          <a:p>
            <a:pPr eaLnBrk="1" hangingPunct="1">
              <a:spcBef>
                <a:spcPts val="0"/>
              </a:spcBef>
              <a:spcAft>
                <a:spcPts val="0"/>
              </a:spcAft>
              <a:defRPr/>
            </a:pPr>
            <a:r>
              <a:rPr lang="en-GB" sz="1800" i="0" dirty="0" smtClean="0">
                <a:solidFill>
                  <a:srgbClr val="4B4F55"/>
                </a:solidFill>
                <a:latin typeface="+mn-lt"/>
              </a:rPr>
              <a:t>Use the app to:</a:t>
            </a:r>
          </a:p>
          <a:p>
            <a:pPr marL="285750" indent="-285750">
              <a:buFont typeface="Arial" charset="0"/>
              <a:buChar char="•"/>
            </a:pPr>
            <a:r>
              <a:rPr lang="en-GB" sz="1800" i="0" dirty="0">
                <a:solidFill>
                  <a:srgbClr val="4B4F55"/>
                </a:solidFill>
                <a:latin typeface="+mn-lt"/>
              </a:rPr>
              <a:t>Access your course </a:t>
            </a:r>
            <a:r>
              <a:rPr lang="en-GB" sz="1800" i="0" dirty="0" smtClean="0">
                <a:solidFill>
                  <a:srgbClr val="4B4F55"/>
                </a:solidFill>
                <a:latin typeface="+mn-lt"/>
              </a:rPr>
              <a:t>timetable</a:t>
            </a:r>
            <a:endParaRPr lang="en-GB" sz="1800" i="0" dirty="0">
              <a:solidFill>
                <a:srgbClr val="4B4F55"/>
              </a:solidFill>
              <a:latin typeface="+mn-lt"/>
            </a:endParaRPr>
          </a:p>
          <a:p>
            <a:pPr marL="285750" indent="-285750">
              <a:buFont typeface="Arial" charset="0"/>
              <a:buChar char="•"/>
            </a:pPr>
            <a:r>
              <a:rPr lang="en-GB" sz="1800" i="0" dirty="0">
                <a:solidFill>
                  <a:srgbClr val="4B4F55"/>
                </a:solidFill>
                <a:latin typeface="+mn-lt"/>
              </a:rPr>
              <a:t>Explore a guide to College services and facilities</a:t>
            </a:r>
          </a:p>
          <a:p>
            <a:pPr marL="285750" indent="-285750">
              <a:buFont typeface="Arial" charset="0"/>
              <a:buChar char="•"/>
            </a:pPr>
            <a:r>
              <a:rPr lang="en-GB" sz="1800" i="0" dirty="0">
                <a:solidFill>
                  <a:srgbClr val="4B4F55"/>
                </a:solidFill>
                <a:latin typeface="+mn-lt"/>
              </a:rPr>
              <a:t>Access Blackboard VLE</a:t>
            </a:r>
          </a:p>
          <a:p>
            <a:pPr marL="285750" indent="-285750">
              <a:buFont typeface="Arial" charset="0"/>
              <a:buChar char="•"/>
            </a:pPr>
            <a:r>
              <a:rPr lang="en-GB" sz="1800" i="0" dirty="0">
                <a:solidFill>
                  <a:srgbClr val="4B4F55"/>
                </a:solidFill>
                <a:latin typeface="+mn-lt"/>
              </a:rPr>
              <a:t>Search campus </a:t>
            </a:r>
            <a:r>
              <a:rPr lang="en-GB" sz="1800" i="0" dirty="0" smtClean="0">
                <a:solidFill>
                  <a:srgbClr val="4B4F55"/>
                </a:solidFill>
                <a:latin typeface="+mn-lt"/>
              </a:rPr>
              <a:t>maps</a:t>
            </a:r>
          </a:p>
          <a:p>
            <a:pPr marL="285750" indent="-285750">
              <a:buFont typeface="Arial" charset="0"/>
              <a:buChar char="•"/>
            </a:pPr>
            <a:endParaRPr lang="en-GB" sz="1800" i="0" dirty="0">
              <a:solidFill>
                <a:srgbClr val="4B4F55"/>
              </a:solidFill>
              <a:latin typeface="+mn-lt"/>
            </a:endParaRPr>
          </a:p>
          <a:p>
            <a:r>
              <a:rPr lang="en-GB" sz="1800" i="0" dirty="0">
                <a:solidFill>
                  <a:srgbClr val="4B4F55"/>
                </a:solidFill>
                <a:latin typeface="+mn-lt"/>
              </a:rPr>
              <a:t>Download now: </a:t>
            </a:r>
            <a:r>
              <a:rPr lang="en-GB" sz="1800" i="0" dirty="0">
                <a:latin typeface="+mn-lt"/>
                <a:hlinkClick r:id="rId3"/>
              </a:rPr>
              <a:t>http://www.imperial.ac.uk/students/online-services/mobile</a:t>
            </a:r>
            <a:r>
              <a:rPr lang="en-GB" sz="1800" i="0" dirty="0" smtClean="0">
                <a:latin typeface="+mn-lt"/>
                <a:hlinkClick r:id="rId3"/>
              </a:rPr>
              <a:t>/</a:t>
            </a:r>
            <a:endParaRPr lang="en-GB" sz="1800" i="0" dirty="0" smtClean="0">
              <a:latin typeface="+mn-lt"/>
            </a:endParaRPr>
          </a:p>
          <a:p>
            <a:pPr marL="285750" indent="-285750">
              <a:buFont typeface="Arial" charset="0"/>
              <a:buChar char="•"/>
            </a:pPr>
            <a:endParaRPr lang="en-GB" sz="1800" i="0" dirty="0">
              <a:latin typeface="+mn-lt"/>
            </a:endParaRPr>
          </a:p>
          <a:p>
            <a:pPr marL="285750" indent="-285750" eaLnBrk="1" hangingPunct="1">
              <a:spcBef>
                <a:spcPts val="0"/>
              </a:spcBef>
              <a:spcAft>
                <a:spcPts val="0"/>
              </a:spcAft>
              <a:buFont typeface="Arial" charset="0"/>
              <a:buChar char="•"/>
              <a:defRPr/>
            </a:pPr>
            <a:endParaRPr lang="en-GB" sz="1800" i="0" dirty="0" smtClean="0">
              <a:solidFill>
                <a:schemeClr val="tx1"/>
              </a:solidFill>
              <a:latin typeface="+mn-lt"/>
            </a:endParaRPr>
          </a:p>
        </p:txBody>
      </p:sp>
    </p:spTree>
    <p:extLst>
      <p:ext uri="{BB962C8B-B14F-4D97-AF65-F5344CB8AC3E}">
        <p14:creationId xmlns:p14="http://schemas.microsoft.com/office/powerpoint/2010/main" val="1850886776"/>
      </p:ext>
    </p:extLst>
  </p:cSld>
  <p:clrMapOvr>
    <a:masterClrMapping/>
  </p:clrMapOvr>
  <p:transition spd="slow" advTm="1142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Campus computers</a:t>
            </a:r>
            <a:endParaRPr lang="en-GB" dirty="0"/>
          </a:p>
        </p:txBody>
      </p:sp>
      <p:sp>
        <p:nvSpPr>
          <p:cNvPr id="3" name="Content Placeholder 2"/>
          <p:cNvSpPr>
            <a:spLocks noGrp="1"/>
          </p:cNvSpPr>
          <p:nvPr>
            <p:ph idx="1"/>
          </p:nvPr>
        </p:nvSpPr>
        <p:spPr>
          <a:xfrm>
            <a:off x="899592" y="2428923"/>
            <a:ext cx="7920880" cy="2872285"/>
          </a:xfrm>
        </p:spPr>
        <p:txBody>
          <a:bodyPr/>
          <a:lstStyle/>
          <a:p>
            <a:endParaRPr lang="en-GB" sz="1600" dirty="0" smtClean="0"/>
          </a:p>
          <a:p>
            <a:pPr>
              <a:buFont typeface="Arial" pitchFamily="34" charset="0"/>
              <a:buChar char="•"/>
            </a:pPr>
            <a:r>
              <a:rPr lang="en-GB" dirty="0" smtClean="0">
                <a:solidFill>
                  <a:schemeClr val="tx1">
                    <a:lumMod val="75000"/>
                  </a:schemeClr>
                </a:solidFill>
              </a:rPr>
              <a:t>Managed and installed by local ICT teams </a:t>
            </a:r>
          </a:p>
          <a:p>
            <a:pPr>
              <a:buFont typeface="Arial" pitchFamily="34" charset="0"/>
              <a:buChar char="•"/>
            </a:pPr>
            <a:r>
              <a:rPr lang="en-GB" dirty="0" smtClean="0">
                <a:solidFill>
                  <a:schemeClr val="tx1">
                    <a:lumMod val="75000"/>
                  </a:schemeClr>
                </a:solidFill>
              </a:rPr>
              <a:t>Software available is chosen by the department</a:t>
            </a:r>
          </a:p>
          <a:p>
            <a:pPr>
              <a:buFont typeface="Arial" pitchFamily="34" charset="0"/>
              <a:buChar char="•"/>
            </a:pPr>
            <a:r>
              <a:rPr lang="en-GB" dirty="0" smtClean="0">
                <a:solidFill>
                  <a:schemeClr val="tx1">
                    <a:lumMod val="75000"/>
                  </a:schemeClr>
                </a:solidFill>
              </a:rPr>
              <a:t>This campus has 48  Medicine cluster PCs on the 3</a:t>
            </a:r>
            <a:r>
              <a:rPr lang="en-GB" baseline="30000" dirty="0" smtClean="0">
                <a:solidFill>
                  <a:schemeClr val="tx1">
                    <a:lumMod val="75000"/>
                  </a:schemeClr>
                </a:solidFill>
              </a:rPr>
              <a:t>rd</a:t>
            </a:r>
            <a:r>
              <a:rPr lang="en-GB" dirty="0" smtClean="0">
                <a:solidFill>
                  <a:schemeClr val="tx1">
                    <a:lumMod val="75000"/>
                  </a:schemeClr>
                </a:solidFill>
              </a:rPr>
              <a:t> floor Commonwealth building, 8 in the </a:t>
            </a:r>
            <a:r>
              <a:rPr lang="en-GB" dirty="0" err="1" smtClean="0">
                <a:solidFill>
                  <a:schemeClr val="tx1">
                    <a:lumMod val="75000"/>
                  </a:schemeClr>
                </a:solidFill>
              </a:rPr>
              <a:t>Wolfson</a:t>
            </a:r>
            <a:r>
              <a:rPr lang="en-GB" dirty="0" smtClean="0">
                <a:solidFill>
                  <a:schemeClr val="tx1">
                    <a:lumMod val="75000"/>
                  </a:schemeClr>
                </a:solidFill>
              </a:rPr>
              <a:t> student common room in addition to two floors of library computers (accessible by 1</a:t>
            </a:r>
            <a:r>
              <a:rPr lang="en-GB" baseline="30000" dirty="0" smtClean="0">
                <a:solidFill>
                  <a:schemeClr val="tx1">
                    <a:lumMod val="75000"/>
                  </a:schemeClr>
                </a:solidFill>
              </a:rPr>
              <a:t>st</a:t>
            </a:r>
            <a:r>
              <a:rPr lang="en-GB" dirty="0" smtClean="0">
                <a:solidFill>
                  <a:schemeClr val="tx1">
                    <a:lumMod val="75000"/>
                  </a:schemeClr>
                </a:solidFill>
              </a:rPr>
              <a:t> floor Commonwealth building entrance working hours and ground floor entrance during weekends)</a:t>
            </a:r>
          </a:p>
          <a:p>
            <a:pPr>
              <a:buFont typeface="Arial" pitchFamily="34" charset="0"/>
              <a:buChar char="•"/>
            </a:pPr>
            <a:r>
              <a:rPr lang="en-GB" dirty="0" smtClean="0">
                <a:solidFill>
                  <a:schemeClr val="tx1">
                    <a:lumMod val="75000"/>
                  </a:schemeClr>
                </a:solidFill>
              </a:rPr>
              <a:t>Assisted technology </a:t>
            </a:r>
            <a:r>
              <a:rPr lang="en-GB" dirty="0">
                <a:solidFill>
                  <a:schemeClr val="tx1">
                    <a:lumMod val="75000"/>
                  </a:schemeClr>
                </a:solidFill>
              </a:rPr>
              <a:t>software like </a:t>
            </a:r>
            <a:r>
              <a:rPr lang="en-GB" dirty="0" err="1">
                <a:solidFill>
                  <a:schemeClr val="tx1">
                    <a:lumMod val="75000"/>
                  </a:schemeClr>
                </a:solidFill>
              </a:rPr>
              <a:t>ClaroRead</a:t>
            </a:r>
            <a:r>
              <a:rPr lang="en-GB" dirty="0">
                <a:solidFill>
                  <a:schemeClr val="tx1">
                    <a:lumMod val="75000"/>
                  </a:schemeClr>
                </a:solidFill>
              </a:rPr>
              <a:t> and </a:t>
            </a:r>
            <a:r>
              <a:rPr lang="en-GB" dirty="0" err="1" smtClean="0">
                <a:solidFill>
                  <a:schemeClr val="tx1">
                    <a:lumMod val="75000"/>
                  </a:schemeClr>
                </a:solidFill>
              </a:rPr>
              <a:t>MindView</a:t>
            </a:r>
            <a:r>
              <a:rPr lang="en-GB" dirty="0" smtClean="0">
                <a:solidFill>
                  <a:schemeClr val="tx1">
                    <a:lumMod val="75000"/>
                  </a:schemeClr>
                </a:solidFill>
              </a:rPr>
              <a:t> are available</a:t>
            </a:r>
          </a:p>
          <a:p>
            <a:pPr>
              <a:buFont typeface="Arial" pitchFamily="34" charset="0"/>
              <a:buChar char="•"/>
            </a:pPr>
            <a:r>
              <a:rPr lang="en-GB" dirty="0" smtClean="0">
                <a:solidFill>
                  <a:schemeClr val="tx1">
                    <a:lumMod val="75000"/>
                  </a:schemeClr>
                </a:solidFill>
              </a:rPr>
              <a:t>All </a:t>
            </a:r>
            <a:r>
              <a:rPr lang="en-GB" dirty="0" smtClean="0">
                <a:solidFill>
                  <a:schemeClr val="tx1">
                    <a:lumMod val="75000"/>
                  </a:schemeClr>
                </a:solidFill>
              </a:rPr>
              <a:t>PCs are ‘</a:t>
            </a:r>
            <a:r>
              <a:rPr lang="en-GB" b="1" i="1" dirty="0" smtClean="0">
                <a:solidFill>
                  <a:schemeClr val="tx1">
                    <a:lumMod val="75000"/>
                  </a:schemeClr>
                </a:solidFill>
              </a:rPr>
              <a:t>frozen</a:t>
            </a:r>
            <a:r>
              <a:rPr lang="en-GB" dirty="0" smtClean="0">
                <a:solidFill>
                  <a:schemeClr val="tx1">
                    <a:lumMod val="75000"/>
                  </a:schemeClr>
                </a:solidFill>
              </a:rPr>
              <a:t>’ – Do not save work on C:\ </a:t>
            </a:r>
            <a:r>
              <a:rPr lang="en-GB" dirty="0" smtClean="0">
                <a:solidFill>
                  <a:schemeClr val="tx1">
                    <a:lumMod val="75000"/>
                  </a:schemeClr>
                </a:solidFill>
              </a:rPr>
              <a:t>drive</a:t>
            </a:r>
          </a:p>
          <a:p>
            <a:pPr>
              <a:buFont typeface="Arial" pitchFamily="34" charset="0"/>
              <a:buChar char="•"/>
            </a:pPr>
            <a:endParaRPr lang="en-GB" dirty="0" smtClean="0">
              <a:solidFill>
                <a:schemeClr val="tx1">
                  <a:lumMod val="75000"/>
                </a:schemeClr>
              </a:solidFill>
            </a:endParaRPr>
          </a:p>
          <a:p>
            <a:pPr marL="0" indent="0"/>
            <a:r>
              <a:rPr lang="en-GB" dirty="0" smtClean="0"/>
              <a:t>The </a:t>
            </a:r>
            <a:r>
              <a:rPr lang="en-GB" dirty="0"/>
              <a:t>Library </a:t>
            </a:r>
            <a:r>
              <a:rPr lang="en-GB" dirty="0" smtClean="0"/>
              <a:t>provides lots of services </a:t>
            </a:r>
            <a:r>
              <a:rPr lang="en-GB" dirty="0"/>
              <a:t>including access to public </a:t>
            </a:r>
            <a:r>
              <a:rPr lang="en-GB" dirty="0" smtClean="0"/>
              <a:t>PCs</a:t>
            </a:r>
            <a:r>
              <a:rPr lang="en-GB" dirty="0"/>
              <a:t>, see </a:t>
            </a:r>
            <a:r>
              <a:rPr lang="en-GB" dirty="0" smtClean="0">
                <a:hlinkClick r:id="rId2"/>
              </a:rPr>
              <a:t>Library</a:t>
            </a:r>
            <a:endParaRPr lang="en-GB" dirty="0"/>
          </a:p>
          <a:p>
            <a:r>
              <a:rPr lang="en-GB" dirty="0"/>
              <a:t>	</a:t>
            </a:r>
            <a:r>
              <a:rPr lang="en-GB" dirty="0" smtClean="0"/>
              <a:t>	</a:t>
            </a:r>
          </a:p>
        </p:txBody>
      </p:sp>
      <p:sp>
        <p:nvSpPr>
          <p:cNvPr id="4" name="Rectangle 3"/>
          <p:cNvSpPr/>
          <p:nvPr/>
        </p:nvSpPr>
        <p:spPr>
          <a:xfrm>
            <a:off x="755576" y="1772816"/>
            <a:ext cx="7704856" cy="646331"/>
          </a:xfrm>
          <a:prstGeom prst="rect">
            <a:avLst/>
          </a:prstGeom>
        </p:spPr>
        <p:txBody>
          <a:bodyPr wrap="square">
            <a:spAutoFit/>
          </a:bodyPr>
          <a:lstStyle/>
          <a:p>
            <a:r>
              <a:rPr lang="en-GB" sz="1800" i="0" dirty="0" smtClean="0">
                <a:solidFill>
                  <a:srgbClr val="4B4F55"/>
                </a:solidFill>
                <a:latin typeface="+mn-lt"/>
                <a:cs typeface="+mn-cs"/>
              </a:rPr>
              <a:t>There are around </a:t>
            </a:r>
            <a:r>
              <a:rPr lang="en-GB" sz="1800" b="1" i="0" dirty="0" smtClean="0">
                <a:solidFill>
                  <a:srgbClr val="C00000"/>
                </a:solidFill>
                <a:latin typeface="+mn-lt"/>
                <a:cs typeface="+mn-cs"/>
              </a:rPr>
              <a:t>3,000 PCs </a:t>
            </a:r>
            <a:r>
              <a:rPr lang="en-GB" sz="1800" i="0" dirty="0" smtClean="0">
                <a:solidFill>
                  <a:srgbClr val="4B4F55"/>
                </a:solidFill>
                <a:latin typeface="+mn-lt"/>
                <a:cs typeface="+mn-cs"/>
              </a:rPr>
              <a:t>across College (Library, teaching rooms) for students to use</a:t>
            </a:r>
          </a:p>
        </p:txBody>
      </p:sp>
      <p:grpSp>
        <p:nvGrpSpPr>
          <p:cNvPr id="7" name="Group 6"/>
          <p:cNvGrpSpPr/>
          <p:nvPr/>
        </p:nvGrpSpPr>
        <p:grpSpPr>
          <a:xfrm>
            <a:off x="6156176" y="5805264"/>
            <a:ext cx="2664296" cy="729856"/>
            <a:chOff x="5868144" y="5717400"/>
            <a:chExt cx="2592288" cy="807944"/>
          </a:xfrm>
        </p:grpSpPr>
        <p:sp>
          <p:nvSpPr>
            <p:cNvPr id="6" name="Rectangle 5"/>
            <p:cNvSpPr/>
            <p:nvPr/>
          </p:nvSpPr>
          <p:spPr bwMode="auto">
            <a:xfrm>
              <a:off x="5868144" y="5717400"/>
              <a:ext cx="2592288" cy="8079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GB" b="1" dirty="0" smtClean="0"/>
            </a:p>
            <a:p>
              <a:pPr algn="r"/>
              <a:r>
                <a:rPr lang="en-GB" sz="2400" b="1" i="0" dirty="0" smtClean="0">
                  <a:latin typeface="+mn-lt"/>
                </a:rPr>
                <a:t>“campus computers”</a:t>
              </a:r>
              <a:endParaRPr lang="en-GB" sz="2400" b="1" i="0" dirty="0">
                <a:latin typeface="+mn-lt"/>
              </a:endParaRPr>
            </a:p>
          </p:txBody>
        </p:sp>
        <p:pic>
          <p:nvPicPr>
            <p:cNvPr id="5" name="Picture 2" descr="C:\Users\pfb\AppData\Local\Microsoft\Windows\Temporary Internet Files\Content.IE5\39E49WHT\MC900442167[1].png"/>
            <p:cNvPicPr>
              <a:picLocks noChangeAspect="1" noChangeArrowheads="1"/>
            </p:cNvPicPr>
            <p:nvPr/>
          </p:nvPicPr>
          <p:blipFill>
            <a:blip r:embed="rId3" cstate="print"/>
            <a:srcRect/>
            <a:stretch>
              <a:fillRect/>
            </a:stretch>
          </p:blipFill>
          <p:spPr bwMode="auto">
            <a:xfrm>
              <a:off x="6012160" y="5717400"/>
              <a:ext cx="604436" cy="604436"/>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 your work: Home directory (H: drive)</a:t>
            </a:r>
            <a:endParaRPr lang="en-GB" dirty="0"/>
          </a:p>
        </p:txBody>
      </p:sp>
      <p:sp>
        <p:nvSpPr>
          <p:cNvPr id="3" name="Content Placeholder 2"/>
          <p:cNvSpPr>
            <a:spLocks noGrp="1"/>
          </p:cNvSpPr>
          <p:nvPr>
            <p:ph idx="1"/>
          </p:nvPr>
        </p:nvSpPr>
        <p:spPr>
          <a:xfrm>
            <a:off x="827584" y="1772816"/>
            <a:ext cx="7543800" cy="4457700"/>
          </a:xfrm>
        </p:spPr>
        <p:txBody>
          <a:bodyPr/>
          <a:lstStyle/>
          <a:p>
            <a:pPr marL="0" indent="0"/>
            <a:r>
              <a:rPr lang="en-GB" b="1" dirty="0" smtClean="0">
                <a:solidFill>
                  <a:srgbClr val="C00000"/>
                </a:solidFill>
              </a:rPr>
              <a:t>Secure personal storage space </a:t>
            </a:r>
            <a:r>
              <a:rPr lang="en-GB" b="1" dirty="0">
                <a:solidFill>
                  <a:srgbClr val="C00000"/>
                </a:solidFill>
              </a:rPr>
              <a:t>on College’s server </a:t>
            </a:r>
            <a:r>
              <a:rPr lang="en-GB" dirty="0"/>
              <a:t>is </a:t>
            </a:r>
            <a:r>
              <a:rPr lang="en-GB" dirty="0" smtClean="0"/>
              <a:t>allocated to every student.</a:t>
            </a:r>
          </a:p>
          <a:p>
            <a:endParaRPr lang="en-GB" dirty="0" smtClean="0"/>
          </a:p>
          <a:p>
            <a:pPr>
              <a:buFont typeface="Arial" pitchFamily="34" charset="0"/>
              <a:buChar char="•"/>
            </a:pPr>
            <a:r>
              <a:rPr lang="en-GB" dirty="0" smtClean="0"/>
              <a:t>Automatically mapped on login as H:\</a:t>
            </a:r>
          </a:p>
          <a:p>
            <a:pPr>
              <a:buFont typeface="Arial" pitchFamily="34" charset="0"/>
              <a:buChar char="•"/>
            </a:pPr>
            <a:r>
              <a:rPr lang="en-GB" dirty="0" smtClean="0"/>
              <a:t>Backed up every night</a:t>
            </a:r>
          </a:p>
          <a:p>
            <a:pPr>
              <a:buFont typeface="Arial" pitchFamily="34" charset="0"/>
              <a:buChar char="•"/>
            </a:pPr>
            <a:r>
              <a:rPr lang="en-GB" dirty="0"/>
              <a:t>Data is kept for 3 </a:t>
            </a:r>
            <a:r>
              <a:rPr lang="en-GB" dirty="0" smtClean="0"/>
              <a:t>months</a:t>
            </a:r>
            <a:endParaRPr lang="en-GB" dirty="0"/>
          </a:p>
          <a:p>
            <a:pPr>
              <a:buFont typeface="Arial" pitchFamily="34" charset="0"/>
              <a:buChar char="•"/>
            </a:pPr>
            <a:r>
              <a:rPr lang="en-GB" dirty="0" smtClean="0"/>
              <a:t>You can recover deleted items by using restore previous versions (right click</a:t>
            </a:r>
            <a:r>
              <a:rPr lang="en-GB" dirty="0"/>
              <a:t>) </a:t>
            </a:r>
            <a:endParaRPr lang="en-GB" dirty="0" smtClean="0"/>
          </a:p>
          <a:p>
            <a:pPr marL="0" indent="0"/>
            <a:r>
              <a:rPr lang="en-GB" dirty="0" smtClean="0">
                <a:hlinkClick r:id="rId2"/>
              </a:rPr>
              <a:t>http</a:t>
            </a:r>
            <a:r>
              <a:rPr lang="en-GB" dirty="0">
                <a:hlinkClick r:id="rId2"/>
              </a:rPr>
              <a:t>://www.imperial.ac.uk/admin-services/ict/self-service/connect-communicate/the-data-centre-and-hosting-services/file-recovery-and-backup</a:t>
            </a:r>
            <a:r>
              <a:rPr lang="en-GB" dirty="0" smtClean="0">
                <a:hlinkClick r:id="rId2"/>
              </a:rPr>
              <a:t>/</a:t>
            </a:r>
            <a:endParaRPr lang="en-GB" dirty="0" smtClean="0"/>
          </a:p>
          <a:p>
            <a:pPr>
              <a:buFont typeface="Arial" pitchFamily="34" charset="0"/>
              <a:buChar char="•"/>
            </a:pPr>
            <a:r>
              <a:rPr lang="en-GB" dirty="0" smtClean="0"/>
              <a:t>Your H: drive quota </a:t>
            </a:r>
            <a:r>
              <a:rPr lang="en-GB" dirty="0"/>
              <a:t>is 4</a:t>
            </a:r>
            <a:r>
              <a:rPr lang="en-GB" dirty="0" smtClean="0"/>
              <a:t>GB </a:t>
            </a:r>
            <a:r>
              <a:rPr lang="en-GB" dirty="0"/>
              <a:t>(UG) and 8</a:t>
            </a:r>
            <a:r>
              <a:rPr lang="en-GB" dirty="0" smtClean="0"/>
              <a:t>GB </a:t>
            </a:r>
            <a:r>
              <a:rPr lang="en-GB" dirty="0"/>
              <a:t>(PG)</a:t>
            </a:r>
          </a:p>
          <a:p>
            <a:pPr marL="0" indent="0"/>
            <a:endParaRPr lang="en-GB" dirty="0" smtClean="0"/>
          </a:p>
          <a:p>
            <a:pPr marL="0" indent="0"/>
            <a:r>
              <a:rPr lang="en-GB" dirty="0">
                <a:hlinkClick r:id="rId3"/>
              </a:rPr>
              <a:t>http://www.imperial.ac.uk/admin-services/ict/self-service/connect-communicate/file-storage/home-directory-h-drive</a:t>
            </a:r>
            <a:r>
              <a:rPr lang="en-GB" dirty="0" smtClean="0">
                <a:hlinkClick r:id="rId3"/>
              </a:rPr>
              <a:t>/</a:t>
            </a:r>
            <a:endParaRPr lang="en-GB" dirty="0" smtClean="0"/>
          </a:p>
          <a:p>
            <a:r>
              <a:rPr lang="en-GB" dirty="0" smtClean="0"/>
              <a:t>You </a:t>
            </a:r>
            <a:r>
              <a:rPr lang="en-GB" dirty="0"/>
              <a:t>can also connect to this space from your personal </a:t>
            </a:r>
            <a:r>
              <a:rPr lang="en-GB" dirty="0" smtClean="0"/>
              <a:t>computers</a:t>
            </a:r>
            <a:endParaRPr lang="en-GB" dirty="0"/>
          </a:p>
          <a:p>
            <a:endParaRPr lang="en-GB" dirty="0" smtClean="0"/>
          </a:p>
          <a:p>
            <a:r>
              <a:rPr lang="en-GB" dirty="0" smtClean="0"/>
              <a:t>	</a:t>
            </a:r>
          </a:p>
          <a:p>
            <a:endParaRPr lang="en-GB" dirty="0"/>
          </a:p>
        </p:txBody>
      </p:sp>
      <p:sp>
        <p:nvSpPr>
          <p:cNvPr id="5" name="Rectangle 4"/>
          <p:cNvSpPr/>
          <p:nvPr/>
        </p:nvSpPr>
        <p:spPr bwMode="auto">
          <a:xfrm>
            <a:off x="6156176" y="4900573"/>
            <a:ext cx="3096344" cy="9757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endParaRPr lang="en-GB" b="1" dirty="0" smtClean="0"/>
          </a:p>
          <a:p>
            <a:pPr algn="r"/>
            <a:r>
              <a:rPr lang="en-GB" sz="2400" b="1" i="0" dirty="0" smtClean="0">
                <a:latin typeface="+mn-lt"/>
              </a:rPr>
              <a:t>“home directory”</a:t>
            </a:r>
            <a:endParaRPr lang="en-GB" sz="2400" b="1" i="0" dirty="0">
              <a:latin typeface="+mn-lt"/>
            </a:endParaRPr>
          </a:p>
        </p:txBody>
      </p:sp>
      <p:pic>
        <p:nvPicPr>
          <p:cNvPr id="6" name="Picture 2" descr="C:\Users\pfb\AppData\Local\Microsoft\Windows\Temporary Internet Files\Content.IE5\39E49WHT\MC900442167[1].png"/>
          <p:cNvPicPr>
            <a:picLocks noChangeAspect="1" noChangeArrowheads="1"/>
          </p:cNvPicPr>
          <p:nvPr/>
        </p:nvPicPr>
        <p:blipFill>
          <a:blip r:embed="rId4" cstate="print"/>
          <a:srcRect/>
          <a:stretch>
            <a:fillRect/>
          </a:stretch>
        </p:blipFill>
        <p:spPr bwMode="auto">
          <a:xfrm>
            <a:off x="6012160" y="5150210"/>
            <a:ext cx="671596" cy="6044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Saving your work: One Drive for Business</a:t>
            </a:r>
            <a:endParaRPr lang="en-GB" dirty="0"/>
          </a:p>
        </p:txBody>
      </p:sp>
      <p:sp>
        <p:nvSpPr>
          <p:cNvPr id="3" name="Content Placeholder 2"/>
          <p:cNvSpPr>
            <a:spLocks noGrp="1"/>
          </p:cNvSpPr>
          <p:nvPr>
            <p:ph idx="1"/>
          </p:nvPr>
        </p:nvSpPr>
        <p:spPr/>
        <p:txBody>
          <a:bodyPr/>
          <a:lstStyle/>
          <a:p>
            <a:pPr marL="0" indent="0"/>
            <a:r>
              <a:rPr lang="en-GB" dirty="0" smtClean="0"/>
              <a:t>Within Office 365, </a:t>
            </a:r>
            <a:r>
              <a:rPr lang="en-GB" b="1" dirty="0" smtClean="0">
                <a:solidFill>
                  <a:srgbClr val="C00000"/>
                </a:solidFill>
              </a:rPr>
              <a:t>OneDrive for Business offers Cloud storage</a:t>
            </a:r>
            <a:r>
              <a:rPr lang="en-GB" dirty="0" smtClean="0"/>
              <a:t>. All students can use it to store 1TB (soon to be unlimited amount) of data files.</a:t>
            </a:r>
          </a:p>
          <a:p>
            <a:endParaRPr lang="en-GB" dirty="0"/>
          </a:p>
          <a:p>
            <a:pPr marL="285750" indent="-285750">
              <a:buFont typeface="Arial" charset="0"/>
              <a:buChar char="•"/>
            </a:pPr>
            <a:r>
              <a:rPr lang="en-GB" dirty="0" smtClean="0"/>
              <a:t>For personal computers you can use a Microsoft provided client to synchronise the data between the cloud and your local storage (if using Windows).  (N.B. This facility is NOT provided on campus computers</a:t>
            </a:r>
            <a:r>
              <a:rPr lang="en-GB" dirty="0"/>
              <a:t>.) </a:t>
            </a:r>
            <a:br>
              <a:rPr lang="en-GB" dirty="0"/>
            </a:br>
            <a:r>
              <a:rPr lang="en-GB" dirty="0" smtClean="0"/>
              <a:t/>
            </a:r>
            <a:br>
              <a:rPr lang="en-GB" dirty="0" smtClean="0"/>
            </a:br>
            <a:r>
              <a:rPr lang="en-GB" dirty="0" smtClean="0">
                <a:hlinkClick r:id="rId2"/>
              </a:rPr>
              <a:t>https</a:t>
            </a:r>
            <a:r>
              <a:rPr lang="en-GB" dirty="0">
                <a:hlinkClick r:id="rId2"/>
              </a:rPr>
              <a:t>://onedrive.live.com/about/en-us/download</a:t>
            </a:r>
            <a:r>
              <a:rPr lang="en-GB" dirty="0" smtClean="0">
                <a:hlinkClick r:id="rId2"/>
              </a:rPr>
              <a:t>/</a:t>
            </a:r>
            <a:endParaRPr lang="en-GB" dirty="0" smtClean="0"/>
          </a:p>
          <a:p>
            <a:pPr marL="0" indent="0"/>
            <a:endParaRPr lang="en-GB" dirty="0" smtClean="0"/>
          </a:p>
          <a:p>
            <a:pPr>
              <a:buFont typeface="Arial" panose="020B0604020202020204" pitchFamily="34" charset="0"/>
              <a:buChar char="•"/>
            </a:pPr>
            <a:r>
              <a:rPr lang="en-GB" dirty="0" smtClean="0"/>
              <a:t>On campus computers – use the web client to access files on your OneDrive for Business</a:t>
            </a:r>
            <a:endParaRPr lang="en-GB" dirty="0"/>
          </a:p>
        </p:txBody>
      </p:sp>
    </p:spTree>
    <p:extLst>
      <p:ext uri="{BB962C8B-B14F-4D97-AF65-F5344CB8AC3E}">
        <p14:creationId xmlns:p14="http://schemas.microsoft.com/office/powerpoint/2010/main" val="364860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978fb9ad-7fde-4720-8c84-b4c35ec43a53">PHV3N6P4EV57-9046-26</_dlc_DocId>
    <_dlc_DocIdUrl xmlns="978fb9ad-7fde-4720-8c84-b4c35ec43a53">
      <Url>https://share.imperial.ac.uk/services/ict/IT Services/Faculty Support/Non-Faculty/NFE/Business School/_layouts/DocIdRedir.aspx?ID=PHV3N6P4EV57-9046-26</Url>
      <Description>PHV3N6P4EV57-9046-26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B69676D73E634F800C318B087DEC0A" ma:contentTypeVersion="0" ma:contentTypeDescription="Create a new document." ma:contentTypeScope="" ma:versionID="db350291cc780d904cba469ca05072be">
  <xsd:schema xmlns:xsd="http://www.w3.org/2001/XMLSchema" xmlns:xs="http://www.w3.org/2001/XMLSchema" xmlns:p="http://schemas.microsoft.com/office/2006/metadata/properties" xmlns:ns2="978fb9ad-7fde-4720-8c84-b4c35ec43a53" targetNamespace="http://schemas.microsoft.com/office/2006/metadata/properties" ma:root="true" ma:fieldsID="3c635056dc55304407bbd46cfa64cf61" ns2:_="">
    <xsd:import namespace="978fb9ad-7fde-4720-8c84-b4c35ec43a5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fb9ad-7fde-4720-8c84-b4c35ec43a5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BFE5E8-EFEC-454F-86AD-F815900176F9}">
  <ds:schemaRefs>
    <ds:schemaRef ds:uri="http://purl.org/dc/elements/1.1/"/>
    <ds:schemaRef ds:uri="http://schemas.microsoft.com/office/2006/metadata/properties"/>
    <ds:schemaRef ds:uri="http://schemas.openxmlformats.org/package/2006/metadata/core-properties"/>
    <ds:schemaRef ds:uri="978fb9ad-7fde-4720-8c84-b4c35ec43a53"/>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DED3021-A01B-4AF1-9E7C-F3C8498C9683}">
  <ds:schemaRefs>
    <ds:schemaRef ds:uri="http://schemas.microsoft.com/sharepoint/v3/contenttype/forms"/>
  </ds:schemaRefs>
</ds:datastoreItem>
</file>

<file path=customXml/itemProps3.xml><?xml version="1.0" encoding="utf-8"?>
<ds:datastoreItem xmlns:ds="http://schemas.openxmlformats.org/officeDocument/2006/customXml" ds:itemID="{733532C5-DBC2-4D21-AF57-7124D5555A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8fb9ad-7fde-4720-8c84-b4c35ec43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E55C82A-0E84-4742-886D-C805977192B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7115</TotalTime>
  <Words>3065</Words>
  <Application>Microsoft Office PowerPoint</Application>
  <PresentationFormat>On-screen Show (4:3)</PresentationFormat>
  <Paragraphs>368</Paragraphs>
  <Slides>25</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Impact</vt:lpstr>
      <vt:lpstr>Times New Roman</vt:lpstr>
      <vt:lpstr>Verdana</vt:lpstr>
      <vt:lpstr>Wingdings</vt:lpstr>
      <vt:lpstr>Standarddesign</vt:lpstr>
      <vt:lpstr>Introduction to ICT    Faculty of Medicine</vt:lpstr>
      <vt:lpstr>User accounts</vt:lpstr>
      <vt:lpstr>Email and file sharing</vt:lpstr>
      <vt:lpstr>Getting connected in Halls of Residence</vt:lpstr>
      <vt:lpstr>WiFi access in halls and on campus</vt:lpstr>
      <vt:lpstr>Imperial Mobile</vt:lpstr>
      <vt:lpstr>Campus computers</vt:lpstr>
      <vt:lpstr>Saving your work: Home directory (H: drive)</vt:lpstr>
      <vt:lpstr>Saving your work: One Drive for Business</vt:lpstr>
      <vt:lpstr>Printing</vt:lpstr>
      <vt:lpstr>Software deals</vt:lpstr>
      <vt:lpstr>IT support</vt:lpstr>
      <vt:lpstr>Be Secure (ICT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Anything else to be aware of? </vt:lpstr>
    </vt:vector>
  </TitlesOfParts>
  <Company>Publications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Induction Template 2015</dc:title>
  <dc:creator>Brown, Peter F</dc:creator>
  <cp:lastModifiedBy>Thompson, Elmy S J</cp:lastModifiedBy>
  <cp:revision>285</cp:revision>
  <cp:lastPrinted>2015-09-07T07:56:24Z</cp:lastPrinted>
  <dcterms:modified xsi:type="dcterms:W3CDTF">2015-10-06T14:34:34Z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0x0101006DB69676D73E634F800C318B087DEC0A</vt:lpwstr>
  </property>
  <property fmtid="{D5CDD505-2E9C-101B-9397-08002B2CF9AE}" pid="3" name="Order">
    <vt:r8>1500</vt:r8>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_dlc_DocIdItemGuid">
    <vt:lpwstr>72b784c9-6a58-40e5-b6a4-ffab36a56fdb</vt:lpwstr>
  </property>
</Properties>
</file>