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8" r:id="rId2"/>
    <p:sldId id="271" r:id="rId3"/>
    <p:sldId id="320" r:id="rId4"/>
    <p:sldId id="274" r:id="rId5"/>
    <p:sldId id="280" r:id="rId6"/>
    <p:sldId id="282" r:id="rId7"/>
    <p:sldId id="283" r:id="rId8"/>
    <p:sldId id="281" r:id="rId9"/>
    <p:sldId id="309" r:id="rId10"/>
    <p:sldId id="321" r:id="rId11"/>
    <p:sldId id="285" r:id="rId12"/>
    <p:sldId id="287" r:id="rId13"/>
    <p:sldId id="289" r:id="rId14"/>
    <p:sldId id="311" r:id="rId15"/>
    <p:sldId id="290" r:id="rId16"/>
    <p:sldId id="323" r:id="rId17"/>
  </p:sldIdLst>
  <p:sldSz cx="9144000" cy="6858000" type="screen4x3"/>
  <p:notesSz cx="6669088" cy="9928225"/>
  <p:defaultTextStyle>
    <a:defPPr>
      <a:defRPr lang="da-DK"/>
    </a:defPPr>
    <a:lvl1pPr algn="l" rtl="0" fontAlgn="base">
      <a:spcBef>
        <a:spcPct val="0"/>
      </a:spcBef>
      <a:spcAft>
        <a:spcPct val="0"/>
      </a:spcAft>
      <a:defRPr sz="1600"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1600"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1600"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1600"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1600" i="1" kern="1200">
        <a:solidFill>
          <a:srgbClr val="6E6E6F"/>
        </a:solidFill>
        <a:latin typeface="Verdana" pitchFamily="34" charset="0"/>
        <a:ea typeface="+mn-ea"/>
        <a:cs typeface="Times New Roman" pitchFamily="18" charset="0"/>
      </a:defRPr>
    </a:lvl5pPr>
    <a:lvl6pPr marL="2286000" algn="l" defTabSz="914400" rtl="0" eaLnBrk="1" latinLnBrk="0" hangingPunct="1">
      <a:defRPr sz="1600" i="1" kern="1200">
        <a:solidFill>
          <a:srgbClr val="6E6E6F"/>
        </a:solidFill>
        <a:latin typeface="Verdana" pitchFamily="34" charset="0"/>
        <a:ea typeface="+mn-ea"/>
        <a:cs typeface="Times New Roman" pitchFamily="18" charset="0"/>
      </a:defRPr>
    </a:lvl6pPr>
    <a:lvl7pPr marL="2743200" algn="l" defTabSz="914400" rtl="0" eaLnBrk="1" latinLnBrk="0" hangingPunct="1">
      <a:defRPr sz="1600" i="1" kern="1200">
        <a:solidFill>
          <a:srgbClr val="6E6E6F"/>
        </a:solidFill>
        <a:latin typeface="Verdana" pitchFamily="34" charset="0"/>
        <a:ea typeface="+mn-ea"/>
        <a:cs typeface="Times New Roman" pitchFamily="18" charset="0"/>
      </a:defRPr>
    </a:lvl7pPr>
    <a:lvl8pPr marL="3200400" algn="l" defTabSz="914400" rtl="0" eaLnBrk="1" latinLnBrk="0" hangingPunct="1">
      <a:defRPr sz="1600" i="1" kern="1200">
        <a:solidFill>
          <a:srgbClr val="6E6E6F"/>
        </a:solidFill>
        <a:latin typeface="Verdana" pitchFamily="34" charset="0"/>
        <a:ea typeface="+mn-ea"/>
        <a:cs typeface="Times New Roman" pitchFamily="18" charset="0"/>
      </a:defRPr>
    </a:lvl8pPr>
    <a:lvl9pPr marL="3657600" algn="l" defTabSz="914400" rtl="0" eaLnBrk="1" latinLnBrk="0" hangingPunct="1">
      <a:defRPr sz="1600" i="1" kern="1200">
        <a:solidFill>
          <a:srgbClr val="6E6E6F"/>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04"/>
    <a:srgbClr val="00B883"/>
    <a:srgbClr val="1B0807"/>
    <a:srgbClr val="DC0217"/>
    <a:srgbClr val="6E6E6F"/>
    <a:srgbClr val="4B4F55"/>
    <a:srgbClr val="C2C2C2"/>
    <a:srgbClr val="FFFFFF"/>
    <a:srgbClr val="E78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2" autoAdjust="0"/>
    <p:restoredTop sz="89744" autoAdjust="0"/>
  </p:normalViewPr>
  <p:slideViewPr>
    <p:cSldViewPr>
      <p:cViewPr>
        <p:scale>
          <a:sx n="80" d="100"/>
          <a:sy n="80" d="100"/>
        </p:scale>
        <p:origin x="-1170" y="-138"/>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779838" y="0"/>
            <a:ext cx="288925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431258"/>
            <a:ext cx="288925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779838" y="9431258"/>
            <a:ext cx="288925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282962C1-A065-4332-B380-9DA2E0D0275F}" type="slidenum">
              <a:rPr lang="da-DK"/>
              <a:pPr>
                <a:defRPr/>
              </a:pPr>
              <a:t>‹#›</a:t>
            </a:fld>
            <a:endParaRPr lang="da-DK"/>
          </a:p>
        </p:txBody>
      </p:sp>
    </p:spTree>
    <p:extLst>
      <p:ext uri="{BB962C8B-B14F-4D97-AF65-F5344CB8AC3E}">
        <p14:creationId xmlns:p14="http://schemas.microsoft.com/office/powerpoint/2010/main" val="399342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779838" y="0"/>
            <a:ext cx="288925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14340"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89000" y="4715629"/>
            <a:ext cx="4891088"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31258"/>
            <a:ext cx="288925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779838" y="9431258"/>
            <a:ext cx="288925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39C96E39-A2F7-4BF3-815B-969D7E8EAB93}" type="slidenum">
              <a:rPr lang="da-DK"/>
              <a:pPr>
                <a:defRPr/>
              </a:pPr>
              <a:t>‹#›</a:t>
            </a:fld>
            <a:endParaRPr lang="da-DK"/>
          </a:p>
        </p:txBody>
      </p:sp>
    </p:spTree>
    <p:extLst>
      <p:ext uri="{BB962C8B-B14F-4D97-AF65-F5344CB8AC3E}">
        <p14:creationId xmlns:p14="http://schemas.microsoft.com/office/powerpoint/2010/main" val="406306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336F1C2-4F7F-4144-AF42-A204AEE956F7}" type="slidenum">
              <a:rPr lang="da-DK" altLang="en-US" smtClean="0"/>
              <a:pPr eaLnBrk="1" hangingPunct="1">
                <a:spcBef>
                  <a:spcPct val="0"/>
                </a:spcBef>
              </a:pPr>
              <a:t>1</a:t>
            </a:fld>
            <a:endParaRPr lang="da-DK" altLang="en-US" smtClean="0"/>
          </a:p>
        </p:txBody>
      </p:sp>
      <p:sp>
        <p:nvSpPr>
          <p:cNvPr id="15363" name="Rectangle 2"/>
          <p:cNvSpPr>
            <a:spLocks noGrp="1" noRot="1" noChangeAspect="1" noChangeArrowheads="1" noTextEdit="1"/>
          </p:cNvSpPr>
          <p:nvPr>
            <p:ph type="sldImg"/>
          </p:nvPr>
        </p:nvSpPr>
        <p:spPr>
          <a:xfrm>
            <a:off x="847725" y="744538"/>
            <a:ext cx="3417888" cy="2563812"/>
          </a:xfrm>
          <a:ln/>
        </p:spPr>
      </p:sp>
      <p:sp>
        <p:nvSpPr>
          <p:cNvPr id="15364" name="Rectangle 3"/>
          <p:cNvSpPr>
            <a:spLocks noGrp="1" noChangeArrowheads="1"/>
          </p:cNvSpPr>
          <p:nvPr>
            <p:ph type="body" idx="1"/>
          </p:nvPr>
        </p:nvSpPr>
        <p:spPr>
          <a:xfrm>
            <a:off x="889000" y="3640720"/>
            <a:ext cx="4891088" cy="55428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5D76B5-3971-46A4-89F8-831C6ADCB665}" type="slidenum">
              <a:rPr lang="da-DK" altLang="en-US" smtClean="0"/>
              <a:pPr eaLnBrk="1" hangingPunct="1">
                <a:spcBef>
                  <a:spcPct val="0"/>
                </a:spcBef>
              </a:pPr>
              <a:t>2</a:t>
            </a:fld>
            <a:endParaRPr lang="da-DK"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76432D7-C3CC-44C9-AE70-97925680AC0C}" type="slidenum">
              <a:rPr lang="da-DK" altLang="en-US" smtClean="0"/>
              <a:pPr eaLnBrk="1" hangingPunct="1">
                <a:spcBef>
                  <a:spcPct val="0"/>
                </a:spcBef>
              </a:pPr>
              <a:t>4</a:t>
            </a:fld>
            <a:endParaRPr lang="da-DK"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defRPr/>
            </a:pPr>
            <a:endParaRPr lang="en-US" altLang="en-US" sz="3900" i="0" smtClean="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78FEFBBD-9167-4967-9765-B9B906421B2E}" type="slidenum">
              <a:rPr lang="da-DK"/>
              <a:pPr>
                <a:defRPr/>
              </a:pPr>
              <a:t>‹#›</a:t>
            </a:fld>
            <a:endParaRPr lang="da-DK"/>
          </a:p>
        </p:txBody>
      </p:sp>
    </p:spTree>
    <p:extLst>
      <p:ext uri="{BB962C8B-B14F-4D97-AF65-F5344CB8AC3E}">
        <p14:creationId xmlns:p14="http://schemas.microsoft.com/office/powerpoint/2010/main" val="412146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3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9923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extLst>
      <p:ext uri="{BB962C8B-B14F-4D97-AF65-F5344CB8AC3E}">
        <p14:creationId xmlns:p14="http://schemas.microsoft.com/office/powerpoint/2010/main" val="197127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85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635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22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761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6015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13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990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38553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en-US"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en-US" smtClean="0"/>
              <a:t>Click to edit Master text styles</a:t>
            </a:r>
          </a:p>
          <a:p>
            <a:pPr lvl="1"/>
            <a:r>
              <a:rPr lang="da-DK" altLang="en-US" smtClean="0"/>
              <a:t>Second level</a:t>
            </a:r>
          </a:p>
          <a:p>
            <a:pPr lvl="2"/>
            <a:r>
              <a:rPr lang="da-DK" altLang="en-US" smtClean="0"/>
              <a:t>Third level</a:t>
            </a:r>
          </a:p>
          <a:p>
            <a:pPr lvl="3"/>
            <a:r>
              <a:rPr lang="da-DK" altLang="en-US" smtClean="0"/>
              <a:t>Fourth level</a:t>
            </a:r>
          </a:p>
          <a:p>
            <a:pPr lvl="4"/>
            <a:r>
              <a:rPr lang="da-DK" altLang="en-US" smtClean="0"/>
              <a:t>Fifth level</a:t>
            </a:r>
          </a:p>
        </p:txBody>
      </p:sp>
      <p:pic>
        <p:nvPicPr>
          <p:cNvPr id="1029" name="Picture 40" descr="IMP_Logo_2Colou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imperial.ac.uk/occhealth" TargetMode="External"/><Relationship Id="rId2" Type="http://schemas.openxmlformats.org/officeDocument/2006/relationships/hyperlink" Target="http://www.imperial.ac.uk/safety" TargetMode="External"/><Relationship Id="rId1" Type="http://schemas.openxmlformats.org/officeDocument/2006/relationships/slideLayout" Target="../slideLayouts/slideLayout2.xml"/><Relationship Id="rId6" Type="http://schemas.openxmlformats.org/officeDocument/2006/relationships/hyperlink" Target="http://www3.imperial.ac.uk/staff" TargetMode="External"/><Relationship Id="rId5" Type="http://schemas.openxmlformats.org/officeDocument/2006/relationships/hyperlink" Target="http://www3.imperial.ac.uk/staffdevelopment/ldc" TargetMode="External"/><Relationship Id="rId4" Type="http://schemas.openxmlformats.org/officeDocument/2006/relationships/hyperlink" Target="http://www.imperial.ac.uk/medicine/staff/healthandsafet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image" Target="../media/image28.tiff"/><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image" Target="../media/image28.tiff"/><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image" Target="../media/image28.tiff"/><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205038"/>
            <a:ext cx="7543800" cy="533400"/>
          </a:xfrm>
        </p:spPr>
        <p:txBody>
          <a:bodyPr/>
          <a:lstStyle/>
          <a:p>
            <a:pPr algn="ctr" eaLnBrk="1" hangingPunct="1"/>
            <a:r>
              <a:rPr lang="en-GB" altLang="en-US" b="1" smtClean="0"/>
              <a:t>Introduction to Safety</a:t>
            </a:r>
            <a:endParaRPr lang="en-GB" altLang="en-US" sz="3500" smtClean="0"/>
          </a:p>
        </p:txBody>
      </p:sp>
      <p:sp>
        <p:nvSpPr>
          <p:cNvPr id="3075" name="Rectangle 15"/>
          <p:cNvSpPr>
            <a:spLocks noGrp="1" noChangeArrowheads="1"/>
          </p:cNvSpPr>
          <p:nvPr>
            <p:ph type="subTitle" sz="quarter" idx="1"/>
          </p:nvPr>
        </p:nvSpPr>
        <p:spPr>
          <a:xfrm>
            <a:off x="250825" y="6453188"/>
            <a:ext cx="7543800" cy="228600"/>
          </a:xfrm>
        </p:spPr>
        <p:txBody>
          <a:bodyPr/>
          <a:lstStyle/>
          <a:p>
            <a:pPr marL="0" indent="0" eaLnBrk="1" hangingPunct="1"/>
            <a:r>
              <a:rPr lang="en-US" altLang="en-US" smtClean="0"/>
              <a:t>Heather Combe, Campus Safety Manager</a:t>
            </a:r>
          </a:p>
        </p:txBody>
      </p:sp>
      <p:pic>
        <p:nvPicPr>
          <p:cNvPr id="3076" name="Picture 2" descr="C:\Users\hcombe\Desktop\0099_006.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85988" y="3141663"/>
            <a:ext cx="4762500" cy="3167062"/>
          </a:xfrm>
          <a:prstGeom prst="rect">
            <a:avLst/>
          </a:prstGeom>
          <a:noFill/>
          <a:ln w="9525">
            <a:solidFill>
              <a:srgbClr val="1B08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Safety</a:t>
            </a:r>
            <a:endParaRPr lang="en-GB" dirty="0"/>
          </a:p>
        </p:txBody>
      </p:sp>
      <p:pic>
        <p:nvPicPr>
          <p:cNvPr id="1536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4" y="1772816"/>
            <a:ext cx="7928238" cy="503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504" y="1556792"/>
            <a:ext cx="3240360" cy="1800493"/>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GB" i="0" dirty="0" smtClean="0">
                <a:solidFill>
                  <a:srgbClr val="040404"/>
                </a:solidFill>
                <a:latin typeface="+mn-lt"/>
              </a:rPr>
              <a:t>Take regular breaks</a:t>
            </a:r>
          </a:p>
          <a:p>
            <a:pPr marL="285750" indent="-285750">
              <a:spcBef>
                <a:spcPts val="0"/>
              </a:spcBef>
              <a:spcAft>
                <a:spcPts val="600"/>
              </a:spcAft>
              <a:buFont typeface="Arial" panose="020B0604020202020204" pitchFamily="34" charset="0"/>
              <a:buChar char="•"/>
            </a:pPr>
            <a:r>
              <a:rPr lang="en-GB" i="0" dirty="0" smtClean="0">
                <a:solidFill>
                  <a:srgbClr val="040404"/>
                </a:solidFill>
                <a:latin typeface="+mn-lt"/>
              </a:rPr>
              <a:t>Adjust chair to suit you</a:t>
            </a:r>
          </a:p>
          <a:p>
            <a:pPr marL="285750" indent="-285750">
              <a:spcBef>
                <a:spcPts val="0"/>
              </a:spcBef>
              <a:spcAft>
                <a:spcPts val="600"/>
              </a:spcAft>
              <a:buFont typeface="Arial" panose="020B0604020202020204" pitchFamily="34" charset="0"/>
              <a:buChar char="•"/>
            </a:pPr>
            <a:r>
              <a:rPr lang="en-GB" i="0" dirty="0" smtClean="0">
                <a:solidFill>
                  <a:srgbClr val="040404"/>
                </a:solidFill>
                <a:latin typeface="+mn-lt"/>
              </a:rPr>
              <a:t>Look away from screen frequently</a:t>
            </a:r>
          </a:p>
          <a:p>
            <a:pPr marL="285750" indent="-285750">
              <a:spcBef>
                <a:spcPts val="0"/>
              </a:spcBef>
              <a:spcAft>
                <a:spcPts val="600"/>
              </a:spcAft>
              <a:buFont typeface="Arial" panose="020B0604020202020204" pitchFamily="34" charset="0"/>
              <a:buChar char="•"/>
            </a:pPr>
            <a:r>
              <a:rPr lang="en-GB" i="0" dirty="0" smtClean="0">
                <a:solidFill>
                  <a:srgbClr val="040404"/>
                </a:solidFill>
                <a:latin typeface="+mn-lt"/>
              </a:rPr>
              <a:t>If necessary, speak to your DSE assessor</a:t>
            </a:r>
          </a:p>
        </p:txBody>
      </p:sp>
    </p:spTree>
    <p:extLst>
      <p:ext uri="{BB962C8B-B14F-4D97-AF65-F5344CB8AC3E}">
        <p14:creationId xmlns:p14="http://schemas.microsoft.com/office/powerpoint/2010/main" val="15052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dirty="0" smtClean="0"/>
              <a:t>Safety Signs</a:t>
            </a:r>
          </a:p>
        </p:txBody>
      </p:sp>
      <p:grpSp>
        <p:nvGrpSpPr>
          <p:cNvPr id="8" name="Group 7"/>
          <p:cNvGrpSpPr/>
          <p:nvPr/>
        </p:nvGrpSpPr>
        <p:grpSpPr>
          <a:xfrm>
            <a:off x="251520" y="2017291"/>
            <a:ext cx="8640960" cy="907653"/>
            <a:chOff x="251520" y="2017291"/>
            <a:chExt cx="8640960" cy="907653"/>
          </a:xfrm>
        </p:grpSpPr>
        <p:pic>
          <p:nvPicPr>
            <p:cNvPr id="24" name="Picture 10" descr="Sign Link"/>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1520" y="2017291"/>
              <a:ext cx="4211511" cy="907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2040" y="2276872"/>
              <a:ext cx="3960440" cy="523220"/>
            </a:xfrm>
            <a:prstGeom prst="rect">
              <a:avLst/>
            </a:prstGeom>
            <a:noFill/>
          </p:spPr>
          <p:txBody>
            <a:bodyPr wrap="square" rtlCol="0">
              <a:spAutoFit/>
            </a:bodyPr>
            <a:lstStyle/>
            <a:p>
              <a:pPr marL="363538" indent="-363538">
                <a:spcBef>
                  <a:spcPts val="0"/>
                </a:spcBef>
                <a:spcAft>
                  <a:spcPts val="0"/>
                </a:spcAft>
              </a:pPr>
              <a:r>
                <a:rPr lang="en-GB" sz="2800" b="1" i="0" dirty="0" smtClean="0">
                  <a:solidFill>
                    <a:srgbClr val="FF0000"/>
                  </a:solidFill>
                  <a:latin typeface="+mn-lt"/>
                </a:rPr>
                <a:t>Prohibited</a:t>
              </a:r>
            </a:p>
          </p:txBody>
        </p:sp>
      </p:grpSp>
      <p:grpSp>
        <p:nvGrpSpPr>
          <p:cNvPr id="7" name="Group 6"/>
          <p:cNvGrpSpPr/>
          <p:nvPr/>
        </p:nvGrpSpPr>
        <p:grpSpPr>
          <a:xfrm>
            <a:off x="251520" y="3457451"/>
            <a:ext cx="8640960" cy="907653"/>
            <a:chOff x="251520" y="3457451"/>
            <a:chExt cx="8640960" cy="907653"/>
          </a:xfrm>
        </p:grpSpPr>
        <p:pic>
          <p:nvPicPr>
            <p:cNvPr id="13324" name="Picture 12" descr="Sign Link"/>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80969" y="3457451"/>
              <a:ext cx="4211511" cy="9076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51520" y="3649667"/>
              <a:ext cx="3960440" cy="523220"/>
            </a:xfrm>
            <a:prstGeom prst="rect">
              <a:avLst/>
            </a:prstGeom>
            <a:noFill/>
          </p:spPr>
          <p:txBody>
            <a:bodyPr wrap="square" rtlCol="0">
              <a:spAutoFit/>
            </a:bodyPr>
            <a:lstStyle/>
            <a:p>
              <a:pPr marL="363538" indent="-363538" algn="r">
                <a:spcBef>
                  <a:spcPts val="0"/>
                </a:spcBef>
                <a:spcAft>
                  <a:spcPts val="0"/>
                </a:spcAft>
              </a:pPr>
              <a:r>
                <a:rPr lang="en-GB" sz="2800" b="1" i="0" dirty="0" smtClean="0">
                  <a:solidFill>
                    <a:srgbClr val="0070C0"/>
                  </a:solidFill>
                  <a:latin typeface="+mn-lt"/>
                </a:rPr>
                <a:t>Mandatory</a:t>
              </a:r>
            </a:p>
          </p:txBody>
        </p:sp>
      </p:grpSp>
      <p:grpSp>
        <p:nvGrpSpPr>
          <p:cNvPr id="6" name="Group 5"/>
          <p:cNvGrpSpPr/>
          <p:nvPr/>
        </p:nvGrpSpPr>
        <p:grpSpPr>
          <a:xfrm>
            <a:off x="251519" y="4869160"/>
            <a:ext cx="8389890" cy="961157"/>
            <a:chOff x="251519" y="4869160"/>
            <a:chExt cx="8389890" cy="961157"/>
          </a:xfrm>
        </p:grpSpPr>
        <p:grpSp>
          <p:nvGrpSpPr>
            <p:cNvPr id="3" name="Group 2"/>
            <p:cNvGrpSpPr/>
            <p:nvPr/>
          </p:nvGrpSpPr>
          <p:grpSpPr>
            <a:xfrm>
              <a:off x="251519" y="4869160"/>
              <a:ext cx="4211511" cy="961157"/>
              <a:chOff x="-5149080" y="1723945"/>
              <a:chExt cx="5524500" cy="1273007"/>
            </a:xfrm>
          </p:grpSpPr>
          <p:pic>
            <p:nvPicPr>
              <p:cNvPr id="13326" name="Picture 14" descr="Sign Link"/>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49080" y="1723945"/>
                <a:ext cx="5524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Sign Link"/>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67319" y="1806327"/>
                <a:ext cx="846431"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Sign Link"/>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149080" y="1806327"/>
                <a:ext cx="881761"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Sign Link"/>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342974" y="1804473"/>
                <a:ext cx="977855" cy="1190625"/>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4680969" y="5117829"/>
              <a:ext cx="3960440" cy="523220"/>
            </a:xfrm>
            <a:prstGeom prst="rect">
              <a:avLst/>
            </a:prstGeom>
            <a:noFill/>
          </p:spPr>
          <p:txBody>
            <a:bodyPr wrap="square" rtlCol="0">
              <a:spAutoFit/>
            </a:bodyPr>
            <a:lstStyle/>
            <a:p>
              <a:pPr marL="363538" indent="-363538">
                <a:spcBef>
                  <a:spcPts val="0"/>
                </a:spcBef>
                <a:spcAft>
                  <a:spcPts val="0"/>
                </a:spcAft>
              </a:pPr>
              <a:r>
                <a:rPr lang="en-GB" sz="2800" b="1" i="0" dirty="0" smtClean="0">
                  <a:ln>
                    <a:solidFill>
                      <a:srgbClr val="040404"/>
                    </a:solidFill>
                  </a:ln>
                  <a:solidFill>
                    <a:srgbClr val="FFFF00"/>
                  </a:solidFill>
                  <a:latin typeface="+mn-lt"/>
                </a:rPr>
                <a:t>Hazard</a:t>
              </a:r>
            </a:p>
          </p:txBody>
        </p:sp>
      </p:grpSp>
    </p:spTree>
    <p:extLst>
      <p:ext uri="{BB962C8B-B14F-4D97-AF65-F5344CB8AC3E}">
        <p14:creationId xmlns:p14="http://schemas.microsoft.com/office/powerpoint/2010/main" val="30144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Signs</a:t>
            </a:r>
            <a:endParaRPr lang="en-GB" dirty="0"/>
          </a:p>
        </p:txBody>
      </p:sp>
      <p:grpSp>
        <p:nvGrpSpPr>
          <p:cNvPr id="10" name="Group 9"/>
          <p:cNvGrpSpPr/>
          <p:nvPr/>
        </p:nvGrpSpPr>
        <p:grpSpPr>
          <a:xfrm>
            <a:off x="173369" y="1607591"/>
            <a:ext cx="8466575" cy="2685505"/>
            <a:chOff x="173369" y="1607591"/>
            <a:chExt cx="8466575" cy="2685505"/>
          </a:xfrm>
        </p:grpSpPr>
        <p:pic>
          <p:nvPicPr>
            <p:cNvPr id="14338" name="Picture 2" descr="http://www.clipartbest.com/cliparts/BdT/ro4/BdTro4Xi9.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0000" b="50000"/>
            <a:stretch/>
          </p:blipFill>
          <p:spPr bwMode="auto">
            <a:xfrm>
              <a:off x="173369" y="1630859"/>
              <a:ext cx="1428750" cy="2662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lipartbest.com/cliparts/BdT/ro4/BdTro4Xi9.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0000" t="52268"/>
            <a:stretch/>
          </p:blipFill>
          <p:spPr bwMode="auto">
            <a:xfrm>
              <a:off x="4560590" y="1607591"/>
              <a:ext cx="1428750" cy="2541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ipartbest.com/cliparts/BdT/ro4/BdTro4Xi9.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2268" r="50000"/>
            <a:stretch/>
          </p:blipFill>
          <p:spPr bwMode="auto">
            <a:xfrm>
              <a:off x="1763688" y="1607591"/>
              <a:ext cx="1428750" cy="2541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lipartbest.com/cliparts/BdT/ro4/BdTro4Xi9.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0000" b="50000"/>
            <a:stretch/>
          </p:blipFill>
          <p:spPr bwMode="auto">
            <a:xfrm>
              <a:off x="3131840" y="1630859"/>
              <a:ext cx="1428750" cy="2662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84168" y="2492896"/>
              <a:ext cx="2555776" cy="523220"/>
            </a:xfrm>
            <a:prstGeom prst="rect">
              <a:avLst/>
            </a:prstGeom>
            <a:noFill/>
          </p:spPr>
          <p:txBody>
            <a:bodyPr wrap="square" rtlCol="0">
              <a:spAutoFit/>
            </a:bodyPr>
            <a:lstStyle/>
            <a:p>
              <a:pPr marL="363538" indent="-363538">
                <a:spcBef>
                  <a:spcPts val="0"/>
                </a:spcBef>
                <a:spcAft>
                  <a:spcPts val="0"/>
                </a:spcAft>
              </a:pPr>
              <a:r>
                <a:rPr lang="en-GB" sz="2800" b="1" i="0" dirty="0" smtClean="0">
                  <a:solidFill>
                    <a:schemeClr val="bg2"/>
                  </a:solidFill>
                  <a:latin typeface="+mn-lt"/>
                </a:rPr>
                <a:t>Emergencies</a:t>
              </a:r>
            </a:p>
          </p:txBody>
        </p:sp>
      </p:grpSp>
      <p:grpSp>
        <p:nvGrpSpPr>
          <p:cNvPr id="14" name="Group 13"/>
          <p:cNvGrpSpPr/>
          <p:nvPr/>
        </p:nvGrpSpPr>
        <p:grpSpPr>
          <a:xfrm>
            <a:off x="251520" y="5015037"/>
            <a:ext cx="7906453" cy="1088575"/>
            <a:chOff x="251520" y="5015037"/>
            <a:chExt cx="7906453" cy="1088575"/>
          </a:xfrm>
        </p:grpSpPr>
        <p:sp>
          <p:nvSpPr>
            <p:cNvPr id="11" name="TextBox 10"/>
            <p:cNvSpPr txBox="1"/>
            <p:nvPr/>
          </p:nvSpPr>
          <p:spPr>
            <a:xfrm>
              <a:off x="251520" y="5297715"/>
              <a:ext cx="4873724" cy="523220"/>
            </a:xfrm>
            <a:prstGeom prst="rect">
              <a:avLst/>
            </a:prstGeom>
            <a:noFill/>
          </p:spPr>
          <p:txBody>
            <a:bodyPr wrap="square" rtlCol="0">
              <a:spAutoFit/>
            </a:bodyPr>
            <a:lstStyle/>
            <a:p>
              <a:pPr marL="363538" indent="-363538">
                <a:spcBef>
                  <a:spcPts val="0"/>
                </a:spcBef>
                <a:spcAft>
                  <a:spcPts val="0"/>
                </a:spcAft>
              </a:pPr>
              <a:r>
                <a:rPr lang="en-GB" sz="2800" b="1" i="0" dirty="0" smtClean="0">
                  <a:solidFill>
                    <a:srgbClr val="040404"/>
                  </a:solidFill>
                  <a:latin typeface="+mn-lt"/>
                </a:rPr>
                <a:t>Imperial Access Control</a:t>
              </a:r>
            </a:p>
          </p:txBody>
        </p:sp>
        <p:grpSp>
          <p:nvGrpSpPr>
            <p:cNvPr id="13" name="Group 12"/>
            <p:cNvGrpSpPr/>
            <p:nvPr/>
          </p:nvGrpSpPr>
          <p:grpSpPr>
            <a:xfrm>
              <a:off x="5274965" y="5015037"/>
              <a:ext cx="2883008" cy="1088575"/>
              <a:chOff x="5364088" y="4506293"/>
              <a:chExt cx="2883008" cy="1088575"/>
            </a:xfrm>
          </p:grpSpPr>
          <p:pic>
            <p:nvPicPr>
              <p:cNvPr id="1434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4088" y="4506637"/>
                <a:ext cx="957263" cy="1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descr="C:\Users\hcombe\AppData\Local\Microsoft\Windows\Temporary Internet Files\Content.Outlook\CZRE28T2\Access Control Amb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4560" y="4506293"/>
                <a:ext cx="938792" cy="10811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Users\hcombe\AppData\Local\Microsoft\Windows\Temporary Internet Files\Content.Outlook\CZRE28T2\Access Control Yellow.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08304" y="4506293"/>
                <a:ext cx="938792" cy="10811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7070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Lone Working</a:t>
            </a:r>
            <a:endParaRPr lang="en-GB" dirty="0"/>
          </a:p>
        </p:txBody>
      </p:sp>
      <p:sp>
        <p:nvSpPr>
          <p:cNvPr id="3" name="Rectangle 2"/>
          <p:cNvSpPr/>
          <p:nvPr/>
        </p:nvSpPr>
        <p:spPr>
          <a:xfrm>
            <a:off x="251520" y="1988840"/>
            <a:ext cx="8640960" cy="4724370"/>
          </a:xfrm>
          <a:prstGeom prst="rect">
            <a:avLst/>
          </a:prstGeom>
        </p:spPr>
        <p:txBody>
          <a:bodyPr wrap="square">
            <a:spAutoFit/>
          </a:bodyPr>
          <a:lstStyle/>
          <a:p>
            <a:r>
              <a:rPr lang="en-GB" b="1" i="0" dirty="0" smtClean="0">
                <a:solidFill>
                  <a:schemeClr val="tx1">
                    <a:lumMod val="50000"/>
                  </a:schemeClr>
                </a:solidFill>
                <a:latin typeface="+mn-lt"/>
              </a:rPr>
              <a:t>Lone </a:t>
            </a:r>
            <a:r>
              <a:rPr lang="en-GB" b="1" i="0" dirty="0">
                <a:solidFill>
                  <a:schemeClr val="tx1">
                    <a:lumMod val="50000"/>
                  </a:schemeClr>
                </a:solidFill>
                <a:latin typeface="+mn-lt"/>
              </a:rPr>
              <a:t>working is where a person works by themselves without close or direct supervision or contact with others, for example:</a:t>
            </a:r>
          </a:p>
          <a:p>
            <a:endParaRPr lang="en-GB" sz="1800" i="0" dirty="0">
              <a:solidFill>
                <a:schemeClr val="tx1">
                  <a:lumMod val="50000"/>
                </a:schemeClr>
              </a:solidFill>
              <a:latin typeface="+mn-lt"/>
            </a:endParaRPr>
          </a:p>
          <a:p>
            <a:pPr marL="742950" lvl="1" indent="-285750">
              <a:spcAft>
                <a:spcPts val="600"/>
              </a:spcAft>
              <a:buFont typeface="Arial" panose="020B0604020202020204" pitchFamily="34" charset="0"/>
              <a:buChar char="•"/>
            </a:pPr>
            <a:r>
              <a:rPr lang="en-GB" i="0" dirty="0">
                <a:solidFill>
                  <a:schemeClr val="tx1">
                    <a:lumMod val="50000"/>
                  </a:schemeClr>
                </a:solidFill>
                <a:latin typeface="+mn-lt"/>
              </a:rPr>
              <a:t>Where only one person is working in an area and there is no one to provide immediate assistance in the event of an </a:t>
            </a:r>
            <a:r>
              <a:rPr lang="en-GB" i="0" dirty="0" smtClean="0">
                <a:solidFill>
                  <a:schemeClr val="tx1">
                    <a:lumMod val="50000"/>
                  </a:schemeClr>
                </a:solidFill>
                <a:latin typeface="+mn-lt"/>
              </a:rPr>
              <a:t>emergency</a:t>
            </a:r>
            <a:endParaRPr lang="en-GB" i="0" dirty="0">
              <a:solidFill>
                <a:schemeClr val="tx1">
                  <a:lumMod val="50000"/>
                </a:schemeClr>
              </a:solidFill>
              <a:latin typeface="+mn-lt"/>
            </a:endParaRPr>
          </a:p>
          <a:p>
            <a:pPr marL="742950" lvl="1" indent="-285750">
              <a:spcAft>
                <a:spcPts val="600"/>
              </a:spcAft>
              <a:buFont typeface="Arial" panose="020B0604020202020204" pitchFamily="34" charset="0"/>
              <a:buChar char="•"/>
            </a:pPr>
            <a:r>
              <a:rPr lang="en-GB" i="0" dirty="0">
                <a:solidFill>
                  <a:schemeClr val="tx1">
                    <a:lumMod val="50000"/>
                  </a:schemeClr>
                </a:solidFill>
                <a:latin typeface="+mn-lt"/>
              </a:rPr>
              <a:t>Workers working by themselves away from their fixed </a:t>
            </a:r>
            <a:r>
              <a:rPr lang="en-GB" i="0" dirty="0" smtClean="0">
                <a:solidFill>
                  <a:schemeClr val="tx1">
                    <a:lumMod val="50000"/>
                  </a:schemeClr>
                </a:solidFill>
                <a:latin typeface="+mn-lt"/>
              </a:rPr>
              <a:t>base</a:t>
            </a:r>
            <a:endParaRPr lang="en-GB" i="0" dirty="0">
              <a:solidFill>
                <a:schemeClr val="tx1">
                  <a:lumMod val="50000"/>
                </a:schemeClr>
              </a:solidFill>
              <a:latin typeface="+mn-lt"/>
            </a:endParaRPr>
          </a:p>
          <a:p>
            <a:pPr marL="742950" lvl="1" indent="-285750">
              <a:spcAft>
                <a:spcPts val="600"/>
              </a:spcAft>
              <a:buFont typeface="Arial" panose="020B0604020202020204" pitchFamily="34" charset="0"/>
              <a:buChar char="•"/>
            </a:pPr>
            <a:r>
              <a:rPr lang="en-GB" i="0" dirty="0">
                <a:solidFill>
                  <a:schemeClr val="tx1">
                    <a:lumMod val="50000"/>
                  </a:schemeClr>
                </a:solidFill>
                <a:latin typeface="+mn-lt"/>
              </a:rPr>
              <a:t>Working with a patient, student or client in a segregated </a:t>
            </a:r>
            <a:r>
              <a:rPr lang="en-GB" i="0" dirty="0" smtClean="0">
                <a:solidFill>
                  <a:schemeClr val="tx1">
                    <a:lumMod val="50000"/>
                  </a:schemeClr>
                </a:solidFill>
                <a:latin typeface="+mn-lt"/>
              </a:rPr>
              <a:t>area</a:t>
            </a:r>
          </a:p>
          <a:p>
            <a:pPr lvl="1">
              <a:spcAft>
                <a:spcPts val="600"/>
              </a:spcAft>
            </a:pPr>
            <a:endParaRPr lang="en-GB" i="0" dirty="0">
              <a:solidFill>
                <a:schemeClr val="tx1">
                  <a:lumMod val="50000"/>
                </a:schemeClr>
              </a:solidFill>
              <a:latin typeface="+mn-lt"/>
            </a:endParaRPr>
          </a:p>
          <a:p>
            <a:pPr>
              <a:spcAft>
                <a:spcPts val="600"/>
              </a:spcAft>
            </a:pPr>
            <a:r>
              <a:rPr lang="en-GB" i="0" dirty="0" smtClean="0">
                <a:solidFill>
                  <a:schemeClr val="tx1">
                    <a:lumMod val="50000"/>
                  </a:schemeClr>
                </a:solidFill>
                <a:latin typeface="+mn-lt"/>
              </a:rPr>
              <a:t>This </a:t>
            </a:r>
            <a:r>
              <a:rPr lang="en-GB" i="0" dirty="0">
                <a:solidFill>
                  <a:schemeClr val="tx1">
                    <a:lumMod val="50000"/>
                  </a:schemeClr>
                </a:solidFill>
                <a:latin typeface="+mn-lt"/>
              </a:rPr>
              <a:t>can be dictated by the type of work undertaken e.g. time of courses or length of experiments or availability of samples or equipment. It can also occur because of deadlines for papers, conferences or thesis </a:t>
            </a:r>
            <a:r>
              <a:rPr lang="en-GB" i="0" dirty="0" smtClean="0">
                <a:solidFill>
                  <a:schemeClr val="tx1">
                    <a:lumMod val="50000"/>
                  </a:schemeClr>
                </a:solidFill>
                <a:latin typeface="+mn-lt"/>
              </a:rPr>
              <a:t>submission.</a:t>
            </a:r>
            <a:endParaRPr lang="en-GB" i="0" dirty="0">
              <a:solidFill>
                <a:schemeClr val="tx1">
                  <a:lumMod val="50000"/>
                </a:schemeClr>
              </a:solidFill>
              <a:latin typeface="+mn-lt"/>
            </a:endParaRPr>
          </a:p>
          <a:p>
            <a:pPr marL="285750" indent="-285750">
              <a:buFont typeface="Arial" panose="020B0604020202020204" pitchFamily="34" charset="0"/>
              <a:buChar char="•"/>
            </a:pPr>
            <a:endParaRPr lang="en-GB" i="0" dirty="0">
              <a:solidFill>
                <a:schemeClr val="tx1">
                  <a:lumMod val="50000"/>
                </a:schemeClr>
              </a:solidFill>
              <a:latin typeface="+mn-lt"/>
            </a:endParaRPr>
          </a:p>
          <a:p>
            <a:r>
              <a:rPr lang="en-GB" i="0" dirty="0">
                <a:solidFill>
                  <a:schemeClr val="accent1"/>
                </a:solidFill>
                <a:latin typeface="+mn-lt"/>
              </a:rPr>
              <a:t>For the purpose of the </a:t>
            </a:r>
            <a:r>
              <a:rPr lang="en-GB" i="0" dirty="0" smtClean="0">
                <a:solidFill>
                  <a:schemeClr val="accent1"/>
                </a:solidFill>
                <a:latin typeface="+mn-lt"/>
              </a:rPr>
              <a:t>Faculty of Medicine policy, </a:t>
            </a:r>
            <a:r>
              <a:rPr lang="en-GB" i="0" dirty="0">
                <a:solidFill>
                  <a:schemeClr val="accent1"/>
                </a:solidFill>
                <a:latin typeface="+mn-lt"/>
              </a:rPr>
              <a:t>out of hours working is considered equivalent to lone working in both risk and procedural requirements</a:t>
            </a:r>
            <a:r>
              <a:rPr lang="en-GB" i="0" dirty="0" smtClean="0">
                <a:solidFill>
                  <a:schemeClr val="accent1"/>
                </a:solidFill>
                <a:latin typeface="+mn-lt"/>
              </a:rPr>
              <a:t>.</a:t>
            </a:r>
          </a:p>
          <a:p>
            <a:endParaRPr lang="en-GB" i="0" dirty="0">
              <a:solidFill>
                <a:schemeClr val="accent1"/>
              </a:solidFill>
              <a:latin typeface="+mn-lt"/>
            </a:endParaRPr>
          </a:p>
          <a:p>
            <a:r>
              <a:rPr lang="en-GB" i="0" dirty="0" smtClean="0">
                <a:solidFill>
                  <a:schemeClr val="accent1"/>
                </a:solidFill>
                <a:latin typeface="+mn-lt"/>
              </a:rPr>
              <a:t>All work outside 7am-7pm is considered to be lone work.</a:t>
            </a:r>
            <a:endParaRPr lang="en-GB" i="0" dirty="0">
              <a:solidFill>
                <a:schemeClr val="accent1"/>
              </a:solidFill>
              <a:latin typeface="+mn-lt"/>
            </a:endParaRPr>
          </a:p>
          <a:p>
            <a:endParaRPr lang="en-GB" sz="1800" i="0" dirty="0">
              <a:solidFill>
                <a:schemeClr val="tx1">
                  <a:lumMod val="50000"/>
                </a:schemeClr>
              </a:solidFill>
              <a:latin typeface="+mn-lt"/>
            </a:endParaRPr>
          </a:p>
        </p:txBody>
      </p:sp>
    </p:spTree>
    <p:extLst>
      <p:ext uri="{BB962C8B-B14F-4D97-AF65-F5344CB8AC3E}">
        <p14:creationId xmlns:p14="http://schemas.microsoft.com/office/powerpoint/2010/main" val="5631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1628800"/>
            <a:ext cx="8363272" cy="5112568"/>
          </a:xfrm>
        </p:spPr>
        <p:txBody>
          <a:bodyPr/>
          <a:lstStyle/>
          <a:p>
            <a:pPr marL="0" indent="0"/>
            <a:r>
              <a:rPr lang="en-GB" sz="1800" b="1" dirty="0" smtClean="0">
                <a:solidFill>
                  <a:schemeClr val="accent2"/>
                </a:solidFill>
              </a:rPr>
              <a:t>Conferences: </a:t>
            </a:r>
          </a:p>
          <a:p>
            <a:pPr marL="514350" lvl="1" indent="-285750">
              <a:buFont typeface="Arial" panose="020B0604020202020204" pitchFamily="34" charset="0"/>
              <a:buChar char="•"/>
            </a:pPr>
            <a:r>
              <a:rPr lang="en-GB" sz="1600" dirty="0" smtClean="0">
                <a:solidFill>
                  <a:srgbClr val="040404"/>
                </a:solidFill>
              </a:rPr>
              <a:t>Emergency contact information</a:t>
            </a:r>
          </a:p>
          <a:p>
            <a:pPr marL="514350" lvl="1" indent="-285750">
              <a:buFont typeface="Arial" panose="020B0604020202020204" pitchFamily="34" charset="0"/>
              <a:buChar char="•"/>
            </a:pPr>
            <a:r>
              <a:rPr lang="en-GB" sz="1600" dirty="0" smtClean="0">
                <a:solidFill>
                  <a:srgbClr val="040404"/>
                </a:solidFill>
              </a:rPr>
              <a:t>Report accidents to College</a:t>
            </a:r>
          </a:p>
          <a:p>
            <a:pPr marL="514350" lvl="1" indent="-285750">
              <a:buFont typeface="Arial" panose="020B0604020202020204" pitchFamily="34" charset="0"/>
              <a:buChar char="•"/>
            </a:pPr>
            <a:r>
              <a:rPr lang="en-GB" sz="1600" dirty="0" smtClean="0">
                <a:solidFill>
                  <a:srgbClr val="040404"/>
                </a:solidFill>
              </a:rPr>
              <a:t>Health clearance (if tropical country)</a:t>
            </a:r>
          </a:p>
          <a:p>
            <a:pPr marL="514350" lvl="1" indent="-285750">
              <a:buFont typeface="Arial" panose="020B0604020202020204" pitchFamily="34" charset="0"/>
              <a:buChar char="•"/>
            </a:pPr>
            <a:r>
              <a:rPr lang="en-GB" sz="1600" dirty="0" smtClean="0">
                <a:solidFill>
                  <a:srgbClr val="040404"/>
                </a:solidFill>
              </a:rPr>
              <a:t>Travel advice</a:t>
            </a:r>
          </a:p>
          <a:p>
            <a:pPr marL="0" indent="0"/>
            <a:r>
              <a:rPr lang="en-GB" sz="1800" b="1" dirty="0" smtClean="0">
                <a:solidFill>
                  <a:schemeClr val="accent2"/>
                </a:solidFill>
              </a:rPr>
              <a:t>Hosted Research:</a:t>
            </a:r>
          </a:p>
          <a:p>
            <a:pPr marL="514350" lvl="1" indent="-285750">
              <a:buFont typeface="Arial" panose="020B0604020202020204" pitchFamily="34" charset="0"/>
              <a:buChar char="•"/>
            </a:pPr>
            <a:r>
              <a:rPr lang="en-GB" sz="1600" dirty="0">
                <a:solidFill>
                  <a:srgbClr val="040404"/>
                </a:solidFill>
              </a:rPr>
              <a:t>E</a:t>
            </a:r>
            <a:r>
              <a:rPr lang="en-GB" sz="1600" dirty="0" smtClean="0">
                <a:solidFill>
                  <a:srgbClr val="040404"/>
                </a:solidFill>
              </a:rPr>
              <a:t>mergency contact information</a:t>
            </a:r>
          </a:p>
          <a:p>
            <a:pPr marL="514350" lvl="1" indent="-285750">
              <a:buFont typeface="Arial" panose="020B0604020202020204" pitchFamily="34" charset="0"/>
              <a:buChar char="•"/>
            </a:pPr>
            <a:r>
              <a:rPr lang="en-GB" sz="1600" dirty="0" smtClean="0">
                <a:solidFill>
                  <a:srgbClr val="040404"/>
                </a:solidFill>
              </a:rPr>
              <a:t>Report accidents to College (and host)</a:t>
            </a:r>
          </a:p>
          <a:p>
            <a:pPr marL="514350" lvl="1" indent="-285750">
              <a:buFont typeface="Arial" panose="020B0604020202020204" pitchFamily="34" charset="0"/>
              <a:buChar char="•"/>
            </a:pPr>
            <a:r>
              <a:rPr lang="en-GB" sz="1600" dirty="0" smtClean="0">
                <a:solidFill>
                  <a:srgbClr val="040404"/>
                </a:solidFill>
              </a:rPr>
              <a:t>Health clearance</a:t>
            </a:r>
          </a:p>
          <a:p>
            <a:pPr marL="514350" lvl="1" indent="-285750">
              <a:buFont typeface="Arial" panose="020B0604020202020204" pitchFamily="34" charset="0"/>
              <a:buChar char="•"/>
            </a:pPr>
            <a:r>
              <a:rPr lang="en-GB" sz="1600" dirty="0" smtClean="0">
                <a:solidFill>
                  <a:srgbClr val="040404"/>
                </a:solidFill>
              </a:rPr>
              <a:t>Risk assessment (can be from host)</a:t>
            </a:r>
          </a:p>
          <a:p>
            <a:pPr marL="514350" lvl="1" indent="-285750">
              <a:buFont typeface="Arial" panose="020B0604020202020204" pitchFamily="34" charset="0"/>
              <a:buChar char="•"/>
            </a:pPr>
            <a:r>
              <a:rPr lang="en-GB" sz="1600" dirty="0" smtClean="0">
                <a:solidFill>
                  <a:srgbClr val="040404"/>
                </a:solidFill>
              </a:rPr>
              <a:t>Travel advice</a:t>
            </a:r>
          </a:p>
          <a:p>
            <a:pPr marL="0" indent="0"/>
            <a:r>
              <a:rPr lang="en-GB" sz="1800" b="1" dirty="0" smtClean="0">
                <a:solidFill>
                  <a:schemeClr val="accent2"/>
                </a:solidFill>
              </a:rPr>
              <a:t>Fieldwork:</a:t>
            </a:r>
          </a:p>
          <a:p>
            <a:pPr marL="514350" lvl="1" indent="-285750">
              <a:buFont typeface="Arial" panose="020B0604020202020204" pitchFamily="34" charset="0"/>
              <a:buChar char="•"/>
            </a:pPr>
            <a:r>
              <a:rPr lang="en-GB" sz="1600" dirty="0" smtClean="0">
                <a:solidFill>
                  <a:srgbClr val="040404"/>
                </a:solidFill>
              </a:rPr>
              <a:t>Report </a:t>
            </a:r>
            <a:r>
              <a:rPr lang="en-GB" sz="1600" dirty="0">
                <a:solidFill>
                  <a:srgbClr val="040404"/>
                </a:solidFill>
              </a:rPr>
              <a:t>accidents to College </a:t>
            </a:r>
          </a:p>
          <a:p>
            <a:pPr marL="514350" lvl="1" indent="-285750">
              <a:buFont typeface="Arial" panose="020B0604020202020204" pitchFamily="34" charset="0"/>
              <a:buChar char="•"/>
            </a:pPr>
            <a:r>
              <a:rPr lang="en-GB" sz="1600" dirty="0">
                <a:solidFill>
                  <a:srgbClr val="040404"/>
                </a:solidFill>
              </a:rPr>
              <a:t>Health clearance</a:t>
            </a:r>
          </a:p>
          <a:p>
            <a:pPr marL="514350" lvl="1" indent="-285750">
              <a:buFont typeface="Arial" panose="020B0604020202020204" pitchFamily="34" charset="0"/>
              <a:buChar char="•"/>
            </a:pPr>
            <a:r>
              <a:rPr lang="en-GB" sz="1600" dirty="0">
                <a:solidFill>
                  <a:srgbClr val="040404"/>
                </a:solidFill>
              </a:rPr>
              <a:t>Risk </a:t>
            </a:r>
            <a:r>
              <a:rPr lang="en-GB" sz="1600" dirty="0" smtClean="0">
                <a:solidFill>
                  <a:srgbClr val="040404"/>
                </a:solidFill>
              </a:rPr>
              <a:t>assessment form FW1/FW2</a:t>
            </a:r>
          </a:p>
          <a:p>
            <a:pPr marL="514350" lvl="1" indent="-285750">
              <a:buFont typeface="Arial" panose="020B0604020202020204" pitchFamily="34" charset="0"/>
              <a:buChar char="•"/>
            </a:pPr>
            <a:r>
              <a:rPr lang="en-GB" sz="1600" dirty="0">
                <a:solidFill>
                  <a:srgbClr val="040404"/>
                </a:solidFill>
              </a:rPr>
              <a:t>Emergency contact information </a:t>
            </a:r>
            <a:r>
              <a:rPr lang="en-GB" sz="1600" dirty="0" smtClean="0">
                <a:solidFill>
                  <a:srgbClr val="040404"/>
                </a:solidFill>
              </a:rPr>
              <a:t>(held by department, from FW1/2)</a:t>
            </a:r>
          </a:p>
          <a:p>
            <a:pPr marL="514350" lvl="1" indent="-285750">
              <a:buFont typeface="Arial" panose="020B0604020202020204" pitchFamily="34" charset="0"/>
              <a:buChar char="•"/>
            </a:pPr>
            <a:r>
              <a:rPr lang="en-GB" sz="1600" dirty="0" smtClean="0">
                <a:solidFill>
                  <a:srgbClr val="040404"/>
                </a:solidFill>
              </a:rPr>
              <a:t>Travel advice</a:t>
            </a:r>
          </a:p>
          <a:p>
            <a:pPr marL="514350" lvl="1" indent="-285750">
              <a:buFont typeface="Arial" panose="020B0604020202020204" pitchFamily="34" charset="0"/>
              <a:buChar char="•"/>
            </a:pPr>
            <a:endParaRPr lang="en-GB" sz="1600" dirty="0">
              <a:solidFill>
                <a:srgbClr val="040404"/>
              </a:solidFill>
            </a:endParaRPr>
          </a:p>
          <a:p>
            <a:pPr marL="0" indent="0"/>
            <a:endParaRPr lang="en-GB" sz="1600" b="1" dirty="0" smtClean="0">
              <a:solidFill>
                <a:srgbClr val="040404"/>
              </a:solidFill>
            </a:endParaRPr>
          </a:p>
          <a:p>
            <a:pPr marL="514350" lvl="1" indent="-285750">
              <a:buFont typeface="Arial" panose="020B0604020202020204" pitchFamily="34" charset="0"/>
              <a:buChar char="•"/>
            </a:pPr>
            <a:endParaRPr lang="en-GB" sz="1600" dirty="0">
              <a:solidFill>
                <a:srgbClr val="040404"/>
              </a:solidFill>
            </a:endParaRPr>
          </a:p>
          <a:p>
            <a:pPr marL="514350" lvl="1" indent="-285750">
              <a:buFont typeface="Arial" panose="020B0604020202020204" pitchFamily="34" charset="0"/>
              <a:buChar char="•"/>
            </a:pPr>
            <a:endParaRPr lang="en-GB" sz="1600" dirty="0" smtClean="0">
              <a:solidFill>
                <a:srgbClr val="040404"/>
              </a:solidFill>
            </a:endParaRPr>
          </a:p>
          <a:p>
            <a:pPr marL="514350" lvl="1" indent="-285750">
              <a:buFont typeface="Arial" panose="020B0604020202020204" pitchFamily="34" charset="0"/>
              <a:buChar char="•"/>
            </a:pPr>
            <a:endParaRPr lang="en-GB" sz="1400" b="1" dirty="0" smtClean="0">
              <a:solidFill>
                <a:srgbClr val="040404"/>
              </a:solidFill>
            </a:endParaRPr>
          </a:p>
          <a:p>
            <a:endParaRPr lang="en-GB" dirty="0">
              <a:solidFill>
                <a:srgbClr val="040404"/>
              </a:solidFill>
            </a:endParaRPr>
          </a:p>
        </p:txBody>
      </p:sp>
      <p:pic>
        <p:nvPicPr>
          <p:cNvPr id="14340" name="Picture 4" descr="C:\Users\hcombe\Desktop\131-3161_IM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93538" y="1984719"/>
            <a:ext cx="2046844" cy="1364563"/>
          </a:xfrm>
          <a:prstGeom prst="rect">
            <a:avLst/>
          </a:prstGeom>
          <a:noFill/>
          <a:ln>
            <a:solidFill>
              <a:srgbClr val="040404"/>
            </a:solidFill>
          </a:ln>
          <a:extLst>
            <a:ext uri="{909E8E84-426E-40DD-AFC4-6F175D3DCCD1}">
              <a14:hiddenFill xmlns:a14="http://schemas.microsoft.com/office/drawing/2010/main">
                <a:solidFill>
                  <a:srgbClr val="FFFFFF"/>
                </a:solidFill>
              </a14:hiddenFill>
            </a:ext>
          </a:extLst>
        </p:spPr>
      </p:pic>
      <p:pic>
        <p:nvPicPr>
          <p:cNvPr id="14338" name="Picture 2" descr="C:\Users\hcombe\Desktop\CC_Michelle_Taylor_SmithsonianCoral_03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3303" y="2883024"/>
            <a:ext cx="1176969" cy="1770112"/>
          </a:xfrm>
          <a:prstGeom prst="rect">
            <a:avLst/>
          </a:prstGeom>
          <a:noFill/>
          <a:ln>
            <a:solidFill>
              <a:srgbClr val="040404"/>
            </a:solidFill>
          </a:ln>
          <a:extLst>
            <a:ext uri="{909E8E84-426E-40DD-AFC4-6F175D3DCCD1}">
              <a14:hiddenFill xmlns:a14="http://schemas.microsoft.com/office/drawing/2010/main">
                <a:solidFill>
                  <a:srgbClr val="FFFFFF"/>
                </a:solidFill>
              </a14:hiddenFill>
            </a:ext>
          </a:extLst>
        </p:spPr>
      </p:pic>
      <p:pic>
        <p:nvPicPr>
          <p:cNvPr id="14339" name="Picture 3" descr="C:\Users\hcombe\Desktop\DSC_025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9697" y="4220270"/>
            <a:ext cx="2068727" cy="1375569"/>
          </a:xfrm>
          <a:prstGeom prst="rect">
            <a:avLst/>
          </a:prstGeom>
          <a:noFill/>
          <a:ln>
            <a:solidFill>
              <a:srgbClr val="040404"/>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813472"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a:lstStyle>
          <a:p>
            <a:r>
              <a:rPr lang="en-GB" i="0" dirty="0"/>
              <a:t>Off Site </a:t>
            </a:r>
            <a:r>
              <a:rPr lang="en-GB" i="0" dirty="0" smtClean="0"/>
              <a:t>Working</a:t>
            </a:r>
            <a:endParaRPr lang="en-GB" i="0" kern="0" dirty="0"/>
          </a:p>
        </p:txBody>
      </p:sp>
    </p:spTree>
    <p:extLst>
      <p:ext uri="{BB962C8B-B14F-4D97-AF65-F5344CB8AC3E}">
        <p14:creationId xmlns:p14="http://schemas.microsoft.com/office/powerpoint/2010/main" val="129559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tx1"/>
                                      </p:to>
                                    </p:animClr>
                                  </p:sub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tx1"/>
                                      </p:to>
                                    </p:animClr>
                                  </p:sub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tx1"/>
                                      </p:to>
                                    </p:animClr>
                                  </p:subTnLst>
                                </p:cTn>
                              </p:par>
                              <p:par>
                                <p:cTn id="15" presetID="1"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tx1"/>
                                      </p:to>
                                    </p:animClr>
                                  </p:sub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tx1"/>
                                      </p:to>
                                    </p:animClr>
                                  </p:sub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tx1"/>
                                      </p:to>
                                    </p:animClr>
                                  </p:sub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chemeClr val="tx1"/>
                                      </p:to>
                                    </p:animClr>
                                  </p:sub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chemeClr val="tx1"/>
                                      </p:to>
                                    </p:animClr>
                                  </p:subTnLst>
                                </p:cTn>
                              </p:par>
                              <p:par>
                                <p:cTn id="31" presetID="1" presetClass="entr" presetSubtype="0" fill="hold" nodeType="withEffect">
                                  <p:stCondLst>
                                    <p:cond delay="0"/>
                                  </p:stCondLst>
                                  <p:childTnLst>
                                    <p:set>
                                      <p:cBhvr>
                                        <p:cTn id="32" dur="1" fill="hold">
                                          <p:stCondLst>
                                            <p:cond delay="0"/>
                                          </p:stCondLst>
                                        </p:cTn>
                                        <p:tgtEl>
                                          <p:spTgt spid="143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chemeClr val="tx1"/>
                                      </p:to>
                                    </p:animClr>
                                  </p:sub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2" end="12"/>
                                            </p:txEl>
                                          </p:spTgt>
                                        </p:tgtEl>
                                        <p:attrNameLst>
                                          <p:attrName>ppt_c</p:attrName>
                                        </p:attrNameLst>
                                      </p:cBhvr>
                                      <p:to>
                                        <a:schemeClr val="tx1"/>
                                      </p:to>
                                    </p:animClr>
                                  </p:subTnLst>
                                </p:cTn>
                              </p:par>
                              <p:par>
                                <p:cTn id="39" presetID="1" presetClass="entr" presetSubtype="0" fill="hold" nodeType="with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3" end="13"/>
                                            </p:txEl>
                                          </p:spTgt>
                                        </p:tgtEl>
                                        <p:attrNameLst>
                                          <p:attrName>ppt_c</p:attrName>
                                        </p:attrNameLst>
                                      </p:cBhvr>
                                      <p:to>
                                        <a:schemeClr val="tx1"/>
                                      </p:to>
                                    </p:animClr>
                                  </p:subTnLst>
                                </p:cTn>
                              </p:par>
                              <p:par>
                                <p:cTn id="41" presetID="1" presetClass="entr" presetSubtype="0" fill="hold"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4" end="14"/>
                                            </p:txEl>
                                          </p:spTgt>
                                        </p:tgtEl>
                                        <p:attrNameLst>
                                          <p:attrName>ppt_c</p:attrName>
                                        </p:attrNameLst>
                                      </p:cBhvr>
                                      <p:to>
                                        <a:schemeClr val="tx1"/>
                                      </p:to>
                                    </p:animClr>
                                  </p:subTnLst>
                                </p:cTn>
                              </p:par>
                              <p:par>
                                <p:cTn id="43" presetID="1" presetClass="entr" presetSubtype="0" fill="hold"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5" end="15"/>
                                            </p:txEl>
                                          </p:spTgt>
                                        </p:tgtEl>
                                        <p:attrNameLst>
                                          <p:attrName>ppt_c</p:attrName>
                                        </p:attrNameLst>
                                      </p:cBhvr>
                                      <p:to>
                                        <a:schemeClr val="tx1"/>
                                      </p:to>
                                    </p:animClr>
                                  </p:subTnLst>
                                </p:cTn>
                              </p:par>
                              <p:par>
                                <p:cTn id="45" presetID="1" presetClass="entr" presetSubtype="0" fill="hold"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6" end="16"/>
                                            </p:txEl>
                                          </p:spTgt>
                                        </p:tgtEl>
                                        <p:attrNameLst>
                                          <p:attrName>ppt_c</p:attrName>
                                        </p:attrNameLst>
                                      </p:cBhvr>
                                      <p:to>
                                        <a:schemeClr val="tx1"/>
                                      </p:to>
                                    </p:animClr>
                                  </p:subTnLst>
                                </p:cTn>
                              </p:par>
                              <p:par>
                                <p:cTn id="47" presetID="1" presetClass="entr" presetSubtype="0" fill="hold" nodeType="withEffect">
                                  <p:stCondLst>
                                    <p:cond delay="0"/>
                                  </p:stCondLst>
                                  <p:childTnLst>
                                    <p:set>
                                      <p:cBhvr>
                                        <p:cTn id="48"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an Accident</a:t>
            </a:r>
            <a:endParaRPr lang="en-GB" dirty="0"/>
          </a:p>
        </p:txBody>
      </p:sp>
      <p:pic>
        <p:nvPicPr>
          <p:cNvPr id="1638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3528" y="1628800"/>
            <a:ext cx="5074518" cy="368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H="1">
            <a:off x="5076056" y="2420888"/>
            <a:ext cx="648072" cy="576064"/>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12160" y="1916832"/>
            <a:ext cx="2880320" cy="1077218"/>
          </a:xfrm>
          <a:prstGeom prst="rect">
            <a:avLst/>
          </a:prstGeom>
          <a:noFill/>
        </p:spPr>
        <p:txBody>
          <a:bodyPr wrap="square" rtlCol="0">
            <a:spAutoFit/>
          </a:bodyPr>
          <a:lstStyle/>
          <a:p>
            <a:pPr>
              <a:spcBef>
                <a:spcPts val="0"/>
              </a:spcBef>
              <a:spcAft>
                <a:spcPts val="0"/>
              </a:spcAft>
            </a:pPr>
            <a:r>
              <a:rPr lang="en-GB" i="0" dirty="0" smtClean="0">
                <a:solidFill>
                  <a:srgbClr val="040404"/>
                </a:solidFill>
                <a:latin typeface="+mn-lt"/>
              </a:rPr>
              <a:t>Online reporting system located on the Safety Department website (www.imperial.ac.uk/safety)</a:t>
            </a:r>
          </a:p>
        </p:txBody>
      </p:sp>
      <p:pic>
        <p:nvPicPr>
          <p:cNvPr id="1638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51920" y="4043908"/>
            <a:ext cx="4805889" cy="208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flipV="1">
            <a:off x="3347864" y="4725145"/>
            <a:ext cx="649755" cy="936103"/>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5536" y="5589240"/>
            <a:ext cx="3240360" cy="584775"/>
          </a:xfrm>
          <a:prstGeom prst="rect">
            <a:avLst/>
          </a:prstGeom>
          <a:noFill/>
        </p:spPr>
        <p:txBody>
          <a:bodyPr wrap="square" rtlCol="0">
            <a:spAutoFit/>
          </a:bodyPr>
          <a:lstStyle/>
          <a:p>
            <a:pPr>
              <a:spcBef>
                <a:spcPts val="0"/>
              </a:spcBef>
              <a:spcAft>
                <a:spcPts val="0"/>
              </a:spcAft>
            </a:pPr>
            <a:r>
              <a:rPr lang="en-GB" i="0" dirty="0" smtClean="0">
                <a:solidFill>
                  <a:srgbClr val="040404"/>
                </a:solidFill>
                <a:latin typeface="+mn-lt"/>
              </a:rPr>
              <a:t>Select type of incident and fill in details to generate a report</a:t>
            </a:r>
          </a:p>
        </p:txBody>
      </p:sp>
    </p:spTree>
    <p:extLst>
      <p:ext uri="{BB962C8B-B14F-4D97-AF65-F5344CB8AC3E}">
        <p14:creationId xmlns:p14="http://schemas.microsoft.com/office/powerpoint/2010/main" val="22541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Contacts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65679360"/>
              </p:ext>
            </p:extLst>
          </p:nvPr>
        </p:nvGraphicFramePr>
        <p:xfrm>
          <a:off x="251520" y="1988839"/>
          <a:ext cx="8640960" cy="3200400"/>
        </p:xfrm>
        <a:graphic>
          <a:graphicData uri="http://schemas.openxmlformats.org/drawingml/2006/table">
            <a:tbl>
              <a:tblPr firstRow="1" bandRow="1">
                <a:tableStyleId>{C4B1156A-380E-4F78-BDF5-A606A8083BF9}</a:tableStyleId>
              </a:tblPr>
              <a:tblGrid>
                <a:gridCol w="4320480"/>
                <a:gridCol w="4320480"/>
              </a:tblGrid>
              <a:tr h="365579">
                <a:tc>
                  <a:txBody>
                    <a:bodyPr/>
                    <a:lstStyle/>
                    <a:p>
                      <a:pPr>
                        <a:lnSpc>
                          <a:spcPct val="200000"/>
                        </a:lnSpc>
                      </a:pPr>
                      <a:r>
                        <a:rPr lang="en-GB" b="1" dirty="0" smtClean="0">
                          <a:solidFill>
                            <a:srgbClr val="040404"/>
                          </a:solidFill>
                        </a:rPr>
                        <a:t>Safety Department</a:t>
                      </a:r>
                      <a:endParaRPr lang="en-GB" b="1" dirty="0">
                        <a:solidFill>
                          <a:srgbClr val="04040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00000"/>
                        </a:lnSpc>
                      </a:pPr>
                      <a:r>
                        <a:rPr lang="en-GB" b="0" dirty="0" smtClean="0">
                          <a:solidFill>
                            <a:srgbClr val="040404"/>
                          </a:solidFill>
                          <a:hlinkClick r:id="rId2"/>
                        </a:rPr>
                        <a:t>www.imperial.ac.uk/safety</a:t>
                      </a:r>
                      <a:r>
                        <a:rPr lang="en-GB" b="0" dirty="0" smtClean="0">
                          <a:solidFill>
                            <a:srgbClr val="040404"/>
                          </a:solidFill>
                        </a:rPr>
                        <a:t> </a:t>
                      </a:r>
                      <a:endParaRPr lang="en-GB" b="0" dirty="0">
                        <a:solidFill>
                          <a:srgbClr val="04040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579">
                <a:tc>
                  <a:txBody>
                    <a:bodyPr/>
                    <a:lstStyle/>
                    <a:p>
                      <a:pPr>
                        <a:lnSpc>
                          <a:spcPct val="200000"/>
                        </a:lnSpc>
                      </a:pPr>
                      <a:r>
                        <a:rPr lang="en-GB" b="1" dirty="0" smtClean="0">
                          <a:solidFill>
                            <a:srgbClr val="040404"/>
                          </a:solidFill>
                        </a:rPr>
                        <a:t>Occupational Health</a:t>
                      </a:r>
                      <a:endParaRPr lang="en-GB" b="1" dirty="0">
                        <a:solidFill>
                          <a:srgbClr val="04040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1800" b="0" i="0" u="none" strike="noStrike" cap="none" normalizeH="0" baseline="0" dirty="0" smtClean="0">
                          <a:ln>
                            <a:noFill/>
                          </a:ln>
                          <a:solidFill>
                            <a:srgbClr val="040404"/>
                          </a:solidFill>
                          <a:effectLst/>
                          <a:latin typeface="+mn-lt"/>
                          <a:cs typeface="Times New Roman" pitchFamily="18" charset="0"/>
                          <a:hlinkClick r:id="rId3"/>
                        </a:rPr>
                        <a:t>http://www.imperial.ac.uk/occhealth</a:t>
                      </a:r>
                      <a:r>
                        <a:rPr kumimoji="0" lang="en-GB" sz="1800" b="0" i="0" u="none" strike="noStrike" cap="none" normalizeH="0" baseline="0" dirty="0" smtClean="0">
                          <a:ln>
                            <a:noFill/>
                          </a:ln>
                          <a:solidFill>
                            <a:srgbClr val="040404"/>
                          </a:solidFill>
                          <a:effectLst/>
                          <a:latin typeface="+mn-lt"/>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579">
                <a:tc>
                  <a:txBody>
                    <a:bodyPr/>
                    <a:lstStyle/>
                    <a:p>
                      <a:pPr>
                        <a:lnSpc>
                          <a:spcPct val="200000"/>
                        </a:lnSpc>
                      </a:pPr>
                      <a:r>
                        <a:rPr lang="en-GB" b="1" dirty="0" smtClean="0">
                          <a:solidFill>
                            <a:srgbClr val="040404"/>
                          </a:solidFill>
                        </a:rPr>
                        <a:t>Faculty of Medicine safety pages</a:t>
                      </a:r>
                      <a:endParaRPr lang="en-GB" b="1" dirty="0">
                        <a:solidFill>
                          <a:srgbClr val="04040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smtClean="0">
                          <a:ln>
                            <a:noFill/>
                          </a:ln>
                          <a:solidFill>
                            <a:srgbClr val="040404"/>
                          </a:solidFill>
                          <a:effectLst/>
                          <a:latin typeface="+mn-lt"/>
                          <a:cs typeface="Times New Roman" pitchFamily="18" charset="0"/>
                          <a:hlinkClick r:id="rId4"/>
                        </a:rPr>
                        <a:t>http://www.imperial.ac.uk/medicine/staff/healthandsafety/</a:t>
                      </a:r>
                      <a:r>
                        <a:rPr kumimoji="0" lang="en-GB" sz="1800" b="0" i="0" u="none" strike="noStrike" cap="none" normalizeH="0" baseline="0" dirty="0" smtClean="0">
                          <a:ln>
                            <a:noFill/>
                          </a:ln>
                          <a:solidFill>
                            <a:srgbClr val="040404"/>
                          </a:solidFill>
                          <a:effectLst/>
                          <a:latin typeface="+mn-lt"/>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579">
                <a:tc>
                  <a:txBody>
                    <a:bodyPr/>
                    <a:lstStyle/>
                    <a:p>
                      <a:pPr>
                        <a:lnSpc>
                          <a:spcPct val="100000"/>
                        </a:lnSpc>
                      </a:pPr>
                      <a:r>
                        <a:rPr lang="en-GB" b="1" dirty="0" smtClean="0">
                          <a:solidFill>
                            <a:srgbClr val="040404"/>
                          </a:solidFill>
                        </a:rPr>
                        <a:t>Learning and Development Centre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cap="none" normalizeH="0" baseline="0" dirty="0" smtClean="0">
                          <a:ln>
                            <a:noFill/>
                          </a:ln>
                          <a:solidFill>
                            <a:srgbClr val="040404"/>
                          </a:solidFill>
                          <a:effectLst/>
                          <a:hlinkClick r:id="rId5"/>
                        </a:rPr>
                        <a:t>http://www.imperial.ac.uk/staffdevelopment/ldc</a:t>
                      </a:r>
                      <a:endParaRPr kumimoji="0" lang="en-GB" sz="1800" b="0" u="none" strike="noStrike" cap="none" normalizeH="0" baseline="0" dirty="0" smtClean="0">
                        <a:ln>
                          <a:noFill/>
                        </a:ln>
                        <a:solidFill>
                          <a:srgbClr val="04040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579">
                <a:tc>
                  <a:txBody>
                    <a:bodyPr/>
                    <a:lstStyle/>
                    <a:p>
                      <a:pPr>
                        <a:lnSpc>
                          <a:spcPct val="200000"/>
                        </a:lnSpc>
                      </a:pPr>
                      <a:r>
                        <a:rPr lang="en-GB" b="1" dirty="0" smtClean="0">
                          <a:solidFill>
                            <a:srgbClr val="040404"/>
                          </a:solidFill>
                        </a:rPr>
                        <a:t>Staff website</a:t>
                      </a:r>
                      <a:endParaRPr lang="en-GB" b="1" dirty="0">
                        <a:solidFill>
                          <a:srgbClr val="04040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1800" b="0" i="0" u="none" strike="noStrike" cap="none" normalizeH="0" baseline="0" dirty="0" smtClean="0">
                          <a:ln>
                            <a:noFill/>
                          </a:ln>
                          <a:solidFill>
                            <a:srgbClr val="040404"/>
                          </a:solidFill>
                          <a:effectLst/>
                          <a:latin typeface="+mn-lt"/>
                          <a:cs typeface="Arial" pitchFamily="34" charset="0"/>
                          <a:hlinkClick r:id="rId6"/>
                        </a:rPr>
                        <a:t>http://www.imperial.ac.uk/staff</a:t>
                      </a:r>
                      <a:r>
                        <a:rPr kumimoji="0" lang="en-GB" sz="1800" b="0" i="0" u="none" strike="noStrike" cap="none" normalizeH="0" baseline="0" dirty="0" smtClean="0">
                          <a:ln>
                            <a:noFill/>
                          </a:ln>
                          <a:solidFill>
                            <a:srgbClr val="040404"/>
                          </a:solidFill>
                          <a:effectLst/>
                          <a:latin typeface="+mn-lt"/>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8650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n-GB" altLang="en-US" smtClean="0"/>
              <a:t>Faculty of Medicine Campus Safety Managers</a:t>
            </a:r>
          </a:p>
        </p:txBody>
      </p:sp>
      <p:pic>
        <p:nvPicPr>
          <p:cNvPr id="5123" name="Picture 5" descr="C:\Users\hcombe\Desktop\assets_2014-09-09_12-03-42\cr373590003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25" y="2452688"/>
            <a:ext cx="1111250" cy="831850"/>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7" descr="C:\Users\hcombe\Desktop\assets_2014-09-09_12-03-42\imp_130923_ahsc_21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3408363"/>
            <a:ext cx="1111250" cy="741362"/>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4" descr="C:\Users\hcombe\Desktop\assets_2014-09-09_12-03-42\cr373590001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0825" y="1516063"/>
            <a:ext cx="1111250" cy="833437"/>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11413" y="1982788"/>
            <a:ext cx="1944687" cy="1077912"/>
          </a:xfrm>
          <a:prstGeom prst="rect">
            <a:avLst/>
          </a:prstGeom>
          <a:noFill/>
        </p:spPr>
        <p:txBody>
          <a:bodyPr>
            <a:spAutoFit/>
          </a:bodyPr>
          <a:lstStyle/>
          <a:p>
            <a:pPr marL="363538" indent="-363538">
              <a:spcBef>
                <a:spcPts val="0"/>
              </a:spcBef>
              <a:spcAft>
                <a:spcPts val="0"/>
              </a:spcAft>
              <a:defRPr/>
            </a:pPr>
            <a:r>
              <a:rPr lang="en-GB" b="1" i="0" dirty="0">
                <a:solidFill>
                  <a:srgbClr val="040404"/>
                </a:solidFill>
                <a:latin typeface="+mn-lt"/>
              </a:rPr>
              <a:t>Heather Combe</a:t>
            </a:r>
          </a:p>
          <a:p>
            <a:pPr>
              <a:spcBef>
                <a:spcPts val="0"/>
              </a:spcBef>
              <a:spcAft>
                <a:spcPts val="0"/>
              </a:spcAft>
              <a:defRPr/>
            </a:pPr>
            <a:r>
              <a:rPr lang="en-GB" i="0" dirty="0">
                <a:solidFill>
                  <a:srgbClr val="040404"/>
                </a:solidFill>
                <a:latin typeface="+mn-lt"/>
              </a:rPr>
              <a:t>Hammersmith (CWB &amp; BD) and Charing Cross</a:t>
            </a:r>
          </a:p>
        </p:txBody>
      </p:sp>
      <p:pic>
        <p:nvPicPr>
          <p:cNvPr id="5127" name="Picture 10" descr="C:\Users\hcombe\Desktop\assets_2014-09-09_13-56-12\cr37351500001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4475" y="5976938"/>
            <a:ext cx="1117600" cy="836612"/>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11" descr="C:\Users\hcombe\Desktop\assets_2014-09-09_13-56-12\imp_130820_campus1_wolf_02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44475" y="4268788"/>
            <a:ext cx="1117600" cy="744537"/>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12" descr="C:\Users\hcombe\Desktop\Royal_Brompton.t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2413" y="5129213"/>
            <a:ext cx="1109662" cy="747712"/>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11413" y="3689350"/>
            <a:ext cx="2052637" cy="1323975"/>
          </a:xfrm>
          <a:prstGeom prst="rect">
            <a:avLst/>
          </a:prstGeom>
          <a:noFill/>
        </p:spPr>
        <p:txBody>
          <a:bodyPr>
            <a:spAutoFit/>
          </a:bodyPr>
          <a:lstStyle/>
          <a:p>
            <a:pPr marL="363538" indent="-363538">
              <a:spcBef>
                <a:spcPts val="0"/>
              </a:spcBef>
              <a:spcAft>
                <a:spcPts val="0"/>
              </a:spcAft>
              <a:defRPr/>
            </a:pPr>
            <a:r>
              <a:rPr lang="en-GB" b="1" i="0" dirty="0">
                <a:solidFill>
                  <a:srgbClr val="040404"/>
                </a:solidFill>
                <a:latin typeface="+mn-lt"/>
              </a:rPr>
              <a:t>Sukwinder Singh</a:t>
            </a:r>
          </a:p>
          <a:p>
            <a:pPr>
              <a:spcBef>
                <a:spcPts val="0"/>
              </a:spcBef>
              <a:spcAft>
                <a:spcPts val="0"/>
              </a:spcAft>
              <a:defRPr/>
            </a:pPr>
            <a:r>
              <a:rPr lang="en-GB" i="0" dirty="0">
                <a:solidFill>
                  <a:srgbClr val="040404"/>
                </a:solidFill>
                <a:latin typeface="+mn-lt"/>
              </a:rPr>
              <a:t>Hammersmith (ICTEM, IRDB, Francis Fraser, </a:t>
            </a:r>
            <a:r>
              <a:rPr lang="en-GB" i="0" dirty="0" err="1">
                <a:solidFill>
                  <a:srgbClr val="040404"/>
                </a:solidFill>
                <a:latin typeface="+mn-lt"/>
              </a:rPr>
              <a:t>Wolfson</a:t>
            </a:r>
            <a:r>
              <a:rPr lang="en-GB" i="0" dirty="0">
                <a:solidFill>
                  <a:srgbClr val="040404"/>
                </a:solidFill>
                <a:latin typeface="+mn-lt"/>
              </a:rPr>
              <a:t>, CRB)</a:t>
            </a:r>
          </a:p>
        </p:txBody>
      </p:sp>
      <p:sp>
        <p:nvSpPr>
          <p:cNvPr id="13" name="TextBox 12"/>
          <p:cNvSpPr txBox="1"/>
          <p:nvPr/>
        </p:nvSpPr>
        <p:spPr>
          <a:xfrm>
            <a:off x="5292725" y="1990725"/>
            <a:ext cx="2303463" cy="1323975"/>
          </a:xfrm>
          <a:prstGeom prst="rect">
            <a:avLst/>
          </a:prstGeom>
          <a:noFill/>
        </p:spPr>
        <p:txBody>
          <a:bodyPr>
            <a:spAutoFit/>
          </a:bodyPr>
          <a:lstStyle/>
          <a:p>
            <a:pPr marL="363538" indent="-363538">
              <a:spcBef>
                <a:spcPts val="0"/>
              </a:spcBef>
              <a:spcAft>
                <a:spcPts val="0"/>
              </a:spcAft>
              <a:defRPr/>
            </a:pPr>
            <a:r>
              <a:rPr lang="en-GB" b="1" i="0" dirty="0">
                <a:solidFill>
                  <a:srgbClr val="040404"/>
                </a:solidFill>
                <a:latin typeface="+mn-lt"/>
              </a:rPr>
              <a:t>Helga Koch</a:t>
            </a:r>
          </a:p>
          <a:p>
            <a:pPr>
              <a:spcBef>
                <a:spcPts val="0"/>
              </a:spcBef>
              <a:spcAft>
                <a:spcPts val="0"/>
              </a:spcAft>
              <a:defRPr/>
            </a:pPr>
            <a:r>
              <a:rPr lang="en-GB" i="0" dirty="0">
                <a:solidFill>
                  <a:srgbClr val="040404"/>
                </a:solidFill>
                <a:latin typeface="+mn-lt"/>
              </a:rPr>
              <a:t>South Kensington, Chelsea &amp; Westminster, Royal Brompton &amp; Harefield</a:t>
            </a:r>
          </a:p>
        </p:txBody>
      </p:sp>
      <p:sp>
        <p:nvSpPr>
          <p:cNvPr id="14" name="TextBox 13"/>
          <p:cNvSpPr txBox="1"/>
          <p:nvPr/>
        </p:nvSpPr>
        <p:spPr>
          <a:xfrm>
            <a:off x="5292725" y="3678238"/>
            <a:ext cx="2159000" cy="830262"/>
          </a:xfrm>
          <a:prstGeom prst="rect">
            <a:avLst/>
          </a:prstGeom>
          <a:noFill/>
        </p:spPr>
        <p:txBody>
          <a:bodyPr>
            <a:spAutoFit/>
          </a:bodyPr>
          <a:lstStyle/>
          <a:p>
            <a:pPr marL="363538" indent="-363538">
              <a:spcBef>
                <a:spcPts val="0"/>
              </a:spcBef>
              <a:spcAft>
                <a:spcPts val="0"/>
              </a:spcAft>
              <a:defRPr/>
            </a:pPr>
            <a:r>
              <a:rPr lang="en-GB" b="1" i="0" dirty="0">
                <a:solidFill>
                  <a:srgbClr val="040404"/>
                </a:solidFill>
                <a:latin typeface="+mn-lt"/>
              </a:rPr>
              <a:t>Diane Thomason</a:t>
            </a:r>
          </a:p>
          <a:p>
            <a:pPr>
              <a:spcBef>
                <a:spcPts val="0"/>
              </a:spcBef>
              <a:spcAft>
                <a:spcPts val="0"/>
              </a:spcAft>
              <a:defRPr/>
            </a:pPr>
            <a:r>
              <a:rPr lang="en-GB" i="0" dirty="0">
                <a:solidFill>
                  <a:srgbClr val="040404"/>
                </a:solidFill>
                <a:latin typeface="+mn-lt"/>
              </a:rPr>
              <a:t>St. Mary’s and Northwick Park</a:t>
            </a:r>
          </a:p>
        </p:txBody>
      </p:sp>
      <p:sp>
        <p:nvSpPr>
          <p:cNvPr id="16" name="TextBox 15"/>
          <p:cNvSpPr txBox="1"/>
          <p:nvPr/>
        </p:nvSpPr>
        <p:spPr>
          <a:xfrm>
            <a:off x="2411413" y="5589588"/>
            <a:ext cx="5761037" cy="646112"/>
          </a:xfrm>
          <a:prstGeom prst="rect">
            <a:avLst/>
          </a:prstGeom>
          <a:noFill/>
          <a:ln w="19050">
            <a:solidFill>
              <a:srgbClr val="DC0217"/>
            </a:solidFill>
            <a:prstDash val="lgDash"/>
          </a:ln>
        </p:spPr>
        <p:txBody>
          <a:bodyPr>
            <a:spAutoFit/>
          </a:bodyPr>
          <a:lstStyle/>
          <a:p>
            <a:pPr>
              <a:spcBef>
                <a:spcPts val="0"/>
              </a:spcBef>
              <a:spcAft>
                <a:spcPts val="0"/>
              </a:spcAft>
              <a:defRPr/>
            </a:pPr>
            <a:r>
              <a:rPr lang="en-GB" sz="1800" b="1" i="0" dirty="0">
                <a:solidFill>
                  <a:srgbClr val="040404"/>
                </a:solidFill>
                <a:latin typeface="+mn-lt"/>
              </a:rPr>
              <a:t>Your Campus Safety Managers are: </a:t>
            </a:r>
            <a:r>
              <a:rPr lang="en-GB" sz="1800" i="0" dirty="0">
                <a:solidFill>
                  <a:srgbClr val="040404"/>
                </a:solidFill>
                <a:latin typeface="+mn-lt"/>
              </a:rPr>
              <a:t>Heather Combe &amp; Sukwinder 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6E6E6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6E6E6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6E6E6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6E6E6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of </a:t>
            </a:r>
            <a:r>
              <a:rPr lang="en-US" dirty="0" smtClean="0"/>
              <a:t>Responsibility</a:t>
            </a:r>
            <a:endParaRPr lang="en-GB" dirty="0"/>
          </a:p>
        </p:txBody>
      </p:sp>
      <p:grpSp>
        <p:nvGrpSpPr>
          <p:cNvPr id="12" name="Group 11"/>
          <p:cNvGrpSpPr/>
          <p:nvPr/>
        </p:nvGrpSpPr>
        <p:grpSpPr>
          <a:xfrm>
            <a:off x="3131840" y="1700808"/>
            <a:ext cx="4320480" cy="4896544"/>
            <a:chOff x="2411760" y="1556792"/>
            <a:chExt cx="4320480" cy="4896544"/>
          </a:xfrm>
        </p:grpSpPr>
        <p:sp>
          <p:nvSpPr>
            <p:cNvPr id="4" name="TextBox 3"/>
            <p:cNvSpPr txBox="1"/>
            <p:nvPr/>
          </p:nvSpPr>
          <p:spPr>
            <a:xfrm>
              <a:off x="3851920" y="1556792"/>
              <a:ext cx="1440160" cy="408623"/>
            </a:xfrm>
            <a:prstGeom prst="roundRect">
              <a:avLst/>
            </a:prstGeom>
            <a:ln w="63500" cap="rnd">
              <a:noFill/>
            </a:ln>
          </p:spPr>
          <p:style>
            <a:lnRef idx="2">
              <a:schemeClr val="accent2"/>
            </a:lnRef>
            <a:fillRef idx="1003">
              <a:schemeClr val="lt2"/>
            </a:fillRef>
            <a:effectRef idx="0">
              <a:schemeClr val="accent2"/>
            </a:effectRef>
            <a:fontRef idx="minor">
              <a:schemeClr val="dk1"/>
            </a:fontRef>
          </p:style>
          <p:txBody>
            <a:bodyPr wrap="square" rtlCol="0">
              <a:spAutoFit/>
            </a:bodyPr>
            <a:lstStyle/>
            <a:p>
              <a:pPr marL="363538" indent="-363538" algn="ctr">
                <a:spcBef>
                  <a:spcPts val="0"/>
                </a:spcBef>
                <a:spcAft>
                  <a:spcPts val="0"/>
                </a:spcAft>
              </a:pPr>
              <a:r>
                <a:rPr lang="en-GB" sz="1800" b="1" i="0" dirty="0" smtClean="0">
                  <a:solidFill>
                    <a:srgbClr val="040404"/>
                  </a:solidFill>
                  <a:latin typeface="+mn-lt"/>
                </a:rPr>
                <a:t>Rector</a:t>
              </a:r>
            </a:p>
          </p:txBody>
        </p:sp>
        <p:cxnSp>
          <p:nvCxnSpPr>
            <p:cNvPr id="11" name="Straight Connector 10"/>
            <p:cNvCxnSpPr/>
            <p:nvPr/>
          </p:nvCxnSpPr>
          <p:spPr bwMode="auto">
            <a:xfrm>
              <a:off x="4572000" y="1988840"/>
              <a:ext cx="0" cy="28803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
          <p:nvSpPr>
            <p:cNvPr id="19" name="TextBox 18"/>
            <p:cNvSpPr txBox="1"/>
            <p:nvPr/>
          </p:nvSpPr>
          <p:spPr>
            <a:xfrm>
              <a:off x="3131840" y="2348880"/>
              <a:ext cx="2880320" cy="408623"/>
            </a:xfrm>
            <a:prstGeom prst="roundRect">
              <a:avLst/>
            </a:prstGeom>
            <a:ln w="63500" cap="rnd">
              <a:noFill/>
            </a:ln>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spcBef>
                  <a:spcPts val="0"/>
                </a:spcBef>
                <a:spcAft>
                  <a:spcPts val="0"/>
                </a:spcAft>
              </a:pPr>
              <a:r>
                <a:rPr lang="en-GB" sz="1800" b="1" i="0" dirty="0" smtClean="0">
                  <a:solidFill>
                    <a:srgbClr val="040404"/>
                  </a:solidFill>
                  <a:latin typeface="+mn-lt"/>
                </a:rPr>
                <a:t>Dean and Vice Deans</a:t>
              </a:r>
            </a:p>
          </p:txBody>
        </p:sp>
        <p:sp>
          <p:nvSpPr>
            <p:cNvPr id="20" name="TextBox 19"/>
            <p:cNvSpPr txBox="1"/>
            <p:nvPr/>
          </p:nvSpPr>
          <p:spPr>
            <a:xfrm>
              <a:off x="2411760" y="3140968"/>
              <a:ext cx="4320480" cy="715089"/>
            </a:xfrm>
            <a:prstGeom prst="roundRect">
              <a:avLst/>
            </a:prstGeom>
            <a:ln w="63500" cap="rnd">
              <a:noFill/>
            </a:ln>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spcBef>
                  <a:spcPts val="0"/>
                </a:spcBef>
                <a:spcAft>
                  <a:spcPts val="0"/>
                </a:spcAft>
              </a:pPr>
              <a:r>
                <a:rPr lang="en-GB" sz="1800" b="1" i="0" dirty="0">
                  <a:solidFill>
                    <a:srgbClr val="040404"/>
                  </a:solidFill>
                </a:rPr>
                <a:t>Heads of Division/Department/Institute</a:t>
              </a:r>
            </a:p>
          </p:txBody>
        </p:sp>
        <p:cxnSp>
          <p:nvCxnSpPr>
            <p:cNvPr id="21" name="Straight Connector 20"/>
            <p:cNvCxnSpPr/>
            <p:nvPr/>
          </p:nvCxnSpPr>
          <p:spPr bwMode="auto">
            <a:xfrm>
              <a:off x="4572000" y="2780928"/>
              <a:ext cx="0" cy="28803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2" name="Straight Connector 21"/>
            <p:cNvCxnSpPr/>
            <p:nvPr/>
          </p:nvCxnSpPr>
          <p:spPr bwMode="auto">
            <a:xfrm>
              <a:off x="4553547" y="4797152"/>
              <a:ext cx="0" cy="28803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3" name="Straight Connector 22"/>
            <p:cNvCxnSpPr/>
            <p:nvPr/>
          </p:nvCxnSpPr>
          <p:spPr bwMode="auto">
            <a:xfrm>
              <a:off x="4572000" y="3933056"/>
              <a:ext cx="0" cy="28803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
          <p:nvSpPr>
            <p:cNvPr id="24" name="TextBox 23"/>
            <p:cNvSpPr txBox="1"/>
            <p:nvPr/>
          </p:nvSpPr>
          <p:spPr>
            <a:xfrm>
              <a:off x="3059832" y="4298087"/>
              <a:ext cx="3024336" cy="408623"/>
            </a:xfrm>
            <a:prstGeom prst="roundRect">
              <a:avLst/>
            </a:prstGeom>
            <a:ln w="63500" cap="rnd">
              <a:noFill/>
            </a:ln>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spcBef>
                  <a:spcPts val="0"/>
                </a:spcBef>
                <a:spcAft>
                  <a:spcPts val="0"/>
                </a:spcAft>
              </a:pPr>
              <a:r>
                <a:rPr lang="en-GB" sz="1800" b="1" i="0" dirty="0">
                  <a:solidFill>
                    <a:srgbClr val="040404"/>
                  </a:solidFill>
                </a:rPr>
                <a:t>Heads of </a:t>
              </a:r>
              <a:r>
                <a:rPr lang="en-GB" sz="1800" b="1" i="0" dirty="0" smtClean="0">
                  <a:solidFill>
                    <a:srgbClr val="040404"/>
                  </a:solidFill>
                </a:rPr>
                <a:t>Section/Group</a:t>
              </a:r>
              <a:endParaRPr lang="en-GB" sz="1800" b="1" i="0" dirty="0">
                <a:solidFill>
                  <a:srgbClr val="040404"/>
                </a:solidFill>
              </a:endParaRPr>
            </a:p>
          </p:txBody>
        </p:sp>
        <p:sp>
          <p:nvSpPr>
            <p:cNvPr id="25" name="TextBox 24"/>
            <p:cNvSpPr txBox="1"/>
            <p:nvPr/>
          </p:nvSpPr>
          <p:spPr>
            <a:xfrm>
              <a:off x="3131840" y="5157192"/>
              <a:ext cx="2880320" cy="408623"/>
            </a:xfrm>
            <a:prstGeom prst="roundRect">
              <a:avLst/>
            </a:prstGeom>
            <a:ln w="63500" cap="rnd">
              <a:noFill/>
            </a:ln>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spcBef>
                  <a:spcPts val="0"/>
                </a:spcBef>
                <a:spcAft>
                  <a:spcPts val="0"/>
                </a:spcAft>
              </a:pPr>
              <a:r>
                <a:rPr lang="en-GB" sz="1800" b="1" i="0" dirty="0" smtClean="0">
                  <a:solidFill>
                    <a:srgbClr val="040404"/>
                  </a:solidFill>
                </a:rPr>
                <a:t>Principal Investigators</a:t>
              </a:r>
              <a:endParaRPr lang="en-GB" sz="1800" b="1" i="0" dirty="0">
                <a:solidFill>
                  <a:srgbClr val="040404"/>
                </a:solidFill>
              </a:endParaRPr>
            </a:p>
          </p:txBody>
        </p:sp>
        <p:cxnSp>
          <p:nvCxnSpPr>
            <p:cNvPr id="26" name="Straight Connector 25"/>
            <p:cNvCxnSpPr/>
            <p:nvPr/>
          </p:nvCxnSpPr>
          <p:spPr bwMode="auto">
            <a:xfrm>
              <a:off x="4553547" y="5661248"/>
              <a:ext cx="0" cy="288032"/>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sp>
          <p:nvSpPr>
            <p:cNvPr id="27" name="TextBox 26"/>
            <p:cNvSpPr txBox="1"/>
            <p:nvPr/>
          </p:nvSpPr>
          <p:spPr>
            <a:xfrm>
              <a:off x="3851920" y="6044713"/>
              <a:ext cx="1440160" cy="408623"/>
            </a:xfrm>
            <a:prstGeom prst="roundRect">
              <a:avLst/>
            </a:prstGeom>
            <a:ln w="63500" cap="rnd">
              <a:noFill/>
            </a:ln>
          </p:spPr>
          <p:style>
            <a:lnRef idx="2">
              <a:schemeClr val="accent2"/>
            </a:lnRef>
            <a:fillRef idx="1003">
              <a:schemeClr val="lt2"/>
            </a:fillRef>
            <a:effectRef idx="0">
              <a:schemeClr val="accent2"/>
            </a:effectRef>
            <a:fontRef idx="minor">
              <a:schemeClr val="dk1"/>
            </a:fontRef>
          </p:style>
          <p:txBody>
            <a:bodyPr wrap="square" rtlCol="0">
              <a:spAutoFit/>
            </a:bodyPr>
            <a:lstStyle/>
            <a:p>
              <a:pPr algn="ctr">
                <a:spcBef>
                  <a:spcPts val="0"/>
                </a:spcBef>
                <a:spcAft>
                  <a:spcPts val="0"/>
                </a:spcAft>
              </a:pPr>
              <a:r>
                <a:rPr lang="en-GB" sz="1800" b="1" i="0" dirty="0" smtClean="0">
                  <a:solidFill>
                    <a:srgbClr val="040404"/>
                  </a:solidFill>
                </a:rPr>
                <a:t>Individuals</a:t>
              </a:r>
              <a:endParaRPr lang="en-GB" sz="1800" b="1" i="0" dirty="0">
                <a:solidFill>
                  <a:srgbClr val="040404"/>
                </a:solidFill>
              </a:endParaRPr>
            </a:p>
          </p:txBody>
        </p:sp>
      </p:grpSp>
      <p:sp>
        <p:nvSpPr>
          <p:cNvPr id="13" name="TextBox 12"/>
          <p:cNvSpPr txBox="1"/>
          <p:nvPr/>
        </p:nvSpPr>
        <p:spPr>
          <a:xfrm>
            <a:off x="251520" y="3438365"/>
            <a:ext cx="1440160" cy="715089"/>
          </a:xfrm>
          <a:prstGeom prst="roundRect">
            <a:avLst/>
          </a:prstGeom>
          <a:ln>
            <a:noFill/>
          </a:ln>
        </p:spPr>
        <p:style>
          <a:lnRef idx="0">
            <a:scrgbClr r="0" g="0" b="0"/>
          </a:lnRef>
          <a:fillRef idx="1003">
            <a:schemeClr val="lt1"/>
          </a:fillRef>
          <a:effectRef idx="0">
            <a:scrgbClr r="0" g="0" b="0"/>
          </a:effectRef>
          <a:fontRef idx="major"/>
        </p:style>
        <p:txBody>
          <a:bodyPr wrap="square" rtlCol="0">
            <a:spAutoFit/>
          </a:bodyPr>
          <a:lstStyle/>
          <a:p>
            <a:pPr algn="ctr">
              <a:spcBef>
                <a:spcPts val="0"/>
              </a:spcBef>
              <a:spcAft>
                <a:spcPts val="0"/>
              </a:spcAft>
            </a:pPr>
            <a:r>
              <a:rPr lang="en-GB" sz="1800" b="1" i="0" dirty="0" smtClean="0">
                <a:solidFill>
                  <a:srgbClr val="040404"/>
                </a:solidFill>
                <a:latin typeface="+mn-lt"/>
              </a:rPr>
              <a:t>Support Services</a:t>
            </a:r>
          </a:p>
        </p:txBody>
      </p:sp>
      <p:sp>
        <p:nvSpPr>
          <p:cNvPr id="14" name="Rounded Rectangle 13"/>
          <p:cNvSpPr/>
          <p:nvPr/>
        </p:nvSpPr>
        <p:spPr bwMode="auto">
          <a:xfrm>
            <a:off x="107504" y="1610182"/>
            <a:ext cx="8784976" cy="5137883"/>
          </a:xfrm>
          <a:prstGeom prst="round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cxnSp>
        <p:nvCxnSpPr>
          <p:cNvPr id="29" name="Straight Arrow Connector 28"/>
          <p:cNvCxnSpPr/>
          <p:nvPr/>
        </p:nvCxnSpPr>
        <p:spPr bwMode="auto">
          <a:xfrm flipV="1">
            <a:off x="1662831" y="1905119"/>
            <a:ext cx="2837161" cy="1533246"/>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13312" name="Straight Arrow Connector 13311"/>
          <p:cNvCxnSpPr/>
          <p:nvPr/>
        </p:nvCxnSpPr>
        <p:spPr bwMode="auto">
          <a:xfrm flipV="1">
            <a:off x="1763688" y="2697208"/>
            <a:ext cx="2016224" cy="945320"/>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13315" name="Straight Arrow Connector 13314"/>
          <p:cNvCxnSpPr/>
          <p:nvPr/>
        </p:nvCxnSpPr>
        <p:spPr bwMode="auto">
          <a:xfrm flipV="1">
            <a:off x="1763688" y="3642528"/>
            <a:ext cx="1317723" cy="153381"/>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13317" name="Straight Arrow Connector 13316"/>
          <p:cNvCxnSpPr/>
          <p:nvPr/>
        </p:nvCxnSpPr>
        <p:spPr bwMode="auto">
          <a:xfrm>
            <a:off x="1763688" y="4153454"/>
            <a:ext cx="1872208" cy="492960"/>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13319" name="Straight Arrow Connector 13318"/>
          <p:cNvCxnSpPr/>
          <p:nvPr/>
        </p:nvCxnSpPr>
        <p:spPr bwMode="auto">
          <a:xfrm>
            <a:off x="1662831" y="4221088"/>
            <a:ext cx="1973065" cy="1152128"/>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13322" name="Straight Arrow Connector 13321"/>
          <p:cNvCxnSpPr/>
          <p:nvPr/>
        </p:nvCxnSpPr>
        <p:spPr bwMode="auto">
          <a:xfrm>
            <a:off x="1259632" y="4221088"/>
            <a:ext cx="3240360" cy="2171952"/>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sp>
        <p:nvSpPr>
          <p:cNvPr id="13325" name="TextBox 13324"/>
          <p:cNvSpPr txBox="1"/>
          <p:nvPr/>
        </p:nvSpPr>
        <p:spPr>
          <a:xfrm>
            <a:off x="539552" y="6372036"/>
            <a:ext cx="2664296" cy="369332"/>
          </a:xfrm>
          <a:prstGeom prst="rect">
            <a:avLst/>
          </a:prstGeom>
          <a:noFill/>
        </p:spPr>
        <p:txBody>
          <a:bodyPr wrap="square" rtlCol="0">
            <a:spAutoFit/>
          </a:bodyPr>
          <a:lstStyle/>
          <a:p>
            <a:pPr marL="363538" indent="-363538">
              <a:spcBef>
                <a:spcPts val="0"/>
              </a:spcBef>
              <a:spcAft>
                <a:spcPts val="0"/>
              </a:spcAft>
            </a:pPr>
            <a:r>
              <a:rPr lang="en-GB" sz="1800" b="1" i="0" dirty="0" smtClean="0">
                <a:solidFill>
                  <a:schemeClr val="accent1"/>
                </a:solidFill>
                <a:latin typeface="+mn-lt"/>
              </a:rPr>
              <a:t>Safety Department</a:t>
            </a:r>
          </a:p>
        </p:txBody>
      </p:sp>
      <p:sp>
        <p:nvSpPr>
          <p:cNvPr id="13326" name="TextBox 13325"/>
          <p:cNvSpPr txBox="1"/>
          <p:nvPr/>
        </p:nvSpPr>
        <p:spPr>
          <a:xfrm>
            <a:off x="7020272" y="2060848"/>
            <a:ext cx="1800200" cy="1298377"/>
          </a:xfrm>
          <a:prstGeom prst="ellipse">
            <a:avLst/>
          </a:prstGeom>
        </p:spPr>
        <p:style>
          <a:lnRef idx="0">
            <a:scrgbClr r="0" g="0" b="0"/>
          </a:lnRef>
          <a:fillRef idx="1003">
            <a:schemeClr val="dk2"/>
          </a:fillRef>
          <a:effectRef idx="0">
            <a:scrgbClr r="0" g="0" b="0"/>
          </a:effectRef>
          <a:fontRef idx="major"/>
        </p:style>
        <p:txBody>
          <a:bodyPr wrap="square" rtlCol="0">
            <a:spAutoFit/>
          </a:bodyPr>
          <a:lstStyle/>
          <a:p>
            <a:pPr algn="ctr">
              <a:spcBef>
                <a:spcPts val="0"/>
              </a:spcBef>
              <a:spcAft>
                <a:spcPts val="0"/>
              </a:spcAft>
            </a:pPr>
            <a:r>
              <a:rPr lang="en-GB" sz="1800" b="1" i="0" dirty="0" smtClean="0">
                <a:solidFill>
                  <a:schemeClr val="bg1"/>
                </a:solidFill>
                <a:latin typeface="+mn-lt"/>
              </a:rPr>
              <a:t>Campus Safety Managers</a:t>
            </a:r>
          </a:p>
        </p:txBody>
      </p:sp>
    </p:spTree>
    <p:extLst>
      <p:ext uri="{BB962C8B-B14F-4D97-AF65-F5344CB8AC3E}">
        <p14:creationId xmlns:p14="http://schemas.microsoft.com/office/powerpoint/2010/main" val="42717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200"/>
                                  </p:stCondLst>
                                  <p:childTnLst>
                                    <p:set>
                                      <p:cBhvr>
                                        <p:cTn id="17" dur="1" fill="hold">
                                          <p:stCondLst>
                                            <p:cond delay="0"/>
                                          </p:stCondLst>
                                        </p:cTn>
                                        <p:tgtEl>
                                          <p:spTgt spid="13312"/>
                                        </p:tgtEl>
                                        <p:attrNameLst>
                                          <p:attrName>style.visibility</p:attrName>
                                        </p:attrNameLst>
                                      </p:cBhvr>
                                      <p:to>
                                        <p:strVal val="visible"/>
                                      </p:to>
                                    </p:set>
                                  </p:childTnLst>
                                </p:cTn>
                              </p:par>
                            </p:childTnLst>
                          </p:cTn>
                        </p:par>
                        <p:par>
                          <p:cTn id="18" fill="hold">
                            <p:stCondLst>
                              <p:cond delay="200"/>
                            </p:stCondLst>
                            <p:childTnLst>
                              <p:par>
                                <p:cTn id="19" presetID="1" presetClass="entr" presetSubtype="0" fill="hold" nodeType="afterEffect">
                                  <p:stCondLst>
                                    <p:cond delay="200"/>
                                  </p:stCondLst>
                                  <p:childTnLst>
                                    <p:set>
                                      <p:cBhvr>
                                        <p:cTn id="20" dur="1" fill="hold">
                                          <p:stCondLst>
                                            <p:cond delay="0"/>
                                          </p:stCondLst>
                                        </p:cTn>
                                        <p:tgtEl>
                                          <p:spTgt spid="13315"/>
                                        </p:tgtEl>
                                        <p:attrNameLst>
                                          <p:attrName>style.visibility</p:attrName>
                                        </p:attrNameLst>
                                      </p:cBhvr>
                                      <p:to>
                                        <p:strVal val="visible"/>
                                      </p:to>
                                    </p:set>
                                  </p:childTnLst>
                                </p:cTn>
                              </p:par>
                            </p:childTnLst>
                          </p:cTn>
                        </p:par>
                        <p:par>
                          <p:cTn id="21" fill="hold">
                            <p:stCondLst>
                              <p:cond delay="400"/>
                            </p:stCondLst>
                            <p:childTnLst>
                              <p:par>
                                <p:cTn id="22" presetID="1" presetClass="entr" presetSubtype="0" fill="hold" nodeType="afterEffect">
                                  <p:stCondLst>
                                    <p:cond delay="200"/>
                                  </p:stCondLst>
                                  <p:childTnLst>
                                    <p:set>
                                      <p:cBhvr>
                                        <p:cTn id="23" dur="1" fill="hold">
                                          <p:stCondLst>
                                            <p:cond delay="0"/>
                                          </p:stCondLst>
                                        </p:cTn>
                                        <p:tgtEl>
                                          <p:spTgt spid="13317"/>
                                        </p:tgtEl>
                                        <p:attrNameLst>
                                          <p:attrName>style.visibility</p:attrName>
                                        </p:attrNameLst>
                                      </p:cBhvr>
                                      <p:to>
                                        <p:strVal val="visible"/>
                                      </p:to>
                                    </p:set>
                                  </p:childTnLst>
                                </p:cTn>
                              </p:par>
                            </p:childTnLst>
                          </p:cTn>
                        </p:par>
                        <p:par>
                          <p:cTn id="24" fill="hold">
                            <p:stCondLst>
                              <p:cond delay="600"/>
                            </p:stCondLst>
                            <p:childTnLst>
                              <p:par>
                                <p:cTn id="25" presetID="1" presetClass="entr" presetSubtype="0" fill="hold" nodeType="afterEffect">
                                  <p:stCondLst>
                                    <p:cond delay="200"/>
                                  </p:stCondLst>
                                  <p:childTnLst>
                                    <p:set>
                                      <p:cBhvr>
                                        <p:cTn id="26" dur="1" fill="hold">
                                          <p:stCondLst>
                                            <p:cond delay="0"/>
                                          </p:stCondLst>
                                        </p:cTn>
                                        <p:tgtEl>
                                          <p:spTgt spid="13319"/>
                                        </p:tgtEl>
                                        <p:attrNameLst>
                                          <p:attrName>style.visibility</p:attrName>
                                        </p:attrNameLst>
                                      </p:cBhvr>
                                      <p:to>
                                        <p:strVal val="visible"/>
                                      </p:to>
                                    </p:set>
                                  </p:childTnLst>
                                </p:cTn>
                              </p:par>
                            </p:childTnLst>
                          </p:cTn>
                        </p:par>
                        <p:par>
                          <p:cTn id="27" fill="hold">
                            <p:stCondLst>
                              <p:cond delay="800"/>
                            </p:stCondLst>
                            <p:childTnLst>
                              <p:par>
                                <p:cTn id="28" presetID="1" presetClass="entr" presetSubtype="0" fill="hold" nodeType="afterEffect">
                                  <p:stCondLst>
                                    <p:cond delay="200"/>
                                  </p:stCondLst>
                                  <p:childTnLst>
                                    <p:set>
                                      <p:cBhvr>
                                        <p:cTn id="29" dur="1" fill="hold">
                                          <p:stCondLst>
                                            <p:cond delay="0"/>
                                          </p:stCondLst>
                                        </p:cTn>
                                        <p:tgtEl>
                                          <p:spTgt spid="133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3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3325" grpId="0"/>
      <p:bldP spid="133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smtClean="0"/>
              <a:t>College Safety Department</a:t>
            </a:r>
          </a:p>
        </p:txBody>
      </p:sp>
      <p:pic>
        <p:nvPicPr>
          <p:cNvPr id="7171" name="Picture 2" descr="C:\Users\hcombe\Desktop\Photos\2011-02-09 11.25.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300" y="6107955"/>
            <a:ext cx="1111250" cy="633413"/>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3" descr="C:\Users\hcombe\Desktop\Photos\DSCF752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300" y="5187950"/>
            <a:ext cx="1111250" cy="833438"/>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4" descr="C:\Users\hcombe\Desktop\Photos\IMG_002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1300" y="4252913"/>
            <a:ext cx="1111250" cy="831850"/>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5" descr="C:\Users\hcombe\Desktop\Photos\Photo0039.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1300" y="2492375"/>
            <a:ext cx="1111250" cy="717550"/>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6" descr="C:\Users\hcombe\Desktop\Photos\Photo011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1300" y="1557338"/>
            <a:ext cx="1111250" cy="831850"/>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7" descr="C:\Users\hcombe\Desktop\Photos\Photo0207.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0825" y="3324225"/>
            <a:ext cx="1101725" cy="825500"/>
          </a:xfrm>
          <a:prstGeom prst="rect">
            <a:avLst/>
          </a:prstGeom>
          <a:noFill/>
          <a:ln w="9525">
            <a:solidFill>
              <a:srgbClr val="040404"/>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92275" y="1544638"/>
            <a:ext cx="7200900" cy="4802187"/>
          </a:xfrm>
          <a:prstGeom prst="rect">
            <a:avLst/>
          </a:prstGeom>
        </p:spPr>
        <p:txBody>
          <a:bodyPr>
            <a:spAutoFit/>
          </a:bodyPr>
          <a:lstStyle/>
          <a:p>
            <a:pPr>
              <a:spcAft>
                <a:spcPts val="600"/>
              </a:spcAft>
              <a:defRPr/>
            </a:pPr>
            <a:r>
              <a:rPr lang="en-GB" b="1" i="0" dirty="0">
                <a:solidFill>
                  <a:schemeClr val="accent6"/>
                </a:solidFill>
                <a:latin typeface="+mn-lt"/>
              </a:rPr>
              <a:t>The role </a:t>
            </a:r>
            <a:r>
              <a:rPr lang="en-GB" b="1" i="0" dirty="0">
                <a:solidFill>
                  <a:srgbClr val="1B0807"/>
                </a:solidFill>
                <a:latin typeface="+mn-lt"/>
              </a:rPr>
              <a:t>of the Safety Department is to ensure that:</a:t>
            </a:r>
          </a:p>
          <a:p>
            <a:pPr marL="285750" indent="-285750">
              <a:spcAft>
                <a:spcPts val="600"/>
              </a:spcAft>
              <a:buFont typeface="Arial" panose="020B0604020202020204" pitchFamily="34" charset="0"/>
              <a:buChar char="•"/>
              <a:defRPr/>
            </a:pPr>
            <a:r>
              <a:rPr lang="en-GB" i="0" dirty="0">
                <a:solidFill>
                  <a:srgbClr val="1B0807"/>
                </a:solidFill>
                <a:latin typeface="+mn-lt"/>
              </a:rPr>
              <a:t>the College provides a </a:t>
            </a:r>
            <a:r>
              <a:rPr lang="en-GB" i="0" dirty="0">
                <a:solidFill>
                  <a:schemeClr val="accent1"/>
                </a:solidFill>
                <a:latin typeface="+mn-lt"/>
              </a:rPr>
              <a:t>safe working environment </a:t>
            </a:r>
            <a:r>
              <a:rPr lang="en-GB" i="0" dirty="0">
                <a:solidFill>
                  <a:srgbClr val="1B0807"/>
                </a:solidFill>
                <a:latin typeface="+mn-lt"/>
              </a:rPr>
              <a:t>for all staff, students and visitors</a:t>
            </a:r>
          </a:p>
          <a:p>
            <a:pPr marL="285750" indent="-285750">
              <a:spcAft>
                <a:spcPts val="600"/>
              </a:spcAft>
              <a:buFont typeface="Arial" panose="020B0604020202020204" pitchFamily="34" charset="0"/>
              <a:buChar char="•"/>
              <a:defRPr/>
            </a:pPr>
            <a:r>
              <a:rPr lang="en-GB" i="0" dirty="0">
                <a:solidFill>
                  <a:srgbClr val="1B0807"/>
                </a:solidFill>
                <a:latin typeface="+mn-lt"/>
              </a:rPr>
              <a:t>all College activities are undertaken in a </a:t>
            </a:r>
            <a:r>
              <a:rPr lang="en-GB" i="0" dirty="0">
                <a:solidFill>
                  <a:schemeClr val="accent1"/>
                </a:solidFill>
                <a:latin typeface="+mn-lt"/>
              </a:rPr>
              <a:t>safe manner</a:t>
            </a:r>
            <a:r>
              <a:rPr lang="en-GB" i="0" dirty="0">
                <a:solidFill>
                  <a:srgbClr val="1B0807"/>
                </a:solidFill>
                <a:latin typeface="+mn-lt"/>
              </a:rPr>
              <a:t>, and</a:t>
            </a:r>
          </a:p>
          <a:p>
            <a:pPr marL="285750" indent="-285750">
              <a:spcAft>
                <a:spcPts val="600"/>
              </a:spcAft>
              <a:buFont typeface="Arial" panose="020B0604020202020204" pitchFamily="34" charset="0"/>
              <a:buChar char="•"/>
              <a:defRPr/>
            </a:pPr>
            <a:r>
              <a:rPr lang="en-GB" i="0" dirty="0">
                <a:solidFill>
                  <a:srgbClr val="1B0807"/>
                </a:solidFill>
                <a:latin typeface="+mn-lt"/>
              </a:rPr>
              <a:t>the College complies with the requirements of the </a:t>
            </a:r>
            <a:r>
              <a:rPr lang="en-GB" i="0" dirty="0">
                <a:solidFill>
                  <a:schemeClr val="accent1"/>
                </a:solidFill>
                <a:latin typeface="+mn-lt"/>
              </a:rPr>
              <a:t>Health and Safety at Work Act </a:t>
            </a:r>
            <a:r>
              <a:rPr lang="en-GB" i="0" dirty="0">
                <a:solidFill>
                  <a:srgbClr val="1B0807"/>
                </a:solidFill>
                <a:latin typeface="+mn-lt"/>
              </a:rPr>
              <a:t>and other relevant legislation</a:t>
            </a:r>
          </a:p>
          <a:p>
            <a:pPr marL="285750" indent="-285750">
              <a:spcAft>
                <a:spcPts val="600"/>
              </a:spcAft>
              <a:buFont typeface="Arial" panose="020B0604020202020204" pitchFamily="34" charset="0"/>
              <a:buChar char="•"/>
              <a:defRPr/>
            </a:pPr>
            <a:endParaRPr lang="en-GB" sz="600" i="0" dirty="0">
              <a:solidFill>
                <a:srgbClr val="1B0807"/>
              </a:solidFill>
              <a:latin typeface="+mn-lt"/>
            </a:endParaRPr>
          </a:p>
          <a:p>
            <a:pPr>
              <a:spcAft>
                <a:spcPts val="600"/>
              </a:spcAft>
              <a:defRPr/>
            </a:pPr>
            <a:r>
              <a:rPr lang="en-GB" b="1" i="0" dirty="0">
                <a:solidFill>
                  <a:srgbClr val="1B0807"/>
                </a:solidFill>
                <a:latin typeface="+mn-lt"/>
              </a:rPr>
              <a:t>In undertaking this role, the Safety Department:</a:t>
            </a:r>
          </a:p>
          <a:p>
            <a:pPr marL="285750" indent="-285750">
              <a:spcAft>
                <a:spcPts val="600"/>
              </a:spcAft>
              <a:buFont typeface="Arial" panose="020B0604020202020204" pitchFamily="34" charset="0"/>
              <a:buChar char="•"/>
              <a:defRPr/>
            </a:pPr>
            <a:r>
              <a:rPr lang="en-GB" i="0" dirty="0">
                <a:solidFill>
                  <a:srgbClr val="1B0807"/>
                </a:solidFill>
                <a:latin typeface="+mn-lt"/>
              </a:rPr>
              <a:t>provides </a:t>
            </a:r>
            <a:r>
              <a:rPr lang="en-GB" i="0" dirty="0">
                <a:solidFill>
                  <a:schemeClr val="accent1"/>
                </a:solidFill>
                <a:latin typeface="+mn-lt"/>
              </a:rPr>
              <a:t>expert advice </a:t>
            </a:r>
            <a:r>
              <a:rPr lang="en-GB" i="0" dirty="0">
                <a:solidFill>
                  <a:srgbClr val="1B0807"/>
                </a:solidFill>
                <a:latin typeface="+mn-lt"/>
              </a:rPr>
              <a:t>on safety matters to the College</a:t>
            </a:r>
          </a:p>
          <a:p>
            <a:pPr marL="285750" indent="-285750">
              <a:spcAft>
                <a:spcPts val="600"/>
              </a:spcAft>
              <a:buFont typeface="Arial" panose="020B0604020202020204" pitchFamily="34" charset="0"/>
              <a:buChar char="•"/>
              <a:defRPr/>
            </a:pPr>
            <a:r>
              <a:rPr lang="en-GB" i="0" dirty="0">
                <a:solidFill>
                  <a:schemeClr val="accent1"/>
                </a:solidFill>
                <a:latin typeface="+mn-lt"/>
              </a:rPr>
              <a:t>develops policies </a:t>
            </a:r>
            <a:r>
              <a:rPr lang="en-GB" i="0" dirty="0">
                <a:solidFill>
                  <a:srgbClr val="1B0807"/>
                </a:solidFill>
                <a:latin typeface="+mn-lt"/>
              </a:rPr>
              <a:t>on safety issues and prepares codes of practice and guidance notes as appropriate</a:t>
            </a:r>
          </a:p>
          <a:p>
            <a:pPr marL="285750" indent="-285750">
              <a:spcAft>
                <a:spcPts val="600"/>
              </a:spcAft>
              <a:buFont typeface="Arial" panose="020B0604020202020204" pitchFamily="34" charset="0"/>
              <a:buChar char="•"/>
              <a:defRPr/>
            </a:pPr>
            <a:r>
              <a:rPr lang="en-GB" i="0" dirty="0">
                <a:solidFill>
                  <a:schemeClr val="accent1"/>
                </a:solidFill>
                <a:latin typeface="+mn-lt"/>
              </a:rPr>
              <a:t>audits compliance </a:t>
            </a:r>
            <a:r>
              <a:rPr lang="en-GB" i="0" dirty="0">
                <a:solidFill>
                  <a:srgbClr val="1B0807"/>
                </a:solidFill>
                <a:latin typeface="+mn-lt"/>
              </a:rPr>
              <a:t>with College safety policies &amp; national standards</a:t>
            </a:r>
          </a:p>
          <a:p>
            <a:pPr marL="285750" indent="-285750">
              <a:spcAft>
                <a:spcPts val="600"/>
              </a:spcAft>
              <a:buFont typeface="Arial" panose="020B0604020202020204" pitchFamily="34" charset="0"/>
              <a:buChar char="•"/>
              <a:defRPr/>
            </a:pPr>
            <a:r>
              <a:rPr lang="en-GB" i="0" dirty="0">
                <a:solidFill>
                  <a:schemeClr val="accent1"/>
                </a:solidFill>
                <a:latin typeface="+mn-lt"/>
              </a:rPr>
              <a:t>investigates</a:t>
            </a:r>
            <a:r>
              <a:rPr lang="en-GB" i="0" dirty="0">
                <a:solidFill>
                  <a:srgbClr val="1B0807"/>
                </a:solidFill>
                <a:latin typeface="+mn-lt"/>
              </a:rPr>
              <a:t> accidents and near misses </a:t>
            </a:r>
          </a:p>
          <a:p>
            <a:pPr marL="285750" indent="-285750">
              <a:spcAft>
                <a:spcPts val="600"/>
              </a:spcAft>
              <a:buFont typeface="Arial" panose="020B0604020202020204" pitchFamily="34" charset="0"/>
              <a:buChar char="•"/>
              <a:defRPr/>
            </a:pPr>
            <a:r>
              <a:rPr lang="en-GB" i="0" dirty="0" err="1">
                <a:solidFill>
                  <a:srgbClr val="1B0807"/>
                </a:solidFill>
                <a:latin typeface="+mn-lt"/>
              </a:rPr>
              <a:t>liases</a:t>
            </a:r>
            <a:r>
              <a:rPr lang="en-GB" i="0" dirty="0">
                <a:solidFill>
                  <a:srgbClr val="1B0807"/>
                </a:solidFill>
                <a:latin typeface="+mn-lt"/>
              </a:rPr>
              <a:t> with </a:t>
            </a:r>
            <a:r>
              <a:rPr lang="en-GB" i="0" dirty="0">
                <a:solidFill>
                  <a:schemeClr val="accent1"/>
                </a:solidFill>
                <a:latin typeface="+mn-lt"/>
              </a:rPr>
              <a:t>statutory authorities</a:t>
            </a:r>
          </a:p>
          <a:p>
            <a:pPr marL="285750" indent="-285750">
              <a:spcAft>
                <a:spcPts val="600"/>
              </a:spcAft>
              <a:buFont typeface="Arial" panose="020B0604020202020204" pitchFamily="34" charset="0"/>
              <a:buChar char="•"/>
              <a:defRPr/>
            </a:pPr>
            <a:r>
              <a:rPr lang="en-GB" i="0" dirty="0">
                <a:solidFill>
                  <a:srgbClr val="1B0807"/>
                </a:solidFill>
                <a:latin typeface="+mn-lt"/>
              </a:rPr>
              <a:t>runs a </a:t>
            </a:r>
            <a:r>
              <a:rPr lang="en-GB" i="0" dirty="0">
                <a:solidFill>
                  <a:schemeClr val="accent1"/>
                </a:solidFill>
                <a:latin typeface="+mn-lt"/>
              </a:rPr>
              <a:t>safety training programme </a:t>
            </a:r>
            <a:r>
              <a:rPr lang="en-GB" i="0" dirty="0">
                <a:solidFill>
                  <a:srgbClr val="1B0807"/>
                </a:solidFill>
                <a:latin typeface="+mn-lt"/>
              </a:rPr>
              <a:t>and provides advice on specialist needs</a:t>
            </a:r>
          </a:p>
          <a:p>
            <a:pPr marL="285750" indent="-285750">
              <a:spcAft>
                <a:spcPts val="600"/>
              </a:spcAft>
              <a:buFont typeface="Arial" panose="020B0604020202020204" pitchFamily="34" charset="0"/>
              <a:buChar char="•"/>
              <a:defRPr/>
            </a:pPr>
            <a:r>
              <a:rPr lang="en-GB" i="0" dirty="0">
                <a:solidFill>
                  <a:srgbClr val="1B0807"/>
                </a:solidFill>
                <a:latin typeface="+mn-lt"/>
              </a:rPr>
              <a:t>advises on environmental monitoring.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6E6E6F"/>
                                      </p:to>
                                    </p:animClr>
                                  </p:sub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6E6E6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6E6E6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6E6E6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6E6E6F"/>
                                      </p:to>
                                    </p:animClr>
                                  </p:sub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6E6E6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6E6E6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rgbClr val="6E6E6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rgbClr val="6E6E6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rgbClr val="6E6E6F"/>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rgbClr val="6E6E6F"/>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2" end="12"/>
                                            </p:txEl>
                                          </p:spTgt>
                                        </p:tgtEl>
                                        <p:attrNameLst>
                                          <p:attrName>ppt_c</p:attrName>
                                        </p:attrNameLst>
                                      </p:cBhvr>
                                      <p:to>
                                        <a:srgbClr val="6E6E6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Individual safety responsibilities</a:t>
            </a:r>
          </a:p>
        </p:txBody>
      </p:sp>
      <p:sp>
        <p:nvSpPr>
          <p:cNvPr id="2" name="Rectangle 1"/>
          <p:cNvSpPr/>
          <p:nvPr/>
        </p:nvSpPr>
        <p:spPr>
          <a:xfrm>
            <a:off x="1691680" y="2446685"/>
            <a:ext cx="7200900" cy="3430587"/>
          </a:xfrm>
          <a:prstGeom prst="rect">
            <a:avLst/>
          </a:prstGeom>
        </p:spPr>
        <p:txBody>
          <a:bodyPr>
            <a:spAutoFit/>
          </a:bodyPr>
          <a:lstStyle/>
          <a:p>
            <a:pPr>
              <a:defRPr/>
            </a:pPr>
            <a:r>
              <a:rPr lang="en-GB" b="1" i="0" dirty="0">
                <a:solidFill>
                  <a:srgbClr val="1B0807"/>
                </a:solidFill>
                <a:latin typeface="+mn-lt"/>
              </a:rPr>
              <a:t>All staff/students must:</a:t>
            </a:r>
          </a:p>
          <a:p>
            <a:pPr>
              <a:defRPr/>
            </a:pPr>
            <a:endParaRPr lang="en-GB" i="0" dirty="0">
              <a:solidFill>
                <a:srgbClr val="1B0807"/>
              </a:solidFill>
              <a:latin typeface="+mn-lt"/>
            </a:endParaRPr>
          </a:p>
          <a:p>
            <a:pPr marL="285750" indent="-285750">
              <a:spcAft>
                <a:spcPts val="600"/>
              </a:spcAft>
              <a:buFont typeface="Arial" panose="020B0604020202020204" pitchFamily="34" charset="0"/>
              <a:buChar char="•"/>
              <a:defRPr/>
            </a:pPr>
            <a:r>
              <a:rPr lang="en-GB" i="0" dirty="0">
                <a:solidFill>
                  <a:schemeClr val="accent1"/>
                </a:solidFill>
                <a:latin typeface="+mn-lt"/>
              </a:rPr>
              <a:t>Comply</a:t>
            </a:r>
            <a:r>
              <a:rPr lang="en-GB" i="0" dirty="0">
                <a:solidFill>
                  <a:srgbClr val="1B0807"/>
                </a:solidFill>
                <a:latin typeface="+mn-lt"/>
              </a:rPr>
              <a:t> with all local and College policies, procedures and codes of practice etc.</a:t>
            </a:r>
          </a:p>
          <a:p>
            <a:pPr marL="285750" indent="-285750">
              <a:spcAft>
                <a:spcPts val="600"/>
              </a:spcAft>
              <a:buFont typeface="Arial" panose="020B0604020202020204" pitchFamily="34" charset="0"/>
              <a:buChar char="•"/>
              <a:defRPr/>
            </a:pPr>
            <a:r>
              <a:rPr lang="en-GB" i="0" dirty="0">
                <a:solidFill>
                  <a:schemeClr val="accent1"/>
                </a:solidFill>
                <a:latin typeface="+mn-lt"/>
              </a:rPr>
              <a:t>Ensure</a:t>
            </a:r>
            <a:r>
              <a:rPr lang="en-GB" i="0" dirty="0">
                <a:solidFill>
                  <a:srgbClr val="1B0807"/>
                </a:solidFill>
                <a:latin typeface="+mn-lt"/>
              </a:rPr>
              <a:t> that their activities do not present unnecessary </a:t>
            </a:r>
            <a:r>
              <a:rPr lang="en-GB" i="0" dirty="0">
                <a:solidFill>
                  <a:srgbClr val="040404"/>
                </a:solidFill>
                <a:latin typeface="+mn-lt"/>
              </a:rPr>
              <a:t>or uncontrolled risks to themselves or to others.</a:t>
            </a:r>
          </a:p>
          <a:p>
            <a:pPr marL="285750" indent="-285750">
              <a:spcAft>
                <a:spcPts val="600"/>
              </a:spcAft>
              <a:buFont typeface="Arial" panose="020B0604020202020204" pitchFamily="34" charset="0"/>
              <a:buChar char="•"/>
              <a:defRPr/>
            </a:pPr>
            <a:r>
              <a:rPr lang="en-GB" i="0" dirty="0">
                <a:solidFill>
                  <a:schemeClr val="accent1"/>
                </a:solidFill>
                <a:latin typeface="+mn-lt"/>
              </a:rPr>
              <a:t>Attend</a:t>
            </a:r>
            <a:r>
              <a:rPr lang="en-GB" i="0" dirty="0">
                <a:solidFill>
                  <a:srgbClr val="1B0807"/>
                </a:solidFill>
                <a:latin typeface="+mn-lt"/>
              </a:rPr>
              <a:t> appropriate induction and training.</a:t>
            </a:r>
          </a:p>
          <a:p>
            <a:pPr marL="285750" indent="-285750">
              <a:spcAft>
                <a:spcPts val="600"/>
              </a:spcAft>
              <a:buFont typeface="Arial" panose="020B0604020202020204" pitchFamily="34" charset="0"/>
              <a:buChar char="•"/>
              <a:defRPr/>
            </a:pPr>
            <a:r>
              <a:rPr lang="en-GB" i="0" dirty="0">
                <a:solidFill>
                  <a:schemeClr val="accent1"/>
                </a:solidFill>
                <a:latin typeface="+mn-lt"/>
              </a:rPr>
              <a:t>Report</a:t>
            </a:r>
            <a:r>
              <a:rPr lang="en-GB" i="0" dirty="0">
                <a:solidFill>
                  <a:srgbClr val="1B0807"/>
                </a:solidFill>
                <a:latin typeface="+mn-lt"/>
              </a:rPr>
              <a:t> any accidents, unsafe circumstances or work-related ill health.</a:t>
            </a:r>
          </a:p>
          <a:p>
            <a:pPr marL="285750" indent="-285750">
              <a:spcAft>
                <a:spcPts val="600"/>
              </a:spcAft>
              <a:buFont typeface="Arial" panose="020B0604020202020204" pitchFamily="34" charset="0"/>
              <a:buChar char="•"/>
              <a:defRPr/>
            </a:pPr>
            <a:r>
              <a:rPr lang="en-GB" i="0" dirty="0">
                <a:solidFill>
                  <a:schemeClr val="accent1"/>
                </a:solidFill>
                <a:latin typeface="+mn-lt"/>
              </a:rPr>
              <a:t>Not interfere </a:t>
            </a:r>
            <a:r>
              <a:rPr lang="en-GB" i="0" dirty="0">
                <a:solidFill>
                  <a:srgbClr val="1B0807"/>
                </a:solidFill>
                <a:latin typeface="+mn-lt"/>
              </a:rPr>
              <a:t>with any equipment provided for Health and Safety.</a:t>
            </a:r>
          </a:p>
          <a:p>
            <a:pPr marL="285750" indent="-285750">
              <a:spcAft>
                <a:spcPts val="600"/>
              </a:spcAft>
              <a:buFont typeface="Arial" panose="020B0604020202020204" pitchFamily="34" charset="0"/>
              <a:buChar char="•"/>
              <a:defRPr/>
            </a:pPr>
            <a:r>
              <a:rPr lang="en-GB" i="0" dirty="0">
                <a:solidFill>
                  <a:schemeClr val="accent1"/>
                </a:solidFill>
                <a:latin typeface="+mn-lt"/>
              </a:rPr>
              <a:t>Inform</a:t>
            </a:r>
            <a:r>
              <a:rPr lang="en-GB" i="0" dirty="0">
                <a:solidFill>
                  <a:srgbClr val="1B0807"/>
                </a:solidFill>
                <a:latin typeface="+mn-lt"/>
              </a:rPr>
              <a:t> their line manager if they are not confident that they can carry out a work activity safely, rather than compromising their own safety or the safety of others.  </a:t>
            </a:r>
          </a:p>
        </p:txBody>
      </p:sp>
      <p:pic>
        <p:nvPicPr>
          <p:cNvPr id="8198" name="Picture 6" descr="C:\Users\hcombe\Desktop\assets_2014-09-10_15-19-44\ICL_NTU_05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56792"/>
            <a:ext cx="1114986" cy="743255"/>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199" name="Picture 7" descr="C:\Users\hcombe\Desktop\assets_2014-09-10_15-19-44\IMG_767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288" y="2472211"/>
            <a:ext cx="1111252" cy="740765"/>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201" name="Picture 9" descr="C:\Users\hcombe\Desktop\assets_2014-09-10_15-19-44\imp_121214_ms_objects_c04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4202367"/>
            <a:ext cx="1108202" cy="738801"/>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202" name="Picture 10" descr="C:\Users\hcombe\Desktop\assets_2014-09-10_15-19-44\TanakaGeneral-022.t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3335678"/>
            <a:ext cx="1108202" cy="741394"/>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204" name="Picture 12" descr="C:\Users\hcombe\Desktop\assets_2014-09-10_15-19-44\FJG-Imperial_College-1982.t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9288" y="5924603"/>
            <a:ext cx="1117218" cy="744757"/>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207" name="Picture 15" descr="C:\Users\hcombe\Desktop\assets_2014-09-10_15-19-02\StMary_Library_RH__772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9288" y="5060498"/>
            <a:ext cx="1117217" cy="744766"/>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6E6E6F"/>
                                      </p:to>
                                    </p:animClr>
                                  </p:sub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6E6E6F"/>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6E6E6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6E6E6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6E6E6F"/>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6E6E6F"/>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6E6E6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Main responsibilities of the Principal Investigator</a:t>
            </a:r>
          </a:p>
        </p:txBody>
      </p:sp>
      <p:sp>
        <p:nvSpPr>
          <p:cNvPr id="4" name="Rectangle 3"/>
          <p:cNvSpPr/>
          <p:nvPr/>
        </p:nvSpPr>
        <p:spPr>
          <a:xfrm>
            <a:off x="1691680" y="1568563"/>
            <a:ext cx="7200800" cy="5289437"/>
          </a:xfrm>
          <a:prstGeom prst="rect">
            <a:avLst/>
          </a:prstGeom>
        </p:spPr>
        <p:txBody>
          <a:bodyPr numCol="2"/>
          <a:lstStyle/>
          <a:p>
            <a:pPr marL="285750" indent="-285750">
              <a:buFont typeface="Arial" panose="020B0604020202020204" pitchFamily="34" charset="0"/>
              <a:buChar char="•"/>
              <a:defRPr/>
            </a:pPr>
            <a:r>
              <a:rPr lang="en-GB" i="0" dirty="0">
                <a:solidFill>
                  <a:srgbClr val="1B0807"/>
                </a:solidFill>
                <a:latin typeface="+mn-lt"/>
              </a:rPr>
              <a:t>Ensuring that effective local arrangements are in place for the implementation of College health and safety policies, procedures and codes of practice.</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Ensuring that they are aware of the principal hazards and risks present in their area, that appropriate risk assessments have </a:t>
            </a:r>
            <a:r>
              <a:rPr lang="en-GB" i="0" dirty="0" smtClean="0">
                <a:solidFill>
                  <a:srgbClr val="1B0807"/>
                </a:solidFill>
                <a:latin typeface="+mn-lt"/>
              </a:rPr>
              <a:t>been undertaken</a:t>
            </a:r>
            <a:r>
              <a:rPr lang="en-GB" i="0" dirty="0">
                <a:solidFill>
                  <a:srgbClr val="1B0807"/>
                </a:solidFill>
                <a:latin typeface="+mn-lt"/>
              </a:rPr>
              <a:t>.</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Ensuring that all staff, students and others working under their control comply with College health and safety policies, procedures and codes of practice.</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Ensuring that arrangements are in place for the regular monitoring, auditing and review of health and safety performance and risk assessments</a:t>
            </a:r>
            <a:r>
              <a:rPr lang="en-GB" i="0" dirty="0" smtClean="0">
                <a:solidFill>
                  <a:srgbClr val="1B0807"/>
                </a:solidFill>
                <a:latin typeface="+mn-lt"/>
              </a:rPr>
              <a:t>.</a:t>
            </a:r>
            <a:endParaRPr lang="en-GB"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Ensuring that there is proper coordination, cooperation and communication with other users of shared and/ or adjacent space.</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Suspending activities where health and safety is being, or is likely to be compromised.</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Taking appropriate disciplinary action where staff have breached the College's Health and Safety Policies and Procedures.</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Ensuring that individuals are properly supervised until they have received the necessary instruction, information and training.</a:t>
            </a:r>
          </a:p>
          <a:p>
            <a:pPr marL="285750" indent="-285750">
              <a:buFont typeface="Arial" panose="020B0604020202020204" pitchFamily="34" charset="0"/>
              <a:buChar char="•"/>
              <a:defRPr/>
            </a:pPr>
            <a:endParaRPr lang="en-GB" sz="600" i="0" dirty="0">
              <a:solidFill>
                <a:srgbClr val="1B0807"/>
              </a:solidFill>
              <a:latin typeface="+mn-lt"/>
            </a:endParaRPr>
          </a:p>
          <a:p>
            <a:pPr marL="285750" indent="-285750">
              <a:buFont typeface="Arial" panose="020B0604020202020204" pitchFamily="34" charset="0"/>
              <a:buChar char="•"/>
              <a:defRPr/>
            </a:pPr>
            <a:r>
              <a:rPr lang="en-GB" i="0" dirty="0">
                <a:solidFill>
                  <a:srgbClr val="1B0807"/>
                </a:solidFill>
                <a:latin typeface="+mn-lt"/>
              </a:rPr>
              <a:t>Promoting a positive health and safety culture.</a:t>
            </a:r>
          </a:p>
          <a:p>
            <a:pPr marL="285750" indent="-285750">
              <a:buFont typeface="Arial" panose="020B0604020202020204" pitchFamily="34" charset="0"/>
              <a:buChar char="•"/>
              <a:defRPr/>
            </a:pPr>
            <a:endParaRPr lang="en-GB" i="0" dirty="0">
              <a:solidFill>
                <a:srgbClr val="1B0807"/>
              </a:solidFill>
              <a:latin typeface="+mn-lt"/>
            </a:endParaRPr>
          </a:p>
        </p:txBody>
      </p:sp>
      <p:grpSp>
        <p:nvGrpSpPr>
          <p:cNvPr id="2" name="Group 1"/>
          <p:cNvGrpSpPr/>
          <p:nvPr/>
        </p:nvGrpSpPr>
        <p:grpSpPr>
          <a:xfrm>
            <a:off x="251520" y="1556792"/>
            <a:ext cx="1118423" cy="5112568"/>
            <a:chOff x="251520" y="1556792"/>
            <a:chExt cx="1118423" cy="5112568"/>
          </a:xfrm>
        </p:grpSpPr>
        <p:pic>
          <p:nvPicPr>
            <p:cNvPr id="5" name="Picture 11" descr="C:\Users\hcombe\Desktop\assets_2014-09-10_15-19-44\FJG-Imperial_College-1951.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56792"/>
              <a:ext cx="1114986" cy="743269"/>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6" name="Picture 4" descr="C:\Users\hcombe\Desktop\assets_2014-09-10_15-19-44\ICL_Library_0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3331423"/>
              <a:ext cx="1118423" cy="745649"/>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7" name="Picture 8" descr="C:\Users\hcombe\Desktop\assets_2014-09-10_15-19-44\imp_121214_ms_objects_c03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26036"/>
              <a:ext cx="1114986" cy="743324"/>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 name="Picture 5" descr="C:\Users\hcombe\Desktop\assets_2014-09-10_15-19-44\ICL_NM02_0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251520" y="2420888"/>
              <a:ext cx="1118423" cy="745546"/>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9" name="Picture 13" descr="C:\Users\hcombe\Desktop\assets_2014-09-10_15-19-44\ICL_Jan_2014-188.t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5061154"/>
              <a:ext cx="1118423" cy="744110"/>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0" name="Picture 14" descr="C:\Users\hcombe\Desktop\assets_2014-09-10_15-19-02\StMary_Campus_RH_774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0" y="4195597"/>
              <a:ext cx="1118423" cy="745571"/>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060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C2C2C2"/>
                                      </p:to>
                                    </p:animClr>
                                  </p:sub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C2C2C2"/>
                                      </p:to>
                                    </p:animClr>
                                  </p:sub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C2C2C2"/>
                                      </p:to>
                                    </p:animClr>
                                  </p:sub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rgbClr val="C2C2C2"/>
                                      </p:to>
                                    </p:animClr>
                                  </p:sub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9" end="9"/>
                                            </p:txEl>
                                          </p:spTgt>
                                        </p:tgtEl>
                                        <p:attrNameLst>
                                          <p:attrName>ppt_c</p:attrName>
                                        </p:attrNameLst>
                                      </p:cBhvr>
                                      <p:to>
                                        <a:srgbClr val="C2C2C2"/>
                                      </p:to>
                                    </p:animClr>
                                  </p:sub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1" end="11"/>
                                            </p:txEl>
                                          </p:spTgt>
                                        </p:tgtEl>
                                        <p:attrNameLst>
                                          <p:attrName>ppt_c</p:attrName>
                                        </p:attrNameLst>
                                      </p:cBhvr>
                                      <p:to>
                                        <a:srgbClr val="C2C2C2"/>
                                      </p:to>
                                    </p:animClr>
                                  </p:sub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3" end="13"/>
                                            </p:txEl>
                                          </p:spTgt>
                                        </p:tgtEl>
                                        <p:attrNameLst>
                                          <p:attrName>ppt_c</p:attrName>
                                        </p:attrNameLst>
                                      </p:cBhvr>
                                      <p:to>
                                        <a:srgbClr val="C2C2C2"/>
                                      </p:to>
                                    </p:animClr>
                                  </p:subTnLst>
                                </p:cTn>
                              </p:par>
                              <p:par>
                                <p:cTn id="21" presetID="1" presetClass="entr" presetSubtype="0" fill="hold" nodeType="withEffect">
                                  <p:stCondLst>
                                    <p:cond delay="0"/>
                                  </p:stCondLst>
                                  <p:childTnLst>
                                    <p:set>
                                      <p:cBhvr>
                                        <p:cTn id="22" dur="1" fill="hold">
                                          <p:stCondLst>
                                            <p:cond delay="0"/>
                                          </p:stCondLst>
                                        </p:cTn>
                                        <p:tgtEl>
                                          <p:spTgt spid="4">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5" end="15"/>
                                            </p:txEl>
                                          </p:spTgt>
                                        </p:tgtEl>
                                        <p:attrNameLst>
                                          <p:attrName>ppt_c</p:attrName>
                                        </p:attrNameLst>
                                      </p:cBhvr>
                                      <p:to>
                                        <a:srgbClr val="C2C2C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Main responsibilities of the Principal Investigator</a:t>
            </a:r>
          </a:p>
        </p:txBody>
      </p:sp>
      <p:sp>
        <p:nvSpPr>
          <p:cNvPr id="4" name="Rectangle 3"/>
          <p:cNvSpPr/>
          <p:nvPr/>
        </p:nvSpPr>
        <p:spPr>
          <a:xfrm>
            <a:off x="1691680" y="1568563"/>
            <a:ext cx="7200800" cy="5289437"/>
          </a:xfrm>
          <a:prstGeom prst="rect">
            <a:avLst/>
          </a:prstGeom>
        </p:spPr>
        <p:txBody>
          <a:bodyPr numCol="2"/>
          <a:lstStyle/>
          <a:p>
            <a:pPr marL="285750" indent="-285750">
              <a:buFont typeface="Arial" panose="020B0604020202020204" pitchFamily="34" charset="0"/>
              <a:buChar char="•"/>
              <a:defRPr/>
            </a:pPr>
            <a:r>
              <a:rPr lang="en-GB" i="0" dirty="0">
                <a:solidFill>
                  <a:schemeClr val="bg1">
                    <a:lumMod val="75000"/>
                  </a:schemeClr>
                </a:solidFill>
                <a:latin typeface="+mn-lt"/>
              </a:rPr>
              <a:t>Ensuring that effective local arrangements are in place for the implementation of College health and safety policies, procedures and codes of practice.</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they are aware of the principal hazards and risks present in their area, that appropriate risk assessments have </a:t>
            </a:r>
            <a:r>
              <a:rPr lang="en-GB" i="0" dirty="0" smtClean="0">
                <a:solidFill>
                  <a:schemeClr val="bg1">
                    <a:lumMod val="75000"/>
                  </a:schemeClr>
                </a:solidFill>
                <a:latin typeface="+mn-lt"/>
              </a:rPr>
              <a:t>been undertaken</a:t>
            </a:r>
            <a:r>
              <a:rPr lang="en-GB" i="0" dirty="0">
                <a:solidFill>
                  <a:schemeClr val="bg1">
                    <a:lumMod val="75000"/>
                  </a:schemeClr>
                </a:solidFill>
                <a:latin typeface="+mn-lt"/>
              </a:rPr>
              <a:t>.</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rgbClr val="C00000"/>
                </a:solidFill>
                <a:latin typeface="+mn-lt"/>
              </a:rPr>
              <a:t>Ensuring that all staff, students and others working under their control comply with College health and safety policies, procedures and codes of practice.</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arrangements are in place for the regular monitoring, auditing and review of health and safety performance and risk assessments</a:t>
            </a:r>
            <a:r>
              <a:rPr lang="en-GB" i="0" dirty="0" smtClean="0">
                <a:solidFill>
                  <a:schemeClr val="bg1">
                    <a:lumMod val="75000"/>
                  </a:schemeClr>
                </a:solidFill>
                <a:latin typeface="+mn-lt"/>
              </a:rPr>
              <a:t>.</a:t>
            </a:r>
            <a:endParaRPr lang="en-GB"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there is proper coordination, cooperation and communication with other users of shared and/ or adjacent space.</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Suspending activities where health and safety is being, or is likely to be compromised.</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Taking appropriate disciplinary action where staff have breached the College's Health and Safety Policies and Procedures.</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individuals are properly supervised until they have received the necessary instruction, information and training.</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Promoting a positive health and safety culture.</a:t>
            </a:r>
          </a:p>
          <a:p>
            <a:pPr marL="285750" indent="-285750">
              <a:buFont typeface="Arial" panose="020B0604020202020204" pitchFamily="34" charset="0"/>
              <a:buChar char="•"/>
              <a:defRPr/>
            </a:pPr>
            <a:endParaRPr lang="en-GB" i="0" dirty="0">
              <a:solidFill>
                <a:srgbClr val="1B0807"/>
              </a:solidFill>
              <a:latin typeface="+mn-lt"/>
            </a:endParaRPr>
          </a:p>
        </p:txBody>
      </p:sp>
      <p:grpSp>
        <p:nvGrpSpPr>
          <p:cNvPr id="5" name="Group 4"/>
          <p:cNvGrpSpPr/>
          <p:nvPr/>
        </p:nvGrpSpPr>
        <p:grpSpPr>
          <a:xfrm>
            <a:off x="251520" y="1556792"/>
            <a:ext cx="1118423" cy="5112568"/>
            <a:chOff x="251520" y="1556792"/>
            <a:chExt cx="1118423" cy="5112568"/>
          </a:xfrm>
        </p:grpSpPr>
        <p:pic>
          <p:nvPicPr>
            <p:cNvPr id="6" name="Picture 11" descr="C:\Users\hcombe\Desktop\assets_2014-09-10_15-19-44\FJG-Imperial_College-1951.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56792"/>
              <a:ext cx="1114986" cy="743269"/>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7" name="Picture 4" descr="C:\Users\hcombe\Desktop\assets_2014-09-10_15-19-44\ICL_Library_0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3331423"/>
              <a:ext cx="1118423" cy="745649"/>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8" name="Picture 8" descr="C:\Users\hcombe\Desktop\assets_2014-09-10_15-19-44\imp_121214_ms_objects_c03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26036"/>
              <a:ext cx="1114986" cy="743324"/>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9" name="Picture 5" descr="C:\Users\hcombe\Desktop\assets_2014-09-10_15-19-44\ICL_NM02_0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251520" y="2420888"/>
              <a:ext cx="1118423" cy="745546"/>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0" name="Picture 13" descr="C:\Users\hcombe\Desktop\assets_2014-09-10_15-19-44\ICL_Jan_2014-188.t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5061154"/>
              <a:ext cx="1118423" cy="744110"/>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1" name="Picture 14" descr="C:\Users\hcombe\Desktop\assets_2014-09-10_15-19-02\StMary_Campus_RH_774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0" y="4195597"/>
              <a:ext cx="1118423" cy="745571"/>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7505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Main responsibilities of the Principal Investigator</a:t>
            </a:r>
          </a:p>
        </p:txBody>
      </p:sp>
      <p:sp>
        <p:nvSpPr>
          <p:cNvPr id="4" name="Rectangle 3"/>
          <p:cNvSpPr/>
          <p:nvPr/>
        </p:nvSpPr>
        <p:spPr>
          <a:xfrm>
            <a:off x="1691680" y="1568563"/>
            <a:ext cx="7200800" cy="5289437"/>
          </a:xfrm>
          <a:prstGeom prst="rect">
            <a:avLst/>
          </a:prstGeom>
        </p:spPr>
        <p:txBody>
          <a:bodyPr numCol="2"/>
          <a:lstStyle/>
          <a:p>
            <a:pPr marL="285750" indent="-285750">
              <a:buFont typeface="Arial" panose="020B0604020202020204" pitchFamily="34" charset="0"/>
              <a:buChar char="•"/>
              <a:defRPr/>
            </a:pPr>
            <a:r>
              <a:rPr lang="en-GB" i="0" dirty="0">
                <a:solidFill>
                  <a:schemeClr val="bg1">
                    <a:lumMod val="75000"/>
                  </a:schemeClr>
                </a:solidFill>
                <a:latin typeface="+mn-lt"/>
              </a:rPr>
              <a:t>Ensuring that effective local arrangements are in place for the implementation of College health and safety policies, procedures and codes of practice.</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they are aware of the principal hazards and risks present in their area, that appropriate risk assessments have </a:t>
            </a:r>
            <a:r>
              <a:rPr lang="en-GB" i="0" dirty="0" smtClean="0">
                <a:solidFill>
                  <a:schemeClr val="bg1">
                    <a:lumMod val="75000"/>
                  </a:schemeClr>
                </a:solidFill>
                <a:latin typeface="+mn-lt"/>
              </a:rPr>
              <a:t>been undertaken</a:t>
            </a:r>
            <a:r>
              <a:rPr lang="en-GB" i="0" dirty="0">
                <a:solidFill>
                  <a:schemeClr val="bg1">
                    <a:lumMod val="75000"/>
                  </a:schemeClr>
                </a:solidFill>
                <a:latin typeface="+mn-lt"/>
              </a:rPr>
              <a:t>.</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all staff, students and others working under their control comply with College health and safety policies, procedures and codes of practice.</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arrangements are in place for the regular monitoring, auditing and review of health and safety performance and risk assessments</a:t>
            </a:r>
            <a:r>
              <a:rPr lang="en-GB" i="0" dirty="0" smtClean="0">
                <a:solidFill>
                  <a:schemeClr val="bg1">
                    <a:lumMod val="75000"/>
                  </a:schemeClr>
                </a:solidFill>
                <a:latin typeface="+mn-lt"/>
              </a:rPr>
              <a:t>.</a:t>
            </a:r>
            <a:endParaRPr lang="en-GB"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Ensuring that there is proper coordination, cooperation and communication with other users of shared and/ or adjacent space.</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Suspending activities where health and safety is being, or is likely to be compromised.</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Taking appropriate disciplinary action where staff have breached the College's Health and Safety Policies and Procedures.</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rgbClr val="C00000"/>
                </a:solidFill>
                <a:latin typeface="+mn-lt"/>
              </a:rPr>
              <a:t>Ensuring that individuals are properly supervised until they have received the necessary instruction, information and training.</a:t>
            </a:r>
          </a:p>
          <a:p>
            <a:pPr marL="285750" indent="-285750">
              <a:buFont typeface="Arial" panose="020B0604020202020204" pitchFamily="34" charset="0"/>
              <a:buChar char="•"/>
              <a:defRPr/>
            </a:pPr>
            <a:endParaRPr lang="en-GB" sz="600" i="0" dirty="0">
              <a:solidFill>
                <a:schemeClr val="bg1">
                  <a:lumMod val="75000"/>
                </a:schemeClr>
              </a:solidFill>
              <a:latin typeface="+mn-lt"/>
            </a:endParaRPr>
          </a:p>
          <a:p>
            <a:pPr marL="285750" indent="-285750">
              <a:buFont typeface="Arial" panose="020B0604020202020204" pitchFamily="34" charset="0"/>
              <a:buChar char="•"/>
              <a:defRPr/>
            </a:pPr>
            <a:r>
              <a:rPr lang="en-GB" i="0" dirty="0">
                <a:solidFill>
                  <a:schemeClr val="bg1">
                    <a:lumMod val="75000"/>
                  </a:schemeClr>
                </a:solidFill>
                <a:latin typeface="+mn-lt"/>
              </a:rPr>
              <a:t>Promoting a positive health and safety culture.</a:t>
            </a:r>
          </a:p>
          <a:p>
            <a:pPr marL="285750" indent="-285750">
              <a:buFont typeface="Arial" panose="020B0604020202020204" pitchFamily="34" charset="0"/>
              <a:buChar char="•"/>
              <a:defRPr/>
            </a:pPr>
            <a:endParaRPr lang="en-GB" i="0" dirty="0">
              <a:solidFill>
                <a:schemeClr val="bg1">
                  <a:lumMod val="75000"/>
                </a:schemeClr>
              </a:solidFill>
              <a:latin typeface="+mn-lt"/>
            </a:endParaRPr>
          </a:p>
        </p:txBody>
      </p:sp>
      <p:grpSp>
        <p:nvGrpSpPr>
          <p:cNvPr id="7" name="Group 6"/>
          <p:cNvGrpSpPr/>
          <p:nvPr/>
        </p:nvGrpSpPr>
        <p:grpSpPr>
          <a:xfrm>
            <a:off x="251520" y="1556792"/>
            <a:ext cx="1118423" cy="5112568"/>
            <a:chOff x="251520" y="1556792"/>
            <a:chExt cx="1118423" cy="5112568"/>
          </a:xfrm>
        </p:grpSpPr>
        <p:pic>
          <p:nvPicPr>
            <p:cNvPr id="8" name="Picture 11" descr="C:\Users\hcombe\Desktop\assets_2014-09-10_15-19-44\FJG-Imperial_College-1951.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56792"/>
              <a:ext cx="1114986" cy="743269"/>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9" name="Picture 4" descr="C:\Users\hcombe\Desktop\assets_2014-09-10_15-19-44\ICL_Library_0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3331423"/>
              <a:ext cx="1118423" cy="745649"/>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0" name="Picture 8" descr="C:\Users\hcombe\Desktop\assets_2014-09-10_15-19-44\imp_121214_ms_objects_c03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26036"/>
              <a:ext cx="1114986" cy="743324"/>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1" name="Picture 5" descr="C:\Users\hcombe\Desktop\assets_2014-09-10_15-19-44\ICL_NM02_0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251520" y="2420888"/>
              <a:ext cx="1118423" cy="745546"/>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2" name="Picture 13" descr="C:\Users\hcombe\Desktop\assets_2014-09-10_15-19-44\ICL_Jan_2014-188.t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5061154"/>
              <a:ext cx="1118423" cy="744110"/>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pic>
          <p:nvPicPr>
            <p:cNvPr id="13" name="Picture 14" descr="C:\Users\hcombe\Desktop\assets_2014-09-10_15-19-02\StMary_Campus_RH_774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0" y="4195597"/>
              <a:ext cx="1118423" cy="745571"/>
            </a:xfrm>
            <a:prstGeom prst="rect">
              <a:avLst/>
            </a:prstGeom>
            <a:noFill/>
            <a:ln>
              <a:solidFill>
                <a:srgbClr val="1B0807"/>
              </a:solidFill>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Occupational Health</a:t>
            </a:r>
            <a:endParaRPr lang="en-GB" dirty="0"/>
          </a:p>
        </p:txBody>
      </p:sp>
      <p:sp>
        <p:nvSpPr>
          <p:cNvPr id="4" name="Rectangle 3"/>
          <p:cNvSpPr/>
          <p:nvPr/>
        </p:nvSpPr>
        <p:spPr>
          <a:xfrm>
            <a:off x="251520" y="1659285"/>
            <a:ext cx="8640960" cy="4062651"/>
          </a:xfrm>
          <a:prstGeom prst="rect">
            <a:avLst/>
          </a:prstGeom>
        </p:spPr>
        <p:txBody>
          <a:bodyPr wrap="square">
            <a:spAutoFit/>
          </a:bodyPr>
          <a:lstStyle/>
          <a:p>
            <a:r>
              <a:rPr lang="en-GB" sz="1800" b="1" i="0" dirty="0">
                <a:solidFill>
                  <a:srgbClr val="040404"/>
                </a:solidFill>
                <a:latin typeface="+mn-lt"/>
              </a:rPr>
              <a:t>Health clearance before commencing work is required for:</a:t>
            </a:r>
          </a:p>
          <a:p>
            <a:endParaRPr lang="en-GB" i="0" dirty="0">
              <a:solidFill>
                <a:srgbClr val="040404"/>
              </a:solidFill>
              <a:latin typeface="+mn-lt"/>
            </a:endParaRPr>
          </a:p>
          <a:p>
            <a:pPr marL="742950" lvl="1" indent="-285750">
              <a:buFont typeface="Arial" panose="020B0604020202020204" pitchFamily="34" charset="0"/>
              <a:buChar char="•"/>
            </a:pPr>
            <a:r>
              <a:rPr lang="en-GB" i="0" dirty="0">
                <a:solidFill>
                  <a:srgbClr val="040404"/>
                </a:solidFill>
                <a:latin typeface="+mn-lt"/>
              </a:rPr>
              <a:t>All deliberate work with pathogens in Hazard Groups 2 and 3</a:t>
            </a:r>
          </a:p>
          <a:p>
            <a:pPr marL="742950" lvl="1" indent="-285750">
              <a:buFont typeface="Arial" panose="020B0604020202020204" pitchFamily="34" charset="0"/>
              <a:buChar char="•"/>
            </a:pPr>
            <a:r>
              <a:rPr lang="en-GB" i="0" dirty="0">
                <a:solidFill>
                  <a:srgbClr val="040404"/>
                </a:solidFill>
                <a:latin typeface="+mn-lt"/>
              </a:rPr>
              <a:t>All class 2 or 3 genetic modification </a:t>
            </a:r>
            <a:r>
              <a:rPr lang="en-GB" i="0" dirty="0" smtClean="0">
                <a:solidFill>
                  <a:srgbClr val="040404"/>
                </a:solidFill>
                <a:latin typeface="+mn-lt"/>
              </a:rPr>
              <a:t>projects</a:t>
            </a:r>
            <a:endParaRPr lang="en-GB" i="0" dirty="0">
              <a:solidFill>
                <a:srgbClr val="040404"/>
              </a:solidFill>
              <a:latin typeface="+mn-lt"/>
            </a:endParaRPr>
          </a:p>
          <a:p>
            <a:pPr marL="742950" lvl="1" indent="-285750">
              <a:buFont typeface="Arial" panose="020B0604020202020204" pitchFamily="34" charset="0"/>
              <a:buChar char="•"/>
            </a:pPr>
            <a:r>
              <a:rPr lang="en-GB" i="0" dirty="0">
                <a:solidFill>
                  <a:srgbClr val="040404"/>
                </a:solidFill>
                <a:latin typeface="+mn-lt"/>
              </a:rPr>
              <a:t>Work with unfixed tissues, blood or serum that may contain Hazard Group 2 or 3 </a:t>
            </a:r>
            <a:r>
              <a:rPr lang="en-GB" i="0" dirty="0" smtClean="0">
                <a:solidFill>
                  <a:srgbClr val="040404"/>
                </a:solidFill>
                <a:latin typeface="+mn-lt"/>
              </a:rPr>
              <a:t>pathogens</a:t>
            </a:r>
          </a:p>
          <a:p>
            <a:pPr lvl="1"/>
            <a:endParaRPr lang="en-GB" i="0" dirty="0" smtClean="0">
              <a:solidFill>
                <a:srgbClr val="040404"/>
              </a:solidFill>
              <a:latin typeface="+mn-lt"/>
            </a:endParaRPr>
          </a:p>
          <a:p>
            <a:r>
              <a:rPr lang="en-GB" i="0" dirty="0" smtClean="0">
                <a:solidFill>
                  <a:schemeClr val="accent1"/>
                </a:solidFill>
                <a:latin typeface="+mn-lt"/>
              </a:rPr>
              <a:t>The </a:t>
            </a:r>
            <a:r>
              <a:rPr lang="en-GB" i="0" dirty="0">
                <a:solidFill>
                  <a:schemeClr val="accent1"/>
                </a:solidFill>
                <a:latin typeface="+mn-lt"/>
              </a:rPr>
              <a:t>assessment must be completed </a:t>
            </a:r>
            <a:r>
              <a:rPr lang="en-GB" b="1" i="0" dirty="0">
                <a:solidFill>
                  <a:schemeClr val="accent1"/>
                </a:solidFill>
                <a:latin typeface="+mn-lt"/>
              </a:rPr>
              <a:t>before</a:t>
            </a:r>
            <a:r>
              <a:rPr lang="en-GB" i="0" dirty="0">
                <a:solidFill>
                  <a:schemeClr val="accent1"/>
                </a:solidFill>
                <a:latin typeface="+mn-lt"/>
              </a:rPr>
              <a:t> a person can begin laboratory work with these biological agents</a:t>
            </a:r>
            <a:r>
              <a:rPr lang="en-GB" i="0" dirty="0" smtClean="0">
                <a:solidFill>
                  <a:schemeClr val="accent1"/>
                </a:solidFill>
                <a:latin typeface="+mn-lt"/>
              </a:rPr>
              <a:t>.</a:t>
            </a:r>
          </a:p>
          <a:p>
            <a:endParaRPr lang="en-GB" i="0" dirty="0" smtClean="0">
              <a:solidFill>
                <a:srgbClr val="040404"/>
              </a:solidFill>
              <a:latin typeface="+mn-lt"/>
            </a:endParaRPr>
          </a:p>
          <a:p>
            <a:pPr marL="742950" lvl="1" indent="-285750">
              <a:buFont typeface="Arial" panose="020B0604020202020204" pitchFamily="34" charset="0"/>
              <a:buChar char="•"/>
            </a:pPr>
            <a:r>
              <a:rPr lang="en-GB" i="0" dirty="0">
                <a:solidFill>
                  <a:srgbClr val="040404"/>
                </a:solidFill>
                <a:latin typeface="+mn-lt"/>
              </a:rPr>
              <a:t>Anyone working with live laboratory animals or insects </a:t>
            </a:r>
            <a:endParaRPr lang="en-GB" i="0" dirty="0" smtClean="0">
              <a:solidFill>
                <a:srgbClr val="040404"/>
              </a:solidFill>
              <a:latin typeface="+mn-lt"/>
            </a:endParaRPr>
          </a:p>
          <a:p>
            <a:pPr marL="742950" lvl="1" indent="-285750">
              <a:buFont typeface="Arial" panose="020B0604020202020204" pitchFamily="34" charset="0"/>
              <a:buChar char="•"/>
            </a:pPr>
            <a:r>
              <a:rPr lang="en-GB" i="0" dirty="0" smtClean="0">
                <a:solidFill>
                  <a:srgbClr val="040404"/>
                </a:solidFill>
                <a:latin typeface="+mn-lt"/>
              </a:rPr>
              <a:t>Anyone </a:t>
            </a:r>
            <a:r>
              <a:rPr lang="en-GB" i="0" dirty="0">
                <a:solidFill>
                  <a:srgbClr val="040404"/>
                </a:solidFill>
                <a:latin typeface="+mn-lt"/>
              </a:rPr>
              <a:t>who may be exposed to allergens </a:t>
            </a:r>
            <a:endParaRPr lang="en-GB" i="0" dirty="0" smtClean="0">
              <a:solidFill>
                <a:srgbClr val="040404"/>
              </a:solidFill>
              <a:latin typeface="+mn-lt"/>
            </a:endParaRPr>
          </a:p>
          <a:p>
            <a:pPr lvl="1"/>
            <a:r>
              <a:rPr lang="en-GB" i="0" dirty="0" smtClean="0">
                <a:solidFill>
                  <a:srgbClr val="040404"/>
                </a:solidFill>
                <a:latin typeface="+mn-lt"/>
              </a:rPr>
              <a:t>     generated </a:t>
            </a:r>
            <a:r>
              <a:rPr lang="en-GB" i="0" dirty="0">
                <a:solidFill>
                  <a:srgbClr val="040404"/>
                </a:solidFill>
                <a:latin typeface="+mn-lt"/>
              </a:rPr>
              <a:t>by work with </a:t>
            </a:r>
            <a:r>
              <a:rPr lang="en-GB" i="0" dirty="0" smtClean="0">
                <a:solidFill>
                  <a:srgbClr val="040404"/>
                </a:solidFill>
                <a:latin typeface="+mn-lt"/>
              </a:rPr>
              <a:t>animals</a:t>
            </a:r>
          </a:p>
          <a:p>
            <a:pPr marL="742950" lvl="1" indent="-285750">
              <a:buFont typeface="Arial" panose="020B0604020202020204" pitchFamily="34" charset="0"/>
              <a:buChar char="•"/>
            </a:pPr>
            <a:endParaRPr lang="en-GB" i="0" dirty="0">
              <a:solidFill>
                <a:srgbClr val="040404"/>
              </a:solidFill>
              <a:latin typeface="+mn-lt"/>
            </a:endParaRPr>
          </a:p>
          <a:p>
            <a:r>
              <a:rPr lang="en-GB" i="0" dirty="0" smtClean="0">
                <a:solidFill>
                  <a:schemeClr val="accent1"/>
                </a:solidFill>
                <a:latin typeface="+mn-lt"/>
              </a:rPr>
              <a:t>An appointment with Occupational Health will be required</a:t>
            </a:r>
          </a:p>
          <a:p>
            <a:r>
              <a:rPr lang="en-GB" b="1" i="0" dirty="0" smtClean="0">
                <a:solidFill>
                  <a:schemeClr val="accent1"/>
                </a:solidFill>
                <a:latin typeface="+mn-lt"/>
              </a:rPr>
              <a:t>before</a:t>
            </a:r>
            <a:r>
              <a:rPr lang="en-GB" i="0" dirty="0" smtClean="0">
                <a:solidFill>
                  <a:schemeClr val="accent1"/>
                </a:solidFill>
                <a:latin typeface="+mn-lt"/>
              </a:rPr>
              <a:t> any work can start.</a:t>
            </a:r>
            <a:endParaRPr lang="en-GB" i="0" dirty="0">
              <a:solidFill>
                <a:schemeClr val="accent1"/>
              </a:solidFill>
              <a:latin typeface="+mn-lt"/>
            </a:endParaRPr>
          </a:p>
        </p:txBody>
      </p:sp>
      <p:pic>
        <p:nvPicPr>
          <p:cNvPr id="15362" name="Picture 2" descr="C:\Users\hcombe\Desktop\IMG_74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52120" y="4509320"/>
            <a:ext cx="3240360" cy="2160040"/>
          </a:xfrm>
          <a:prstGeom prst="rect">
            <a:avLst/>
          </a:prstGeom>
          <a:noFill/>
          <a:ln>
            <a:solidFill>
              <a:srgbClr val="040404"/>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9512" y="5838363"/>
            <a:ext cx="5328592" cy="830997"/>
          </a:xfrm>
          <a:prstGeom prst="rect">
            <a:avLst/>
          </a:prstGeom>
          <a:ln w="9525">
            <a:solidFill>
              <a:schemeClr val="bg2"/>
            </a:solidFill>
          </a:ln>
          <a:effectLst>
            <a:glow rad="101600">
              <a:schemeClr val="accent4">
                <a:satMod val="175000"/>
                <a:alpha val="40000"/>
              </a:schemeClr>
            </a:glow>
          </a:effectLst>
        </p:spPr>
        <p:txBody>
          <a:bodyPr wrap="square">
            <a:spAutoFit/>
          </a:bodyPr>
          <a:lstStyle/>
          <a:p>
            <a:pPr marL="0" indent="0"/>
            <a:r>
              <a:rPr lang="en-GB" altLang="en-US" b="1" i="0" dirty="0">
                <a:solidFill>
                  <a:schemeClr val="bg2"/>
                </a:solidFill>
                <a:latin typeface="+mn-lt"/>
              </a:rPr>
              <a:t>Alert your supervisor or course administrator if you have </a:t>
            </a:r>
            <a:r>
              <a:rPr lang="en-GB" altLang="en-US" b="1" i="0" dirty="0" smtClean="0">
                <a:solidFill>
                  <a:schemeClr val="bg2"/>
                </a:solidFill>
                <a:latin typeface="+mn-lt"/>
              </a:rPr>
              <a:t>disability or existing medical condition that </a:t>
            </a:r>
            <a:r>
              <a:rPr lang="en-GB" altLang="en-US" b="1" i="0" dirty="0">
                <a:solidFill>
                  <a:schemeClr val="bg2"/>
                </a:solidFill>
                <a:latin typeface="+mn-lt"/>
              </a:rPr>
              <a:t>might impact on your </a:t>
            </a:r>
            <a:r>
              <a:rPr lang="en-GB" altLang="en-US" b="1" i="0" dirty="0" smtClean="0">
                <a:solidFill>
                  <a:schemeClr val="bg2"/>
                </a:solidFill>
                <a:latin typeface="+mn-lt"/>
              </a:rPr>
              <a:t>safety.</a:t>
            </a:r>
            <a:endParaRPr lang="en-GB" altLang="en-US" b="1" i="0" dirty="0">
              <a:solidFill>
                <a:schemeClr val="bg2"/>
              </a:solidFill>
              <a:latin typeface="+mn-lt"/>
            </a:endParaRPr>
          </a:p>
        </p:txBody>
      </p:sp>
    </p:spTree>
    <p:extLst>
      <p:ext uri="{BB962C8B-B14F-4D97-AF65-F5344CB8AC3E}">
        <p14:creationId xmlns:p14="http://schemas.microsoft.com/office/powerpoint/2010/main" val="16919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4752</TotalTime>
  <Words>1303</Words>
  <Application>Microsoft Office PowerPoint</Application>
  <PresentationFormat>On-screen Show (4:3)</PresentationFormat>
  <Paragraphs>175</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Standarddesign</vt:lpstr>
      <vt:lpstr>Introduction to Safety</vt:lpstr>
      <vt:lpstr>Faculty of Medicine Campus Safety Managers</vt:lpstr>
      <vt:lpstr>Lines of Responsibility</vt:lpstr>
      <vt:lpstr>College Safety Department</vt:lpstr>
      <vt:lpstr>Individual safety responsibilities</vt:lpstr>
      <vt:lpstr>Main responsibilities of the Principal Investigator</vt:lpstr>
      <vt:lpstr>Main responsibilities of the Principal Investigator</vt:lpstr>
      <vt:lpstr>Main responsibilities of the Principal Investigator</vt:lpstr>
      <vt:lpstr>Occupational Health</vt:lpstr>
      <vt:lpstr>Computer Safety</vt:lpstr>
      <vt:lpstr>Safety Signs</vt:lpstr>
      <vt:lpstr>Safety Signs</vt:lpstr>
      <vt:lpstr>Lone Working</vt:lpstr>
      <vt:lpstr>PowerPoint Presentation</vt:lpstr>
      <vt:lpstr>Reporting an Accident</vt:lpstr>
      <vt:lpstr>Safety Contacts</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Seipp, Karsten</dc:creator>
  <cp:lastModifiedBy>Combe, Heather A</cp:lastModifiedBy>
  <cp:revision>345</cp:revision>
  <dcterms:modified xsi:type="dcterms:W3CDTF">2015-10-05T14:49:36Z</dcterms:modified>
</cp:coreProperties>
</file>