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541EB-9FC5-4520-91EC-E226F33F399C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B37EF-B017-48D7-A621-A78CBA82E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931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C1F45-14E1-44A4-9AE0-020F0DE47F1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050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376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3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64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09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60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3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3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78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0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93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58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0F47B-307C-4E23-B27C-1B5577846E6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EB799-6958-4004-BB51-324DDF0AC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85316" y="768978"/>
            <a:ext cx="11393851" cy="843704"/>
          </a:xfrm>
          <a:prstGeom prst="roundRect">
            <a:avLst/>
          </a:prstGeom>
          <a:solidFill>
            <a:srgbClr val="ACBC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rgbClr val="193E72"/>
                </a:solidFill>
              </a:rPr>
              <a:t>Senior Management </a:t>
            </a:r>
          </a:p>
          <a:p>
            <a:pPr algn="ctr"/>
            <a:r>
              <a:rPr lang="en-GB" sz="1600" b="1" dirty="0" smtClean="0">
                <a:solidFill>
                  <a:srgbClr val="193E72"/>
                </a:solidFill>
              </a:rPr>
              <a:t>Team</a:t>
            </a:r>
            <a:endParaRPr lang="en-GB" sz="1600" b="1" dirty="0">
              <a:solidFill>
                <a:srgbClr val="193E7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443" y="0"/>
            <a:ext cx="2337256" cy="865467"/>
          </a:xfrm>
        </p:spPr>
        <p:txBody>
          <a:bodyPr/>
          <a:lstStyle/>
          <a:p>
            <a:r>
              <a:rPr lang="en-GB" dirty="0" smtClean="0"/>
              <a:t>CRF Staff</a:t>
            </a:r>
            <a:endParaRPr lang="en-GB" dirty="0"/>
          </a:p>
        </p:txBody>
      </p:sp>
      <p:sp>
        <p:nvSpPr>
          <p:cNvPr id="52" name="Rounded Rectangle 51"/>
          <p:cNvSpPr/>
          <p:nvPr/>
        </p:nvSpPr>
        <p:spPr>
          <a:xfrm>
            <a:off x="7157572" y="1687603"/>
            <a:ext cx="4475629" cy="4302231"/>
          </a:xfrm>
          <a:prstGeom prst="roundRect">
            <a:avLst/>
          </a:prstGeom>
          <a:solidFill>
            <a:srgbClr val="EA5D4E">
              <a:alpha val="4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ounded Rectangle 52"/>
          <p:cNvSpPr/>
          <p:nvPr/>
        </p:nvSpPr>
        <p:spPr>
          <a:xfrm>
            <a:off x="4902201" y="1699108"/>
            <a:ext cx="2160084" cy="4290726"/>
          </a:xfrm>
          <a:prstGeom prst="roundRect">
            <a:avLst/>
          </a:prstGeom>
          <a:solidFill>
            <a:srgbClr val="2EA9B0">
              <a:alpha val="4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ounded Rectangle 53"/>
          <p:cNvSpPr/>
          <p:nvPr/>
        </p:nvSpPr>
        <p:spPr>
          <a:xfrm>
            <a:off x="2628901" y="1705704"/>
            <a:ext cx="2089552" cy="4284130"/>
          </a:xfrm>
          <a:prstGeom prst="roundRect">
            <a:avLst/>
          </a:prstGeom>
          <a:solidFill>
            <a:srgbClr val="FED4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ounded Rectangle 54"/>
          <p:cNvSpPr/>
          <p:nvPr/>
        </p:nvSpPr>
        <p:spPr>
          <a:xfrm>
            <a:off x="342901" y="1736318"/>
            <a:ext cx="2109657" cy="4253516"/>
          </a:xfrm>
          <a:prstGeom prst="roundRect">
            <a:avLst/>
          </a:prstGeom>
          <a:solidFill>
            <a:srgbClr val="46A86C">
              <a:alpha val="4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702796" y="917738"/>
            <a:ext cx="1920000" cy="461665"/>
          </a:xfrm>
          <a:prstGeom prst="rect">
            <a:avLst/>
          </a:prstGeom>
          <a:solidFill>
            <a:srgbClr val="193E7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CRF General </a:t>
            </a:r>
            <a:r>
              <a:rPr lang="en-GB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 algn="ctr" eaLnBrk="1" hangingPunct="1"/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430958" y="2048092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QA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 algn="ctr" eaLnBrk="1" hangingPunct="1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 Box 23"/>
          <p:cNvSpPr txBox="1">
            <a:spLocks noChangeArrowheads="1"/>
          </p:cNvSpPr>
          <p:nvPr/>
        </p:nvSpPr>
        <p:spPr bwMode="auto">
          <a:xfrm>
            <a:off x="2702796" y="2048092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Laboratory Manager</a:t>
            </a:r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4963946" y="141362"/>
            <a:ext cx="1920000" cy="461665"/>
          </a:xfrm>
          <a:prstGeom prst="rect">
            <a:avLst/>
          </a:prstGeom>
          <a:solidFill>
            <a:srgbClr val="193E7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 algn="ctr" eaLnBrk="1" hangingPunct="1"/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7246472" y="919732"/>
            <a:ext cx="1920000" cy="461665"/>
          </a:xfrm>
          <a:prstGeom prst="rect">
            <a:avLst/>
          </a:prstGeom>
          <a:solidFill>
            <a:srgbClr val="193E7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Clinical </a:t>
            </a:r>
            <a:r>
              <a:rPr lang="en-GB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</a:p>
        </p:txBody>
      </p:sp>
      <p:sp>
        <p:nvSpPr>
          <p:cNvPr id="61" name="Text Box 35"/>
          <p:cNvSpPr txBox="1">
            <a:spLocks noChangeArrowheads="1"/>
          </p:cNvSpPr>
          <p:nvPr/>
        </p:nvSpPr>
        <p:spPr bwMode="auto">
          <a:xfrm>
            <a:off x="9518310" y="2048092"/>
            <a:ext cx="192000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Band 7 Research Nurses</a:t>
            </a:r>
          </a:p>
          <a:p>
            <a:pPr algn="ctr" eaLnBrk="1" hangingPunct="1"/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Box 36"/>
          <p:cNvSpPr txBox="1">
            <a:spLocks noChangeArrowheads="1"/>
          </p:cNvSpPr>
          <p:nvPr/>
        </p:nvSpPr>
        <p:spPr bwMode="auto">
          <a:xfrm>
            <a:off x="9518310" y="2874827"/>
            <a:ext cx="192000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x Band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Nurses</a:t>
            </a:r>
          </a:p>
          <a:p>
            <a:pPr algn="ctr" eaLnBrk="1" hangingPunct="1"/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 Box 9"/>
          <p:cNvSpPr txBox="1">
            <a:spLocks noChangeArrowheads="1"/>
          </p:cNvSpPr>
          <p:nvPr/>
        </p:nvSpPr>
        <p:spPr bwMode="auto">
          <a:xfrm>
            <a:off x="7246472" y="2065186"/>
            <a:ext cx="1920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Clinical Research Physician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9518310" y="936788"/>
            <a:ext cx="1920000" cy="461665"/>
          </a:xfrm>
          <a:prstGeom prst="rect">
            <a:avLst/>
          </a:prstGeom>
          <a:solidFill>
            <a:srgbClr val="193E7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</a:t>
            </a:r>
            <a:r>
              <a:rPr lang="en-GB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Nurse</a:t>
            </a:r>
          </a:p>
          <a:p>
            <a:pPr algn="ctr" eaLnBrk="1" hangingPunct="1"/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36"/>
          <p:cNvSpPr txBox="1">
            <a:spLocks noChangeArrowheads="1"/>
          </p:cNvSpPr>
          <p:nvPr/>
        </p:nvSpPr>
        <p:spPr bwMode="auto">
          <a:xfrm>
            <a:off x="9518310" y="3701562"/>
            <a:ext cx="192000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x Band 5 Research Nurse</a:t>
            </a:r>
          </a:p>
          <a:p>
            <a:pPr algn="ctr" eaLnBrk="1" hangingPunct="1"/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Box 23"/>
          <p:cNvSpPr txBox="1">
            <a:spLocks noChangeArrowheads="1"/>
          </p:cNvSpPr>
          <p:nvPr/>
        </p:nvSpPr>
        <p:spPr bwMode="auto">
          <a:xfrm>
            <a:off x="4974634" y="4229043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CRF Ward Assistant</a:t>
            </a:r>
          </a:p>
        </p:txBody>
      </p:sp>
      <p:sp>
        <p:nvSpPr>
          <p:cNvPr id="69" name="Text Box 23"/>
          <p:cNvSpPr txBox="1">
            <a:spLocks noChangeArrowheads="1"/>
          </p:cNvSpPr>
          <p:nvPr/>
        </p:nvSpPr>
        <p:spPr bwMode="auto">
          <a:xfrm>
            <a:off x="4974633" y="2758077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Database Administrator</a:t>
            </a:r>
          </a:p>
          <a:p>
            <a:pPr algn="ctr" eaLnBrk="1" hangingPunct="1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 Box 23"/>
          <p:cNvSpPr txBox="1">
            <a:spLocks noChangeArrowheads="1"/>
          </p:cNvSpPr>
          <p:nvPr/>
        </p:nvSpPr>
        <p:spPr bwMode="auto">
          <a:xfrm>
            <a:off x="4974634" y="3503085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CRF Administrator x2</a:t>
            </a:r>
          </a:p>
          <a:p>
            <a:pPr algn="ctr" eaLnBrk="1" hangingPunct="1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 Box 11"/>
          <p:cNvSpPr txBox="1">
            <a:spLocks noChangeArrowheads="1"/>
          </p:cNvSpPr>
          <p:nvPr/>
        </p:nvSpPr>
        <p:spPr bwMode="auto">
          <a:xfrm>
            <a:off x="430958" y="3503085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Clinical Project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Managers</a:t>
            </a:r>
          </a:p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X3.5</a:t>
            </a: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 Box 23"/>
          <p:cNvSpPr txBox="1">
            <a:spLocks noChangeArrowheads="1"/>
          </p:cNvSpPr>
          <p:nvPr/>
        </p:nvSpPr>
        <p:spPr bwMode="auto">
          <a:xfrm>
            <a:off x="430958" y="2758077"/>
            <a:ext cx="1920000" cy="576000"/>
          </a:xfrm>
          <a:prstGeom prst="rect">
            <a:avLst/>
          </a:prstGeom>
          <a:noFill/>
          <a:ln w="952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Quality Officer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80764" y="5671057"/>
            <a:ext cx="1420389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Regulatory Team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890969" y="5671057"/>
            <a:ext cx="1420389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Laboratory Team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197989" y="5671057"/>
            <a:ext cx="1473288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Operational Team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870960" y="5671057"/>
            <a:ext cx="116551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Clinical Team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 Box 23"/>
          <p:cNvSpPr txBox="1">
            <a:spLocks noChangeArrowheads="1"/>
          </p:cNvSpPr>
          <p:nvPr/>
        </p:nvSpPr>
        <p:spPr bwMode="auto">
          <a:xfrm>
            <a:off x="4974633" y="2048092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Recruitment Manager</a:t>
            </a:r>
          </a:p>
        </p:txBody>
      </p:sp>
      <p:sp>
        <p:nvSpPr>
          <p:cNvPr id="80" name="Text Box 23"/>
          <p:cNvSpPr txBox="1">
            <a:spLocks noChangeArrowheads="1"/>
          </p:cNvSpPr>
          <p:nvPr/>
        </p:nvSpPr>
        <p:spPr bwMode="auto">
          <a:xfrm>
            <a:off x="2702796" y="2758077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Laboratory Technician </a:t>
            </a:r>
          </a:p>
        </p:txBody>
      </p:sp>
      <p:cxnSp>
        <p:nvCxnSpPr>
          <p:cNvPr id="81" name="Straight Connector 80"/>
          <p:cNvCxnSpPr>
            <a:stCxn id="59" idx="1"/>
          </p:cNvCxnSpPr>
          <p:nvPr/>
        </p:nvCxnSpPr>
        <p:spPr>
          <a:xfrm flipH="1" flipV="1">
            <a:off x="3658770" y="372194"/>
            <a:ext cx="1305176" cy="1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56" idx="0"/>
          </p:cNvCxnSpPr>
          <p:nvPr/>
        </p:nvCxnSpPr>
        <p:spPr>
          <a:xfrm flipH="1">
            <a:off x="3662796" y="372195"/>
            <a:ext cx="5443" cy="54554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6894634" y="416153"/>
            <a:ext cx="131183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endCxn id="60" idx="0"/>
          </p:cNvCxnSpPr>
          <p:nvPr/>
        </p:nvCxnSpPr>
        <p:spPr>
          <a:xfrm>
            <a:off x="8206472" y="429362"/>
            <a:ext cx="0" cy="49037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1390958" y="1725704"/>
            <a:ext cx="3" cy="30290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0" idx="2"/>
          </p:cNvCxnSpPr>
          <p:nvPr/>
        </p:nvCxnSpPr>
        <p:spPr>
          <a:xfrm>
            <a:off x="8206472" y="1379403"/>
            <a:ext cx="0" cy="66868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64" idx="2"/>
          </p:cNvCxnSpPr>
          <p:nvPr/>
        </p:nvCxnSpPr>
        <p:spPr>
          <a:xfrm>
            <a:off x="10478310" y="1398453"/>
            <a:ext cx="2271" cy="65642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915890" y="1726653"/>
            <a:ext cx="3" cy="30290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56" idx="2"/>
          </p:cNvCxnSpPr>
          <p:nvPr/>
        </p:nvCxnSpPr>
        <p:spPr>
          <a:xfrm>
            <a:off x="3662796" y="1379403"/>
            <a:ext cx="0" cy="67678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 flipV="1">
            <a:off x="1401648" y="1725704"/>
            <a:ext cx="4514245" cy="949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9190272" y="1193966"/>
            <a:ext cx="351839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5022241" y="4956476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PPI/PPE Manager x0.5</a:t>
            </a:r>
          </a:p>
        </p:txBody>
      </p:sp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7246472" y="2764478"/>
            <a:ext cx="1920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Physician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Associate x2</a:t>
            </a: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37729" y="4202721"/>
            <a:ext cx="1920000" cy="57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Data Manager</a:t>
            </a: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0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74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CRF Staff</vt:lpstr>
    </vt:vector>
  </TitlesOfParts>
  <Company>Imperial College Healthcare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Mosley, Karen</dc:creator>
  <cp:lastModifiedBy>Karen Mosley</cp:lastModifiedBy>
  <cp:revision>4</cp:revision>
  <dcterms:created xsi:type="dcterms:W3CDTF">2021-09-17T10:56:42Z</dcterms:created>
  <dcterms:modified xsi:type="dcterms:W3CDTF">2023-01-17T16:08:55Z</dcterms:modified>
</cp:coreProperties>
</file>