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72" r:id="rId5"/>
    <p:sldId id="271" r:id="rId6"/>
    <p:sldId id="270" r:id="rId7"/>
    <p:sldId id="274" r:id="rId8"/>
    <p:sldId id="273" r:id="rId9"/>
    <p:sldId id="267" r:id="rId10"/>
    <p:sldId id="269" r:id="rId11"/>
    <p:sldId id="279" r:id="rId12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rby, Paula L" initials="KPL" lastIdx="10" clrIdx="0">
    <p:extLst>
      <p:ext uri="{19B8F6BF-5375-455C-9EA6-DF929625EA0E}">
        <p15:presenceInfo xmlns:p15="http://schemas.microsoft.com/office/powerpoint/2012/main" userId="S::pkirby@ic.ac.uk::112bee65-3ee7-4727-a2b4-f2aec92ba540" providerId="AD"/>
      </p:ext>
    </p:extLst>
  </p:cmAuthor>
  <p:cmAuthor id="2" name="Singh, Jay" initials="SJ" lastIdx="7" clrIdx="1">
    <p:extLst>
      <p:ext uri="{19B8F6BF-5375-455C-9EA6-DF929625EA0E}">
        <p15:presenceInfo xmlns:p15="http://schemas.microsoft.com/office/powerpoint/2012/main" userId="S::jsingh@ic.ac.uk::da510e77-e93c-4fe9-a5fb-278357ec90a7" providerId="AD"/>
      </p:ext>
    </p:extLst>
  </p:cmAuthor>
  <p:cmAuthor id="3" name="Kirby, Paula L" initials="KPL [2]" lastIdx="7" clrIdx="2">
    <p:extLst>
      <p:ext uri="{19B8F6BF-5375-455C-9EA6-DF929625EA0E}">
        <p15:presenceInfo xmlns:p15="http://schemas.microsoft.com/office/powerpoint/2012/main" userId="S-1-5-21-243037206-41955558-561332275-112128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5CA"/>
    <a:srgbClr val="003E74"/>
    <a:srgbClr val="9D9D9D"/>
    <a:srgbClr val="0025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256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09" d="100"/>
          <a:sy n="109" d="100"/>
        </p:scale>
        <p:origin x="-2536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2" tIns="45715" rIns="91432" bIns="45715" rtlCol="0"/>
          <a:lstStyle>
            <a:lvl1pPr algn="l">
              <a:defRPr sz="1200"/>
            </a:lvl1pPr>
          </a:lstStyle>
          <a:p>
            <a:r>
              <a:rPr lang="en-US" b="1" dirty="0">
                <a:solidFill>
                  <a:srgbClr val="003E74"/>
                </a:solidFill>
              </a:rPr>
              <a:t>Name of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2" tIns="45715" rIns="91432" bIns="45715" rtlCol="0"/>
          <a:lstStyle>
            <a:lvl1pPr algn="r">
              <a:defRPr sz="1200"/>
            </a:lvl1pPr>
          </a:lstStyle>
          <a:p>
            <a:fld id="{08AB1621-6769-446B-8F2C-C29BF6BB9439}" type="datetime3">
              <a:rPr lang="en-GB" smtClean="0">
                <a:solidFill>
                  <a:srgbClr val="003E74"/>
                </a:solidFill>
              </a:rPr>
              <a:t>23 May, 2022</a:t>
            </a:fld>
            <a:endParaRPr lang="en-US" dirty="0">
              <a:solidFill>
                <a:srgbClr val="003E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949037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2" tIns="45715" rIns="91432" bIns="45715" rtlCol="0"/>
          <a:lstStyle>
            <a:lvl1pPr algn="l">
              <a:defRPr sz="1200" b="1">
                <a:solidFill>
                  <a:srgbClr val="003E74"/>
                </a:solidFill>
              </a:defRPr>
            </a:lvl1pPr>
          </a:lstStyle>
          <a:p>
            <a:r>
              <a:rPr lang="en-US" dirty="0"/>
              <a:t>Name of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2" tIns="45715" rIns="91432" bIns="45715" rtlCol="0"/>
          <a:lstStyle>
            <a:lvl1pPr algn="r">
              <a:defRPr sz="1200">
                <a:solidFill>
                  <a:srgbClr val="003E74"/>
                </a:solidFill>
              </a:defRPr>
            </a:lvl1pPr>
          </a:lstStyle>
          <a:p>
            <a:fld id="{5F302BB9-2C6A-49F3-85CE-8AF259C452C0}" type="datetime3">
              <a:rPr lang="en-GB" smtClean="0"/>
              <a:t>23 May, 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5" rIns="91432" bIns="45715"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265648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no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42832"/>
            <a:ext cx="6400800" cy="604513"/>
          </a:xfrm>
        </p:spPr>
        <p:txBody>
          <a:bodyPr/>
          <a:lstStyle>
            <a:lvl1pPr marL="0" indent="0" algn="l">
              <a:buNone/>
              <a:defRPr sz="2800">
                <a:solidFill>
                  <a:srgbClr val="000000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96689"/>
            <a:ext cx="8229600" cy="1143000"/>
          </a:xfrm>
        </p:spPr>
        <p:txBody>
          <a:bodyPr/>
          <a:lstStyle>
            <a:lvl1pPr algn="l">
              <a:defRPr sz="5000" b="0">
                <a:solidFill>
                  <a:srgbClr val="003E74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 txBox="1">
            <a:spLocks/>
          </p:cNvSpPr>
          <p:nvPr userDrawn="1"/>
        </p:nvSpPr>
        <p:spPr>
          <a:xfrm>
            <a:off x="6340639" y="800593"/>
            <a:ext cx="2346162" cy="257244"/>
          </a:xfrm>
          <a:prstGeom prst="rect">
            <a:avLst/>
          </a:prstGeom>
        </p:spPr>
        <p:txBody>
          <a:bodyPr lIns="0" tIns="0" rIns="0" bIns="0"/>
          <a:lstStyle>
            <a:lvl1pPr marL="0" indent="0" algn="r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None/>
              <a:defRPr sz="1200" b="0" kern="1200" baseline="0">
                <a:solidFill>
                  <a:srgbClr val="003E74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–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•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–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»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5273580"/>
            <a:ext cx="6400800" cy="339811"/>
          </a:xfrm>
        </p:spPr>
        <p:txBody>
          <a:bodyPr/>
          <a:lstStyle>
            <a:lvl1pPr marL="0" indent="0" algn="l">
              <a:buNone/>
              <a:defRPr sz="1200" baseline="0">
                <a:solidFill>
                  <a:srgbClr val="9D9D9D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 dirty="0"/>
              <a:t>Click to edit author name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095256" y="791391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37180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with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245089"/>
            <a:ext cx="3601176" cy="797761"/>
          </a:xfrm>
        </p:spPr>
        <p:txBody>
          <a:bodyPr/>
          <a:lstStyle>
            <a:lvl1pPr marL="0" indent="0" algn="l">
              <a:buNone/>
              <a:defRPr sz="2800">
                <a:solidFill>
                  <a:srgbClr val="000000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Title 12"/>
          <p:cNvSpPr>
            <a:spLocks noGrp="1"/>
          </p:cNvSpPr>
          <p:nvPr>
            <p:ph type="title"/>
          </p:nvPr>
        </p:nvSpPr>
        <p:spPr>
          <a:xfrm>
            <a:off x="457200" y="1545982"/>
            <a:ext cx="3601176" cy="2153335"/>
          </a:xfrm>
        </p:spPr>
        <p:txBody>
          <a:bodyPr/>
          <a:lstStyle>
            <a:lvl1pPr>
              <a:defRPr sz="5000" b="0">
                <a:solidFill>
                  <a:srgbClr val="003E74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5522041"/>
            <a:ext cx="3601176" cy="339811"/>
          </a:xfrm>
        </p:spPr>
        <p:txBody>
          <a:bodyPr/>
          <a:lstStyle>
            <a:lvl1pPr marL="0" indent="0" algn="l">
              <a:buNone/>
              <a:defRPr sz="1200" baseline="0">
                <a:solidFill>
                  <a:srgbClr val="9D9D9D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 dirty="0"/>
              <a:t>Click to edit author name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4756151" y="1546225"/>
            <a:ext cx="3930650" cy="4316413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095256" y="791391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372030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one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 sz="1200"/>
            </a:lvl3pPr>
            <a:lvl4pPr>
              <a:buClr>
                <a:srgbClr val="0085CA"/>
              </a:buClr>
              <a:defRPr sz="1200"/>
            </a:lvl4pPr>
            <a:lvl5pPr>
              <a:buClr>
                <a:srgbClr val="0085CA"/>
              </a:buClr>
              <a:defRPr sz="1200">
                <a:latin typeface="+mn-lt"/>
              </a:defRPr>
            </a:lvl5pPr>
            <a:lvl6pPr marL="2286000" indent="0">
              <a:buNone/>
              <a:defRPr sz="1400" baseline="0">
                <a:latin typeface="+mn-lt"/>
              </a:defRPr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340638" y="469900"/>
            <a:ext cx="2346162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095256" y="791391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569259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two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1"/>
          </p:nvPr>
        </p:nvSpPr>
        <p:spPr>
          <a:xfrm>
            <a:off x="457199" y="2346581"/>
            <a:ext cx="3950877" cy="3644104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340638" y="469900"/>
            <a:ext cx="2346162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4735923" y="2346581"/>
            <a:ext cx="3950878" cy="3644104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095256" y="791391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2622752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with quo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457199" y="2346581"/>
            <a:ext cx="3950877" cy="3644104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487908"/>
            <a:ext cx="8229600" cy="507556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340638" y="469900"/>
            <a:ext cx="2346162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2" hasCustomPrompt="1"/>
          </p:nvPr>
        </p:nvSpPr>
        <p:spPr>
          <a:xfrm>
            <a:off x="4735923" y="2346581"/>
            <a:ext cx="3950878" cy="2797494"/>
          </a:xfrm>
        </p:spPr>
        <p:txBody>
          <a:bodyPr/>
          <a:lstStyle>
            <a:lvl1pPr marL="0" indent="0">
              <a:buClr>
                <a:srgbClr val="0085CA"/>
              </a:buClr>
              <a:buNone/>
              <a:defRPr sz="2800" b="0" i="1" baseline="0">
                <a:solidFill>
                  <a:srgbClr val="003E74"/>
                </a:solidFill>
              </a:defRPr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“Click to add a quote”</a:t>
            </a:r>
            <a:endParaRPr lang="en-US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735513" y="5346526"/>
            <a:ext cx="3951287" cy="644160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None/>
              <a:tabLst/>
              <a:defRPr sz="1200" baseline="0">
                <a:solidFill>
                  <a:srgbClr val="0085CA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None/>
              <a:tabLst/>
              <a:defRPr/>
            </a:pPr>
            <a:r>
              <a:rPr lang="en-GB" dirty="0"/>
              <a:t>Click to add quote attribution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095256" y="791391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312802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two columns with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457199" y="2346581"/>
            <a:ext cx="3950877" cy="3644104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487908"/>
            <a:ext cx="8229600" cy="507556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340638" y="469900"/>
            <a:ext cx="2346162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735513" y="2346581"/>
            <a:ext cx="3951287" cy="2788292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735513" y="5420143"/>
            <a:ext cx="3951287" cy="570541"/>
          </a:xfrm>
        </p:spPr>
        <p:txBody>
          <a:bodyPr/>
          <a:lstStyle>
            <a:lvl1pPr marL="0" indent="0">
              <a:buNone/>
              <a:defRPr sz="1000">
                <a:solidFill>
                  <a:srgbClr val="9D9D9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Click to add caption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095256" y="791391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847259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/media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340638" y="469900"/>
            <a:ext cx="2346162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57199" y="1487908"/>
            <a:ext cx="8229601" cy="364696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" y="5420143"/>
            <a:ext cx="3951287" cy="570541"/>
          </a:xfrm>
        </p:spPr>
        <p:txBody>
          <a:bodyPr/>
          <a:lstStyle>
            <a:lvl1pPr marL="0" indent="0">
              <a:buNone/>
              <a:defRPr sz="1000">
                <a:solidFill>
                  <a:srgbClr val="9D9D9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Click to add caption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095256" y="791391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3929557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images/media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340638" y="469900"/>
            <a:ext cx="2346162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57199" y="1487908"/>
            <a:ext cx="3951287" cy="364696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" y="5420143"/>
            <a:ext cx="3951287" cy="570541"/>
          </a:xfrm>
        </p:spPr>
        <p:txBody>
          <a:bodyPr/>
          <a:lstStyle>
            <a:lvl1pPr marL="0" indent="0">
              <a:buNone/>
              <a:defRPr sz="1000">
                <a:solidFill>
                  <a:srgbClr val="9D9D9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Click to add caption</a:t>
            </a:r>
            <a:endParaRPr lang="en-US" dirty="0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4735513" y="1487908"/>
            <a:ext cx="3951287" cy="239545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4735513" y="4214645"/>
            <a:ext cx="3951287" cy="177604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095256" y="791391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250341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340638" y="469900"/>
            <a:ext cx="2346162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095256" y="791391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406725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llege_Powerpoint_Background.pn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46581"/>
            <a:ext cx="8229600" cy="364410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487908"/>
            <a:ext cx="8229600" cy="507556"/>
          </a:xfrm>
          <a:prstGeom prst="rect">
            <a:avLst/>
          </a:prstGeom>
        </p:spPr>
        <p:txBody>
          <a:bodyPr vert="horz" lIns="0" tIns="4572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37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52" r:id="rId4"/>
    <p:sldLayoutId id="2147483660" r:id="rId5"/>
    <p:sldLayoutId id="2147483657" r:id="rId6"/>
    <p:sldLayoutId id="2147483658" r:id="rId7"/>
    <p:sldLayoutId id="2147483659" r:id="rId8"/>
    <p:sldLayoutId id="2147483655" r:id="rId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rgbClr val="0085CA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•"/>
        <a:defRPr sz="12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–"/>
        <a:defRPr sz="12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»"/>
        <a:defRPr sz="12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mperial.ac.uk/infectious-disease/research/research-committee/" TargetMode="External"/><Relationship Id="rId2" Type="http://schemas.openxmlformats.org/officeDocument/2006/relationships/hyperlink" Target="mailto:p.kirby@imperial.ac.uk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mperial.ac.uk/research-and-innovation/support-for-staff/stats-advice-service/" TargetMode="External"/><Relationship Id="rId13" Type="http://schemas.openxmlformats.org/officeDocument/2006/relationships/hyperlink" Target="https://www.imperial.ac.uk/research-and-innovation/research-office/support/culture-toolkit/" TargetMode="External"/><Relationship Id="rId3" Type="http://schemas.openxmlformats.org/officeDocument/2006/relationships/hyperlink" Target="https://www.imperial.ac.uk/medicine/study/clinical-academic-training-office/" TargetMode="External"/><Relationship Id="rId7" Type="http://schemas.openxmlformats.org/officeDocument/2006/relationships/hyperlink" Target="https://www.imperial.ac.uk/research-and-innovation/research-office/preparing-and-costing-a-proposal/" TargetMode="External"/><Relationship Id="rId12" Type="http://schemas.openxmlformats.org/officeDocument/2006/relationships/hyperlink" Target="https://www.imperial.ac.uk/research-and-innovation/support-for-staff/scholarly-communication/" TargetMode="External"/><Relationship Id="rId2" Type="http://schemas.openxmlformats.org/officeDocument/2006/relationships/hyperlink" Target="https://www.imperial.ac.uk/postdoc-fellows-development-centre/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imperial.ac.uk/research-and-innovation/support-for-staff/" TargetMode="External"/><Relationship Id="rId11" Type="http://schemas.openxmlformats.org/officeDocument/2006/relationships/hyperlink" Target="https://www.imperial.ac.uk/research-and-innovation/support-for-staff/joint-research-office/grants/preaward/initiate-a-proposal/" TargetMode="External"/><Relationship Id="rId5" Type="http://schemas.openxmlformats.org/officeDocument/2006/relationships/hyperlink" Target="https://www.imperial.ac.uk/be-inspired/societal-engagement/" TargetMode="External"/><Relationship Id="rId10" Type="http://schemas.openxmlformats.org/officeDocument/2006/relationships/hyperlink" Target="https://www.imperial.ac.uk/research-and-innovation/support-for-staff/imperial-projects/" TargetMode="External"/><Relationship Id="rId4" Type="http://schemas.openxmlformats.org/officeDocument/2006/relationships/hyperlink" Target="https://www.imperial.ac.uk/patient-experience-research-centre/" TargetMode="External"/><Relationship Id="rId9" Type="http://schemas.openxmlformats.org/officeDocument/2006/relationships/hyperlink" Target="https://www.imperial.ac.uk/research-project-management/" TargetMode="External"/><Relationship Id="rId14" Type="http://schemas.openxmlformats.org/officeDocument/2006/relationships/hyperlink" Target="https://www.imperial.ac.uk/study/pg/graduate-school/staff/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mperial.ac.uk/admin-services/international-relations/" TargetMode="External"/><Relationship Id="rId3" Type="http://schemas.openxmlformats.org/officeDocument/2006/relationships/hyperlink" Target="https://www.imperial.ac.uk/research-and-innovation/research-office/research-governance-and-integrity/" TargetMode="External"/><Relationship Id="rId7" Type="http://schemas.openxmlformats.org/officeDocument/2006/relationships/hyperlink" Target="https://www.imperial.ac.uk/research-and-innovation/research-office/funder-information/european-commission/" TargetMode="External"/><Relationship Id="rId2" Type="http://schemas.openxmlformats.org/officeDocument/2006/relationships/hyperlink" Target="https://www.imperial.ac.uk/medicine/fom-staff/support-and-services/data-protection/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imperial.ac.uk/medicine/central-biomedical-services/3rs/3rs-at-imperial-college/" TargetMode="External"/><Relationship Id="rId11" Type="http://schemas.openxmlformats.org/officeDocument/2006/relationships/hyperlink" Target="https://www.imperial.ac.uk/academic-english/" TargetMode="External"/><Relationship Id="rId5" Type="http://schemas.openxmlformats.org/officeDocument/2006/relationships/hyperlink" Target="https://www.imperial.ac.uk/research-and-innovation/about-imperial-research/research-integrity/animal-research/regulation/" TargetMode="External"/><Relationship Id="rId10" Type="http://schemas.openxmlformats.org/officeDocument/2006/relationships/hyperlink" Target="https://www.imperial.ac.uk/infectious-disease/health-and-safety/" TargetMode="External"/><Relationship Id="rId4" Type="http://schemas.openxmlformats.org/officeDocument/2006/relationships/hyperlink" Target="https://www.imperial.ac.uk/clinical-trials-unit/clinical-data-systems/" TargetMode="External"/><Relationship Id="rId9" Type="http://schemas.openxmlformats.org/officeDocument/2006/relationships/hyperlink" Target="https://www.imperial.ac.uk/enterprise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mperial.ac.uk/infectious-disease/research/research-committee/" TargetMode="External"/><Relationship Id="rId2" Type="http://schemas.openxmlformats.org/officeDocument/2006/relationships/hyperlink" Target="https://www.imperial.ac.uk/infectious-disease/research/fellowship-advice/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imperial.ac.uk/enterprise/staff/industry-partnerships-and-commercialisation/guide/" TargetMode="External"/><Relationship Id="rId4" Type="http://schemas.openxmlformats.org/officeDocument/2006/relationships/hyperlink" Target="https://search.myresearchconnect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DBC1E4F-26E7-4ED1-A4E0-FDF989A4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4800" dirty="0"/>
              <a:t>DoID Grant Writing &amp; Research Manager support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FE7A90-B8FC-47C8-8420-DC6FE8FDCB5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0" y="5034094"/>
            <a:ext cx="6923314" cy="789763"/>
          </a:xfrm>
        </p:spPr>
        <p:txBody>
          <a:bodyPr/>
          <a:lstStyle/>
          <a:p>
            <a:r>
              <a:rPr lang="en-GB" sz="1800" b="1" dirty="0">
                <a:solidFill>
                  <a:srgbClr val="1F497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Paula Kirby, Research Manager</a:t>
            </a:r>
          </a:p>
          <a:p>
            <a:r>
              <a:rPr lang="en-GB" sz="1800" b="1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e-mail:</a:t>
            </a:r>
            <a:r>
              <a:rPr lang="en-GB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p.kirby@imperial.ac.uk</a:t>
            </a:r>
            <a:endParaRPr lang="en-GB" sz="1400" dirty="0"/>
          </a:p>
          <a:p>
            <a:r>
              <a:rPr lang="en-GB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Research Committee | Faculty of Medicine | Imperial College London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4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51B83A-BCFD-41CB-B3D7-7B4976CBFF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Version 1.0</a:t>
            </a:r>
          </a:p>
          <a:p>
            <a:r>
              <a:rPr lang="en-GB" dirty="0"/>
              <a:t>28 April 2022</a:t>
            </a:r>
          </a:p>
        </p:txBody>
      </p:sp>
    </p:spTree>
    <p:extLst>
      <p:ext uri="{BB962C8B-B14F-4D97-AF65-F5344CB8AC3E}">
        <p14:creationId xmlns:p14="http://schemas.microsoft.com/office/powerpoint/2010/main" val="47405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F0E5A10-C5B2-44D8-9362-45A89F0CC0BD}"/>
              </a:ext>
            </a:extLst>
          </p:cNvPr>
          <p:cNvSpPr txBox="1"/>
          <p:nvPr/>
        </p:nvSpPr>
        <p:spPr>
          <a:xfrm>
            <a:off x="3200400" y="577746"/>
            <a:ext cx="2743200" cy="360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Need / want grant funding?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9276B0-9862-4A4B-9159-3323C4715346}"/>
              </a:ext>
            </a:extLst>
          </p:cNvPr>
          <p:cNvSpPr txBox="1"/>
          <p:nvPr/>
        </p:nvSpPr>
        <p:spPr>
          <a:xfrm>
            <a:off x="1126330" y="2521081"/>
            <a:ext cx="2521523" cy="58320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Is the scheme right for me?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34624CA-A7AA-49B9-96A0-434531991F74}"/>
              </a:ext>
            </a:extLst>
          </p:cNvPr>
          <p:cNvSpPr txBox="1"/>
          <p:nvPr/>
        </p:nvSpPr>
        <p:spPr>
          <a:xfrm>
            <a:off x="5500507" y="2521081"/>
            <a:ext cx="2520000" cy="58477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Financial or in-kind </a:t>
            </a:r>
          </a:p>
          <a:p>
            <a:pPr algn="ctr"/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commitments?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DC17FC-1FC3-4619-A1C0-59AA5E7451C3}"/>
              </a:ext>
            </a:extLst>
          </p:cNvPr>
          <p:cNvSpPr txBox="1"/>
          <p:nvPr/>
        </p:nvSpPr>
        <p:spPr>
          <a:xfrm>
            <a:off x="785091" y="3304320"/>
            <a:ext cx="3204000" cy="523220"/>
          </a:xfrm>
          <a:prstGeom prst="rect">
            <a:avLst/>
          </a:prstGeom>
          <a:noFill/>
          <a:ln>
            <a:solidFill>
              <a:srgbClr val="003E7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>
                <a:latin typeface="Calibri" panose="020F0502020204030204" pitchFamily="34" charset="0"/>
                <a:cs typeface="Calibri" panose="020F0502020204030204" pitchFamily="34" charset="0"/>
              </a:rPr>
              <a:t>Check eligibility - guidance / </a:t>
            </a: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with funder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Check with academic mentor / supervisor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44B70E-132C-4FD0-B9D8-5978A66B9B05}"/>
              </a:ext>
            </a:extLst>
          </p:cNvPr>
          <p:cNvSpPr txBox="1"/>
          <p:nvPr/>
        </p:nvSpPr>
        <p:spPr>
          <a:xfrm>
            <a:off x="5158507" y="3304320"/>
            <a:ext cx="3204000" cy="523220"/>
          </a:xfrm>
          <a:prstGeom prst="rect">
            <a:avLst/>
          </a:prstGeom>
          <a:noFill/>
          <a:ln>
            <a:solidFill>
              <a:srgbClr val="003E7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Ask HoD &amp; Dept </a:t>
            </a:r>
            <a:r>
              <a:rPr lang="en-GB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Mgr</a:t>
            </a: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 or budget holder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 for support &amp; approval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739744-256D-4704-8890-3F095ED29A3F}"/>
              </a:ext>
            </a:extLst>
          </p:cNvPr>
          <p:cNvSpPr txBox="1"/>
          <p:nvPr/>
        </p:nvSpPr>
        <p:spPr>
          <a:xfrm>
            <a:off x="3783446" y="1151668"/>
            <a:ext cx="1577109" cy="307777"/>
          </a:xfrm>
          <a:prstGeom prst="rect">
            <a:avLst/>
          </a:prstGeom>
          <a:noFill/>
          <a:ln>
            <a:solidFill>
              <a:srgbClr val="003E7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Identify schemes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E9174B-98C8-4FC5-86C8-87439296F659}"/>
              </a:ext>
            </a:extLst>
          </p:cNvPr>
          <p:cNvSpPr txBox="1"/>
          <p:nvPr/>
        </p:nvSpPr>
        <p:spPr>
          <a:xfrm>
            <a:off x="2930237" y="1645688"/>
            <a:ext cx="3283527" cy="523220"/>
          </a:xfrm>
          <a:prstGeom prst="rect">
            <a:avLst/>
          </a:prstGeom>
          <a:noFill/>
          <a:ln>
            <a:solidFill>
              <a:srgbClr val="003E74"/>
            </a:solidFill>
          </a:ln>
        </p:spPr>
        <p:txBody>
          <a:bodyPr wrap="square" numCol="2" rtlCol="0">
            <a:sp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Funder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Idox search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Ask colleagues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Ask Research </a:t>
            </a:r>
            <a:r>
              <a:rPr lang="en-GB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Mgr</a:t>
            </a:r>
            <a:endParaRPr lang="en-GB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E2EE22-3033-4CD0-B077-72EEA9754D34}"/>
              </a:ext>
            </a:extLst>
          </p:cNvPr>
          <p:cNvSpPr txBox="1"/>
          <p:nvPr/>
        </p:nvSpPr>
        <p:spPr>
          <a:xfrm>
            <a:off x="3719656" y="4808418"/>
            <a:ext cx="1704688" cy="36000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Want to go for it?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A17155F-3EDA-4C69-9A94-7EAABE97BB71}"/>
              </a:ext>
            </a:extLst>
          </p:cNvPr>
          <p:cNvSpPr txBox="1"/>
          <p:nvPr/>
        </p:nvSpPr>
        <p:spPr>
          <a:xfrm>
            <a:off x="984827" y="5620496"/>
            <a:ext cx="1872000" cy="523220"/>
          </a:xfrm>
          <a:prstGeom prst="rect">
            <a:avLst/>
          </a:prstGeom>
          <a:noFill/>
          <a:ln>
            <a:solidFill>
              <a:srgbClr val="003E7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Contact Section </a:t>
            </a:r>
            <a:r>
              <a:rPr lang="en-GB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Mgr</a:t>
            </a: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Costs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C94CAA-068F-455A-B03D-B3F8C46671C1}"/>
              </a:ext>
            </a:extLst>
          </p:cNvPr>
          <p:cNvSpPr txBox="1"/>
          <p:nvPr/>
        </p:nvSpPr>
        <p:spPr>
          <a:xfrm>
            <a:off x="3634215" y="5620496"/>
            <a:ext cx="1872000" cy="523220"/>
          </a:xfrm>
          <a:prstGeom prst="rect">
            <a:avLst/>
          </a:prstGeom>
          <a:noFill/>
          <a:ln>
            <a:solidFill>
              <a:srgbClr val="003E7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Contact Research </a:t>
            </a:r>
            <a:r>
              <a:rPr lang="en-GB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Mgr</a:t>
            </a: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See slide 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CA8C2E3-454B-475D-8DA1-C224104D340B}"/>
              </a:ext>
            </a:extLst>
          </p:cNvPr>
          <p:cNvSpPr txBox="1"/>
          <p:nvPr/>
        </p:nvSpPr>
        <p:spPr>
          <a:xfrm>
            <a:off x="6283603" y="5620496"/>
            <a:ext cx="1872000" cy="523220"/>
          </a:xfrm>
          <a:prstGeom prst="rect">
            <a:avLst/>
          </a:prstGeom>
          <a:noFill/>
          <a:ln>
            <a:solidFill>
              <a:srgbClr val="003E7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You: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Write application!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05C3063-C452-4B64-803F-AA3292480BA7}"/>
              </a:ext>
            </a:extLst>
          </p:cNvPr>
          <p:cNvCxnSpPr>
            <a:cxnSpLocks/>
            <a:stCxn id="6" idx="2"/>
            <a:endCxn id="12" idx="0"/>
          </p:cNvCxnSpPr>
          <p:nvPr/>
        </p:nvCxnSpPr>
        <p:spPr>
          <a:xfrm>
            <a:off x="4572000" y="937746"/>
            <a:ext cx="1" cy="2139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4395D1E-1A4A-46D1-8583-8FA078895E2C}"/>
              </a:ext>
            </a:extLst>
          </p:cNvPr>
          <p:cNvCxnSpPr>
            <a:cxnSpLocks/>
            <a:stCxn id="12" idx="2"/>
            <a:endCxn id="13" idx="0"/>
          </p:cNvCxnSpPr>
          <p:nvPr/>
        </p:nvCxnSpPr>
        <p:spPr>
          <a:xfrm>
            <a:off x="4572001" y="1459445"/>
            <a:ext cx="0" cy="18624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CA8CD61-1E46-4D43-AD54-939AEAC6DBAA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 flipH="1">
            <a:off x="2387091" y="3104281"/>
            <a:ext cx="1" cy="20003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823A9EF-6D87-4E5D-A258-0781FD16E597}"/>
              </a:ext>
            </a:extLst>
          </p:cNvPr>
          <p:cNvCxnSpPr>
            <a:cxnSpLocks/>
            <a:stCxn id="8" idx="2"/>
            <a:endCxn id="11" idx="0"/>
          </p:cNvCxnSpPr>
          <p:nvPr/>
        </p:nvCxnSpPr>
        <p:spPr>
          <a:xfrm>
            <a:off x="6760507" y="3105856"/>
            <a:ext cx="0" cy="1984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Flowchart: Decision 67">
            <a:extLst>
              <a:ext uri="{FF2B5EF4-FFF2-40B4-BE49-F238E27FC236}">
                <a16:creationId xmlns:a16="http://schemas.microsoft.com/office/drawing/2014/main" id="{13A33EBD-B464-4C50-BCE9-9017CCB863E7}"/>
              </a:ext>
            </a:extLst>
          </p:cNvPr>
          <p:cNvSpPr/>
          <p:nvPr/>
        </p:nvSpPr>
        <p:spPr>
          <a:xfrm>
            <a:off x="2688938" y="4217977"/>
            <a:ext cx="868217" cy="448587"/>
          </a:xfrm>
          <a:prstGeom prst="flowChartDecision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Yes</a:t>
            </a:r>
          </a:p>
        </p:txBody>
      </p:sp>
      <p:sp>
        <p:nvSpPr>
          <p:cNvPr id="75" name="Flowchart: Decision 74">
            <a:extLst>
              <a:ext uri="{FF2B5EF4-FFF2-40B4-BE49-F238E27FC236}">
                <a16:creationId xmlns:a16="http://schemas.microsoft.com/office/drawing/2014/main" id="{DC03029E-580F-4559-BAAD-E641D4CACD2E}"/>
              </a:ext>
            </a:extLst>
          </p:cNvPr>
          <p:cNvSpPr/>
          <p:nvPr/>
        </p:nvSpPr>
        <p:spPr>
          <a:xfrm>
            <a:off x="5581072" y="4217977"/>
            <a:ext cx="868217" cy="448587"/>
          </a:xfrm>
          <a:prstGeom prst="flowChartDecision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Yes</a:t>
            </a:r>
          </a:p>
        </p:txBody>
      </p:sp>
      <p:sp>
        <p:nvSpPr>
          <p:cNvPr id="84" name="Flowchart: Decision 83">
            <a:extLst>
              <a:ext uri="{FF2B5EF4-FFF2-40B4-BE49-F238E27FC236}">
                <a16:creationId xmlns:a16="http://schemas.microsoft.com/office/drawing/2014/main" id="{8FE78DA5-251F-4461-805E-05A466979505}"/>
              </a:ext>
            </a:extLst>
          </p:cNvPr>
          <p:cNvSpPr/>
          <p:nvPr/>
        </p:nvSpPr>
        <p:spPr>
          <a:xfrm>
            <a:off x="7031190" y="4217977"/>
            <a:ext cx="868217" cy="448587"/>
          </a:xfrm>
          <a:prstGeom prst="flowChartDecision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</a:p>
        </p:txBody>
      </p:sp>
      <p:sp>
        <p:nvSpPr>
          <p:cNvPr id="85" name="Flowchart: Decision 84">
            <a:extLst>
              <a:ext uri="{FF2B5EF4-FFF2-40B4-BE49-F238E27FC236}">
                <a16:creationId xmlns:a16="http://schemas.microsoft.com/office/drawing/2014/main" id="{5FA15159-8B90-4F00-BB0A-342A24316E07}"/>
              </a:ext>
            </a:extLst>
          </p:cNvPr>
          <p:cNvSpPr/>
          <p:nvPr/>
        </p:nvSpPr>
        <p:spPr>
          <a:xfrm>
            <a:off x="1256144" y="4217977"/>
            <a:ext cx="868217" cy="448587"/>
          </a:xfrm>
          <a:prstGeom prst="flowChartDecision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</a:p>
        </p:txBody>
      </p:sp>
      <p:cxnSp>
        <p:nvCxnSpPr>
          <p:cNvPr id="87" name="Connector: Elbow 86">
            <a:extLst>
              <a:ext uri="{FF2B5EF4-FFF2-40B4-BE49-F238E27FC236}">
                <a16:creationId xmlns:a16="http://schemas.microsoft.com/office/drawing/2014/main" id="{7880927E-1850-4683-8C9F-4F612F4BCD37}"/>
              </a:ext>
            </a:extLst>
          </p:cNvPr>
          <p:cNvCxnSpPr>
            <a:cxnSpLocks/>
            <a:stCxn id="85" idx="1"/>
            <a:endCxn id="12" idx="1"/>
          </p:cNvCxnSpPr>
          <p:nvPr/>
        </p:nvCxnSpPr>
        <p:spPr>
          <a:xfrm rot="10800000" flipH="1">
            <a:off x="1256144" y="1305557"/>
            <a:ext cx="2527302" cy="3136714"/>
          </a:xfrm>
          <a:prstGeom prst="bentConnector3">
            <a:avLst>
              <a:gd name="adj1" fmla="val -31338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ctor: Elbow 89">
            <a:extLst>
              <a:ext uri="{FF2B5EF4-FFF2-40B4-BE49-F238E27FC236}">
                <a16:creationId xmlns:a16="http://schemas.microsoft.com/office/drawing/2014/main" id="{689D5719-EE9D-45BB-95D2-4BFCDC9E34D8}"/>
              </a:ext>
            </a:extLst>
          </p:cNvPr>
          <p:cNvCxnSpPr>
            <a:stCxn id="84" idx="3"/>
            <a:endCxn id="12" idx="3"/>
          </p:cNvCxnSpPr>
          <p:nvPr/>
        </p:nvCxnSpPr>
        <p:spPr>
          <a:xfrm flipH="1" flipV="1">
            <a:off x="5360555" y="1305557"/>
            <a:ext cx="2538852" cy="3136714"/>
          </a:xfrm>
          <a:prstGeom prst="bentConnector3">
            <a:avLst>
              <a:gd name="adj1" fmla="val -30832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Connector: Elbow 97">
            <a:extLst>
              <a:ext uri="{FF2B5EF4-FFF2-40B4-BE49-F238E27FC236}">
                <a16:creationId xmlns:a16="http://schemas.microsoft.com/office/drawing/2014/main" id="{005C53F4-E730-4002-A558-CADED007EC1C}"/>
              </a:ext>
            </a:extLst>
          </p:cNvPr>
          <p:cNvCxnSpPr>
            <a:cxnSpLocks/>
            <a:stCxn id="9" idx="2"/>
            <a:endCxn id="85" idx="0"/>
          </p:cNvCxnSpPr>
          <p:nvPr/>
        </p:nvCxnSpPr>
        <p:spPr>
          <a:xfrm rot="5400000">
            <a:off x="1843454" y="3674339"/>
            <a:ext cx="390437" cy="696838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Connector: Elbow 99">
            <a:extLst>
              <a:ext uri="{FF2B5EF4-FFF2-40B4-BE49-F238E27FC236}">
                <a16:creationId xmlns:a16="http://schemas.microsoft.com/office/drawing/2014/main" id="{CF21BEB2-C187-4706-AA53-C381200B333C}"/>
              </a:ext>
            </a:extLst>
          </p:cNvPr>
          <p:cNvCxnSpPr>
            <a:cxnSpLocks/>
            <a:stCxn id="9" idx="2"/>
            <a:endCxn id="68" idx="0"/>
          </p:cNvCxnSpPr>
          <p:nvPr/>
        </p:nvCxnSpPr>
        <p:spPr>
          <a:xfrm rot="16200000" flipH="1">
            <a:off x="2559851" y="3654780"/>
            <a:ext cx="390437" cy="735956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Connector: Elbow 101">
            <a:extLst>
              <a:ext uri="{FF2B5EF4-FFF2-40B4-BE49-F238E27FC236}">
                <a16:creationId xmlns:a16="http://schemas.microsoft.com/office/drawing/2014/main" id="{33D5B7ED-22AE-4316-A1A0-C4D104EF9508}"/>
              </a:ext>
            </a:extLst>
          </p:cNvPr>
          <p:cNvCxnSpPr>
            <a:cxnSpLocks/>
            <a:stCxn id="11" idx="2"/>
            <a:endCxn id="75" idx="0"/>
          </p:cNvCxnSpPr>
          <p:nvPr/>
        </p:nvCxnSpPr>
        <p:spPr>
          <a:xfrm rot="5400000">
            <a:off x="6192626" y="3650095"/>
            <a:ext cx="390437" cy="745326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Connector: Elbow 103">
            <a:extLst>
              <a:ext uri="{FF2B5EF4-FFF2-40B4-BE49-F238E27FC236}">
                <a16:creationId xmlns:a16="http://schemas.microsoft.com/office/drawing/2014/main" id="{EB70B72D-EF6F-4CFD-ACE8-9F7AD35BA3EA}"/>
              </a:ext>
            </a:extLst>
          </p:cNvPr>
          <p:cNvCxnSpPr>
            <a:cxnSpLocks/>
            <a:stCxn id="11" idx="2"/>
            <a:endCxn id="84" idx="0"/>
          </p:cNvCxnSpPr>
          <p:nvPr/>
        </p:nvCxnSpPr>
        <p:spPr>
          <a:xfrm rot="16200000" flipH="1">
            <a:off x="6917685" y="3670362"/>
            <a:ext cx="390437" cy="704792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Connector: Elbow 106">
            <a:extLst>
              <a:ext uri="{FF2B5EF4-FFF2-40B4-BE49-F238E27FC236}">
                <a16:creationId xmlns:a16="http://schemas.microsoft.com/office/drawing/2014/main" id="{14F164F8-866B-4A9E-85DD-1FF6E100EECA}"/>
              </a:ext>
            </a:extLst>
          </p:cNvPr>
          <p:cNvCxnSpPr>
            <a:stCxn id="68" idx="2"/>
            <a:endCxn id="14" idx="1"/>
          </p:cNvCxnSpPr>
          <p:nvPr/>
        </p:nvCxnSpPr>
        <p:spPr>
          <a:xfrm rot="16200000" flipH="1">
            <a:off x="3260424" y="4529186"/>
            <a:ext cx="321854" cy="59660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Connector: Elbow 108">
            <a:extLst>
              <a:ext uri="{FF2B5EF4-FFF2-40B4-BE49-F238E27FC236}">
                <a16:creationId xmlns:a16="http://schemas.microsoft.com/office/drawing/2014/main" id="{3DF82BB9-5961-4075-899A-DA3425A72E65}"/>
              </a:ext>
            </a:extLst>
          </p:cNvPr>
          <p:cNvCxnSpPr>
            <a:stCxn id="75" idx="2"/>
            <a:endCxn id="14" idx="3"/>
          </p:cNvCxnSpPr>
          <p:nvPr/>
        </p:nvCxnSpPr>
        <p:spPr>
          <a:xfrm rot="5400000">
            <a:off x="5558836" y="4532073"/>
            <a:ext cx="321854" cy="590837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Connector: Elbow 124">
            <a:extLst>
              <a:ext uri="{FF2B5EF4-FFF2-40B4-BE49-F238E27FC236}">
                <a16:creationId xmlns:a16="http://schemas.microsoft.com/office/drawing/2014/main" id="{9BDAA3B6-F9FA-4F14-A2C8-1D57796E0F3B}"/>
              </a:ext>
            </a:extLst>
          </p:cNvPr>
          <p:cNvCxnSpPr>
            <a:cxnSpLocks/>
            <a:stCxn id="13" idx="2"/>
            <a:endCxn id="7" idx="0"/>
          </p:cNvCxnSpPr>
          <p:nvPr/>
        </p:nvCxnSpPr>
        <p:spPr>
          <a:xfrm rot="5400000">
            <a:off x="3303461" y="1252540"/>
            <a:ext cx="352173" cy="218490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Connector: Elbow 126">
            <a:extLst>
              <a:ext uri="{FF2B5EF4-FFF2-40B4-BE49-F238E27FC236}">
                <a16:creationId xmlns:a16="http://schemas.microsoft.com/office/drawing/2014/main" id="{C9899F62-C940-4151-81C5-F4EDF09B6C88}"/>
              </a:ext>
            </a:extLst>
          </p:cNvPr>
          <p:cNvCxnSpPr>
            <a:cxnSpLocks/>
            <a:stCxn id="13" idx="2"/>
            <a:endCxn id="8" idx="0"/>
          </p:cNvCxnSpPr>
          <p:nvPr/>
        </p:nvCxnSpPr>
        <p:spPr>
          <a:xfrm rot="16200000" flipH="1">
            <a:off x="5490168" y="1250741"/>
            <a:ext cx="352173" cy="2188506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Connector: Elbow 140">
            <a:extLst>
              <a:ext uri="{FF2B5EF4-FFF2-40B4-BE49-F238E27FC236}">
                <a16:creationId xmlns:a16="http://schemas.microsoft.com/office/drawing/2014/main" id="{896E26F7-5FF5-414D-8805-5F2CE290711C}"/>
              </a:ext>
            </a:extLst>
          </p:cNvPr>
          <p:cNvCxnSpPr>
            <a:cxnSpLocks/>
            <a:stCxn id="14" idx="2"/>
            <a:endCxn id="15" idx="0"/>
          </p:cNvCxnSpPr>
          <p:nvPr/>
        </p:nvCxnSpPr>
        <p:spPr>
          <a:xfrm rot="5400000">
            <a:off x="3020375" y="4068871"/>
            <a:ext cx="452078" cy="265117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Connector: Elbow 142">
            <a:extLst>
              <a:ext uri="{FF2B5EF4-FFF2-40B4-BE49-F238E27FC236}">
                <a16:creationId xmlns:a16="http://schemas.microsoft.com/office/drawing/2014/main" id="{AB370A6D-E6C5-47AC-B000-28BFA5D08B79}"/>
              </a:ext>
            </a:extLst>
          </p:cNvPr>
          <p:cNvCxnSpPr>
            <a:cxnSpLocks/>
            <a:stCxn id="14" idx="2"/>
            <a:endCxn id="19" idx="0"/>
          </p:cNvCxnSpPr>
          <p:nvPr/>
        </p:nvCxnSpPr>
        <p:spPr>
          <a:xfrm rot="16200000" flipH="1">
            <a:off x="5669762" y="4070655"/>
            <a:ext cx="452078" cy="264760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BAF29DB7-BB13-4420-873D-4466FA56FBED}"/>
              </a:ext>
            </a:extLst>
          </p:cNvPr>
          <p:cNvCxnSpPr>
            <a:cxnSpLocks/>
            <a:stCxn id="14" idx="2"/>
            <a:endCxn id="16" idx="0"/>
          </p:cNvCxnSpPr>
          <p:nvPr/>
        </p:nvCxnSpPr>
        <p:spPr>
          <a:xfrm flipH="1">
            <a:off x="4570215" y="5168418"/>
            <a:ext cx="1785" cy="4520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9954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605B3-74D1-4581-9789-07E9A7322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17908"/>
            <a:ext cx="8229600" cy="540000"/>
          </a:xfrm>
        </p:spPr>
        <p:txBody>
          <a:bodyPr tIns="0" anchor="ctr">
            <a:normAutofit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Example timeline:</a:t>
            </a: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A6D61FC7-AE78-4C69-B25B-925C67CDEC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830" y="1450725"/>
            <a:ext cx="8906340" cy="430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280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FCD6F-BF02-4254-8F49-3A339F7DA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34130"/>
            <a:ext cx="8229600" cy="507556"/>
          </a:xfrm>
        </p:spPr>
        <p:txBody>
          <a:bodyPr tIns="0"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Research Manager support (pre-award)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CBB56-D0EC-46FB-A094-A454F1A45B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72623"/>
            <a:ext cx="8229600" cy="4321959"/>
          </a:xfrm>
        </p:spPr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Advice on funding schemes</a:t>
            </a:r>
          </a:p>
          <a:p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Help plan an application</a:t>
            </a:r>
          </a:p>
          <a:p>
            <a:pPr lv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Timings</a:t>
            </a:r>
          </a:p>
          <a:p>
            <a:pPr lv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Requirements</a:t>
            </a:r>
          </a:p>
          <a:p>
            <a:pPr lv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Connect to previous awardees and panel members</a:t>
            </a:r>
          </a:p>
          <a:p>
            <a:pPr lvl="1"/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Review of grant applications (non-scientific sections e.g. lay summary)</a:t>
            </a: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Arrange technical peer review of applications </a:t>
            </a:r>
          </a:p>
          <a:p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Facilitate Head of Department (HoD) support for applications (letters of support, HoD support statements, HoD sign-off)</a:t>
            </a:r>
          </a:p>
          <a:p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Arrange technical mock interviews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4451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0D9D4-CE4A-4347-B58C-747D43894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38526"/>
            <a:ext cx="8229600" cy="507556"/>
          </a:xfrm>
        </p:spPr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Head of Department (HoD)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113B7-D280-4110-AC35-CB1572B6A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48873"/>
            <a:ext cx="8229600" cy="382937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b="1" i="0" dirty="0">
                <a:solidFill>
                  <a:srgbClr val="16151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Letters of Support (LoS) </a:t>
            </a:r>
            <a:r>
              <a:rPr lang="en-GB" dirty="0">
                <a:solidFill>
                  <a:srgbClr val="16151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GB" b="1" dirty="0">
                <a:solidFill>
                  <a:srgbClr val="16151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support statements </a:t>
            </a:r>
            <a:r>
              <a:rPr lang="en-GB" b="0" i="0" dirty="0">
                <a:solidFill>
                  <a:srgbClr val="16151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are a critical element for fellowship applications and other proposals</a:t>
            </a:r>
          </a:p>
          <a:p>
            <a:pPr>
              <a:spcBef>
                <a:spcPts val="0"/>
              </a:spcBef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These typically provide evidence of commitment or contributions from the host institution, e.g.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space, access to facilities, technical or administrative staff, equipment, financial contributions, and studentships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Your Research Manager can help draft a letter of support or support statement on behalf of the Head of Department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You need to notify the Research Manager at least 4 weeks before the funder deadline if a HoD support statement or LoS is required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Final, signed, HoD LoS / support statements will be provided once the Worktribe costs are approved by the Department</a:t>
            </a:r>
          </a:p>
        </p:txBody>
      </p:sp>
    </p:spTree>
    <p:extLst>
      <p:ext uri="{BB962C8B-B14F-4D97-AF65-F5344CB8AC3E}">
        <p14:creationId xmlns:p14="http://schemas.microsoft.com/office/powerpoint/2010/main" val="2140635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06044-D197-4CB4-9CAD-56858C59C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34130"/>
            <a:ext cx="8229600" cy="540000"/>
          </a:xfr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What support others can provide (1)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11B97-0114-4270-BCB7-D1B06A715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11042"/>
            <a:ext cx="8229600" cy="414197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Postdoc and Fellows Development Centre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(PFDC)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Clinical Academic Training Office (CATO</a:t>
            </a:r>
            <a:r>
              <a:rPr lang="en-GB" dirty="0">
                <a:solidFill>
                  <a:srgbClr val="0085C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– clinical postdocs and clinical PhD fellows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Patient Experience and Research Centre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(PERC) - public involvement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Societal Engagement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 schools, communities, public involvement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Support for Staff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Joint Research Office (JRO) /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7"/>
              </a:rPr>
              <a:t>Preparing-and-costing-a-proposal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8"/>
              </a:rPr>
              <a:t>Statistical Advisory Service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(SAS)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9"/>
              </a:rPr>
              <a:t>Research Project Management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(EU and large programmes) and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10"/>
              </a:rPr>
              <a:t>Imperial Projects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(Commercial)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85CA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1"/>
              </a:rPr>
              <a:t>SoECAT</a:t>
            </a:r>
            <a:r>
              <a:rPr lang="en-GB" dirty="0">
                <a:solidFill>
                  <a:srgbClr val="0085C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 NHS Trust costs / resources</a:t>
            </a:r>
            <a:endParaRPr lang="en-GB" dirty="0">
              <a:solidFill>
                <a:srgbClr val="0085CA"/>
              </a:solidFill>
              <a:latin typeface="Calibri" panose="020F0502020204030204" pitchFamily="34" charset="0"/>
              <a:cs typeface="Calibri" panose="020F0502020204030204" pitchFamily="34" charset="0"/>
              <a:hlinkClick r:id="rId1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12"/>
              </a:rPr>
              <a:t>Library Services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(research data management, open access)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13"/>
              </a:rPr>
              <a:t>Research Culture Toolkit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en-GB" u="sng" dirty="0">
                <a:latin typeface="Calibri" panose="020F0502020204030204" pitchFamily="34" charset="0"/>
                <a:cs typeface="Calibri" panose="020F0502020204030204" pitchFamily="34" charset="0"/>
              </a:rPr>
              <a:t>how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research is done at Imperial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14"/>
              </a:rPr>
              <a:t>Graduate School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(PhD studentships)</a:t>
            </a:r>
          </a:p>
          <a:p>
            <a:pPr marL="0" indent="0">
              <a:buNone/>
            </a:pP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349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06044-D197-4CB4-9CAD-56858C59C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193458"/>
            <a:ext cx="8229600" cy="540000"/>
          </a:xfrm>
        </p:spPr>
        <p:txBody>
          <a:bodyPr tIns="0"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What support others can provide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11B97-0114-4270-BCB7-D1B06A715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2049105"/>
            <a:ext cx="8229600" cy="401750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Faculty of Medicine Information Governance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team (GDPR, data management – including Data Protection Impact Assessments)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Research Governance and Integrity team (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RGIT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; healthcare research - ethics)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Clinical Data Systems Team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 electronic data capture for clinical studies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Animal research: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website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, and Animal Welfare and ethical research body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Replacement, Refinement and Reduction (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3Rs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7"/>
              </a:rPr>
              <a:t>EU Office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8"/>
              </a:rPr>
              <a:t>International Relations Office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9"/>
              </a:rPr>
              <a:t>Enterprise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– including Industrial Partnerships and Commercialisation plus Technology Transfer</a:t>
            </a: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10"/>
              </a:rPr>
              <a:t>Safety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– contact Section / Department Representative</a:t>
            </a: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11"/>
              </a:rPr>
              <a:t>Centre for Academic English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 can provide feedback on grant application text</a:t>
            </a:r>
          </a:p>
          <a:p>
            <a:pPr marL="0" indent="0">
              <a:buNone/>
            </a:pP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434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53689-E78D-4FC9-AAB5-49F3FFBEF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Other useful links: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0F5B7-B7D2-40AF-85D6-C87893D1B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1698625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DoID Fellowship advice:</a:t>
            </a: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Fellowship advice | Faculty of Medicine | Imperial College London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DoID Research Committee:</a:t>
            </a: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Research Committee | Faculty of Medicine | Imperial College London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Idox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ResearchConnect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Welcome |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ResearchConnect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 (myresearchconnect.com)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(Log in via my institution)</a:t>
            </a: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Guide to working with industry and commercialising your research | Administration and support services | Imperial College London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2864"/>
      </p:ext>
    </p:extLst>
  </p:cSld>
  <p:clrMapOvr>
    <a:masterClrMapping/>
  </p:clrMapOvr>
</p:sld>
</file>

<file path=ppt/theme/theme1.xml><?xml version="1.0" encoding="utf-8"?>
<a:theme xmlns:a="http://schemas.openxmlformats.org/drawingml/2006/main" name="Imperial College London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670570B7CFEC4EB6A14E6E935E0D93" ma:contentTypeVersion="12" ma:contentTypeDescription="Create a new document." ma:contentTypeScope="" ma:versionID="82aa6d06f96554b59ce8b36ea952f773">
  <xsd:schema xmlns:xsd="http://www.w3.org/2001/XMLSchema" xmlns:xs="http://www.w3.org/2001/XMLSchema" xmlns:p="http://schemas.microsoft.com/office/2006/metadata/properties" xmlns:ns3="c5239d6f-caa6-4924-a305-e75e8b9f0d9d" xmlns:ns4="7afb8c29-a2b8-4255-94f1-d850b9eb3fcf" targetNamespace="http://schemas.microsoft.com/office/2006/metadata/properties" ma:root="true" ma:fieldsID="0e0cd2d8f4058492a66225d2a21393d6" ns3:_="" ns4:_="">
    <xsd:import namespace="c5239d6f-caa6-4924-a305-e75e8b9f0d9d"/>
    <xsd:import namespace="7afb8c29-a2b8-4255-94f1-d850b9eb3fc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239d6f-caa6-4924-a305-e75e8b9f0d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fb8c29-a2b8-4255-94f1-d850b9eb3fc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3B1E29-0678-455F-863B-D574414741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239d6f-caa6-4924-a305-e75e8b9f0d9d"/>
    <ds:schemaRef ds:uri="7afb8c29-a2b8-4255-94f1-d850b9eb3f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EA4C3D-8809-4F00-9D3F-D8146FFA75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320DFE-3EEB-422C-8C97-8566A854A2AC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c5239d6f-caa6-4924-a305-e75e8b9f0d9d"/>
    <ds:schemaRef ds:uri="http://schemas.microsoft.com/office/infopath/2007/PartnerControls"/>
    <ds:schemaRef ds:uri="7afb8c29-a2b8-4255-94f1-d850b9eb3fc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954</TotalTime>
  <Words>606</Words>
  <Application>Microsoft Macintosh PowerPoint</Application>
  <PresentationFormat>On-screen Show (4:3)</PresentationFormat>
  <Paragraphs>89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Imperial College London Theme</vt:lpstr>
      <vt:lpstr>DoID Grant Writing &amp; Research Manager support</vt:lpstr>
      <vt:lpstr>PowerPoint Presentation</vt:lpstr>
      <vt:lpstr>Example timeline:</vt:lpstr>
      <vt:lpstr>Research Manager support (pre-award)</vt:lpstr>
      <vt:lpstr>Head of Department (HoD) support</vt:lpstr>
      <vt:lpstr>What support others can provide (1) </vt:lpstr>
      <vt:lpstr>What support others can provide (2)</vt:lpstr>
      <vt:lpstr>Other useful links: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Funding Resources</dc:title>
  <dc:creator>Kirby, Paula L</dc:creator>
  <cp:lastModifiedBy>Timmins, Genevieve L</cp:lastModifiedBy>
  <cp:revision>15</cp:revision>
  <cp:lastPrinted>2022-04-28T07:20:56Z</cp:lastPrinted>
  <dcterms:created xsi:type="dcterms:W3CDTF">2020-10-12T15:04:14Z</dcterms:created>
  <dcterms:modified xsi:type="dcterms:W3CDTF">2022-05-23T11:41:15Z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0x01010090670570B7CFEC4EB6A14E6E935E0D93</vt:lpwstr>
  </property>
</Properties>
</file>