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7" r:id="rId6"/>
    <p:sldId id="272" r:id="rId7"/>
    <p:sldId id="269" r:id="rId8"/>
    <p:sldId id="259" r:id="rId9"/>
    <p:sldId id="266" r:id="rId10"/>
    <p:sldId id="273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E6695D-D7BB-48E6-99F8-EC544387F95D}" v="158" dt="2021-03-11T14:15:40.433"/>
    <p1510:client id="{6B569F11-AD69-465C-B457-485D01D82DA2}" v="27" dt="2021-03-11T11:28:37.2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6FD7D-DF41-422F-B0A4-983DBEC57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0F902A-4D39-4A00-B57B-5E550DEFE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2235A-4BBD-4A05-8824-41DEC4DF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336BD-F058-49D3-BCBA-8F1246F72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F40F6-9AFF-4A28-9745-4D8DA17F4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15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B07EB-58B5-4F44-94BD-81F815BFF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A102E9-FDF5-42DC-AD6E-F74FA7C3D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6E7298-6882-4432-8726-193F344EB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CD7D9-8CF1-487D-91DB-6B747BFB0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8B2C7-9D47-465E-991F-2DA4DC111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463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67C351-85C6-4F2B-ACD1-C9E6FE2473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DA5F18-8D51-422C-9DA6-D9EC2E0FD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9400C-94D4-43E6-829F-9D75BFC32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4B686-0DC0-482F-894C-8BF814F64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27E77-09E5-414F-82CA-B515156AC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911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5E284-B902-41BC-80F4-43E5D4389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D6272-423A-42D0-AD27-4124B93B4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F67C1-82D5-4887-8F8B-90D4923A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640CF-4F44-4366-AA3B-EF5D3BB16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4E783-409D-4FA0-845B-7FE2FC32C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166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EDC06-B2BA-4DBA-ABB6-FBFB89BCD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6C3DAB-726A-4710-97BD-34617D973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8287F-0FA6-4C61-923C-2DD60201A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7843C-B555-4C3A-9327-07C9E06AC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007E9-B4F2-4996-AD91-B56E6916C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715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BBA20-3C4C-4C8D-8815-F5454C9CA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1DF19-226A-433C-80BA-8AD91D0FD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BBCA6-BA75-495C-8DAF-26C1339A4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685E0D-0010-494B-9A2B-6346A1699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A299D3-6C8F-4A75-B36A-90A506679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01616-902F-4CD2-A831-DAE9069FA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078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5491A-CFBC-4B1C-8BB6-52A314898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F6B49-46CF-4A28-9A11-EA42EF4B45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688AC-0AAF-44DE-AED1-F10E3AF287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A69BB3-4E6D-4602-8F4B-AFC7E8BF54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B77670-7C32-49AE-912B-F0895497B6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28F6A9-301A-432E-A371-37554C054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A48481-0457-4F6E-A898-838E9641C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5AA242-8C0B-48D0-B943-C0BE8A974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812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CA73C-0F3A-4E3E-864E-C16EDF50D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E0810A-AB9E-4A85-8D49-9CA75D720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A0126A-0508-46E7-AAE9-0A7025ECE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378358-529F-4C85-9D04-D1800440E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632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02D6D9-5001-4D6E-A084-8F30A6BBA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0ECB54-9D64-4B44-8138-EAEB53135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141FD8-0EB4-4567-A61F-5E17B7F14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36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BC0E3-4BFC-444A-B546-F94AC3838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DC10B-EE27-4B63-8D3D-436BF6C01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C4D64-5114-4103-982C-1857115A5C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0AF17A-61D2-4A03-83AD-20DF4F70B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5E2D88-1485-46A7-8B1E-4EB21FE52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06C825-11D7-453E-A207-4B2DC27D6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967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4BA50-156D-40AC-8BDB-79F0391B1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A305A5-B9A4-478A-B1FE-E6077D5654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0F227D-69B3-48A1-BAE3-34043D40C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F6D39A-568A-433B-A804-549E9E2AA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5A98A9-F30C-4923-869E-36EB39F07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E98B55-2894-4750-A1C8-B9F349EEC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285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D84462-344A-46F7-BD66-816EBDB76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518E43-8673-490E-9437-915180317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359F2-3188-4E90-9251-5D46EBA16E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1BBF0-FF6F-4F64-BDF2-D29C21C31B3A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15CAA-BF76-490B-A066-20393F9468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6832B-0DBB-413B-A852-2944D0A4F2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199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perial.ac.uk/research-and-innovation/support-for-staff/joint-research-office/grants/preaward/fivedayrule/" TargetMode="External"/><Relationship Id="rId2" Type="http://schemas.openxmlformats.org/officeDocument/2006/relationships/hyperlink" Target="http://www.imperial.ac.uk/research-and-innovation/support-for-staff/joint-research-offic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mperial.ac.uk/research-and-innovation/research-office/preparing-and-costing-a-proposal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infoed.admin@imperial.ac.uk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mperial.ac.uk/media/imperial-college/administration-and-support-services/secretariat/public/about-the-secretariat/what-we-do/ethics/Relationship-Review-Policy-(March-2018)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mperial.ac.uk/media/imperial-college/research-and-innovation/research-office/internal/FEC-Full-Guidance-Notes.pdf" TargetMode="External"/><Relationship Id="rId3" Type="http://schemas.openxmlformats.org/officeDocument/2006/relationships/hyperlink" Target="https://www.imperial.ac.uk/research-and-innovation/research-office/preparing-and-costing-a-proposal/costing-pricing-and-infoed/" TargetMode="External"/><Relationship Id="rId7" Type="http://schemas.openxmlformats.org/officeDocument/2006/relationships/hyperlink" Target="https://www.imperial.ac.uk/research-and-innovation/research-office/preparing-and-costing-a-proposal/costing-pricing-and-infoed/costing/" TargetMode="External"/><Relationship Id="rId2" Type="http://schemas.openxmlformats.org/officeDocument/2006/relationships/hyperlink" Target="https://www.imperial.ac.uk/research-and-innovation/research-office/preparing-and-costing-a-proposal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mperial.ac.uk/research-and-innovation/support-for-staff/joint-research-office/grants/fivedayrule/" TargetMode="External"/><Relationship Id="rId5" Type="http://schemas.openxmlformats.org/officeDocument/2006/relationships/hyperlink" Target="https://www.imperial.ac.uk/research-and-innovation/research-office/preparing-and-costing-a-proposal/application-process/" TargetMode="External"/><Relationship Id="rId4" Type="http://schemas.openxmlformats.org/officeDocument/2006/relationships/hyperlink" Target="https://www.imperial.ac.uk/media/imperial-college/research-and-innovation/research-office/internal/FEC-Quick-Guide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A521D-626B-4056-8F4B-B276F4463E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3233" y="1519885"/>
            <a:ext cx="9144000" cy="1000052"/>
          </a:xfrm>
        </p:spPr>
        <p:txBody>
          <a:bodyPr>
            <a:normAutofit fontScale="90000"/>
          </a:bodyPr>
          <a:lstStyle/>
          <a:p>
            <a:r>
              <a:rPr lang="en-GB" dirty="0"/>
              <a:t>General Queries at Pre-Award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A46CF4-16C3-4687-97C7-B855CE030D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54584"/>
            <a:ext cx="9144000" cy="3060416"/>
          </a:xfrm>
        </p:spPr>
        <p:txBody>
          <a:bodyPr>
            <a:normAutofit lnSpcReduction="10000"/>
          </a:bodyPr>
          <a:lstStyle/>
          <a:p>
            <a:pPr marL="342900" indent="-342900"/>
            <a:r>
              <a:rPr lang="en-GB" sz="2400" b="1" u="sng"/>
              <a:t>Topics</a:t>
            </a:r>
          </a:p>
          <a:p>
            <a:pPr marL="342900" indent="-342900"/>
            <a:r>
              <a:rPr lang="en-GB" sz="2400"/>
              <a:t>Proposal Type</a:t>
            </a:r>
          </a:p>
          <a:p>
            <a:pPr marL="342900" indent="-342900"/>
            <a:r>
              <a:rPr lang="en-GB" sz="2400"/>
              <a:t>Funder scheme</a:t>
            </a:r>
          </a:p>
          <a:p>
            <a:pPr marL="342900" indent="-342900"/>
            <a:r>
              <a:rPr lang="en-GB" sz="2400"/>
              <a:t>Investigator Credit</a:t>
            </a:r>
          </a:p>
          <a:p>
            <a:pPr marL="342900" indent="-342900"/>
            <a:r>
              <a:rPr lang="en-GB" sz="2400"/>
              <a:t>Keywords</a:t>
            </a:r>
          </a:p>
          <a:p>
            <a:pPr marL="342900" indent="-342900"/>
            <a:r>
              <a:rPr lang="en-GB" sz="2400"/>
              <a:t>Outline proposals / Expression of Interest</a:t>
            </a:r>
          </a:p>
          <a:p>
            <a:pPr marL="342900" indent="-342900"/>
            <a:r>
              <a:rPr lang="en-GB" sz="2400"/>
              <a:t>Originating Funder / IC New Funder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b="1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FABBD86-6AF8-49CC-AB59-FD347B4E9933}"/>
              </a:ext>
            </a:extLst>
          </p:cNvPr>
          <p:cNvSpPr txBox="1">
            <a:spLocks/>
          </p:cNvSpPr>
          <p:nvPr/>
        </p:nvSpPr>
        <p:spPr>
          <a:xfrm>
            <a:off x="1524000" y="4391934"/>
            <a:ext cx="9144000" cy="15002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27F5576-EC0B-42B5-9CD6-2E7273BD009D}"/>
              </a:ext>
            </a:extLst>
          </p:cNvPr>
          <p:cNvSpPr txBox="1">
            <a:spLocks/>
          </p:cNvSpPr>
          <p:nvPr/>
        </p:nvSpPr>
        <p:spPr>
          <a:xfrm>
            <a:off x="1543233" y="4526580"/>
            <a:ext cx="9144000" cy="15002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402E21F-DE7B-48C1-9F01-E1BB320008A3}"/>
              </a:ext>
            </a:extLst>
          </p:cNvPr>
          <p:cNvSpPr txBox="1">
            <a:spLocks/>
          </p:cNvSpPr>
          <p:nvPr/>
        </p:nvSpPr>
        <p:spPr>
          <a:xfrm>
            <a:off x="1426346" y="3269614"/>
            <a:ext cx="9144000" cy="10549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914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970FE-93B2-4D72-9016-FB392E906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/>
              <a:t>JRO and Research Office webpages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6333C-D9B1-4315-AA21-C7593164E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hlinkClick r:id="rId2"/>
              </a:rPr>
              <a:t>JRO webpage</a:t>
            </a:r>
            <a:r>
              <a:rPr lang="en-GB" dirty="0"/>
              <a:t> – contacts and guidance documents in Pre &amp; Post Award sections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Five-Day Submission Rule - </a:t>
            </a:r>
            <a:r>
              <a:rPr lang="en-GB" dirty="0">
                <a:hlinkClick r:id="rId3"/>
              </a:rPr>
              <a:t>Pre-Application Checklist</a:t>
            </a:r>
            <a:r>
              <a:rPr lang="en-GB" dirty="0"/>
              <a:t> (Aide-memoire)</a:t>
            </a:r>
          </a:p>
          <a:p>
            <a:pPr lvl="1"/>
            <a:endParaRPr lang="en-GB" dirty="0"/>
          </a:p>
          <a:p>
            <a:r>
              <a:rPr lang="en-GB" dirty="0"/>
              <a:t>Research Office webpage – </a:t>
            </a:r>
            <a:r>
              <a:rPr lang="en-GB" dirty="0">
                <a:hlinkClick r:id="rId4"/>
              </a:rPr>
              <a:t>Preparing and costing a proposal</a:t>
            </a: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9668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AF50E-9589-4746-A18D-C1539E530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u="sng"/>
              <a:t>Proposal 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58B8C-CF1B-4107-AF54-830E0C5D2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412" y="1530627"/>
            <a:ext cx="10515600" cy="48883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000"/>
              <a:t>The Proposal Type must be selected on the Project Summary page on the InfoEd Proposal.</a:t>
            </a:r>
          </a:p>
          <a:p>
            <a:pPr lvl="1"/>
            <a:endParaRPr lang="en-GB" sz="2000"/>
          </a:p>
          <a:p>
            <a:pPr lvl="1"/>
            <a:r>
              <a:rPr lang="en-GB" sz="2000"/>
              <a:t>A similar selection will be required on Worktribe</a:t>
            </a:r>
          </a:p>
          <a:p>
            <a:pPr lvl="1"/>
            <a:endParaRPr lang="en-GB" sz="2000"/>
          </a:p>
          <a:p>
            <a:r>
              <a:rPr lang="en-GB" sz="2000"/>
              <a:t>The Proposal Type defaults to “PICK FROM LIST”, therefore please select the appropriate type from the dropdown list.</a:t>
            </a:r>
          </a:p>
          <a:p>
            <a:endParaRPr lang="en-GB" sz="2000"/>
          </a:p>
          <a:p>
            <a:r>
              <a:rPr lang="en-GB" sz="2000"/>
              <a:t>We have noticed a number of proposals which have remained as “PICK FROM LIST” when submitted for approval.</a:t>
            </a:r>
          </a:p>
          <a:p>
            <a:pPr marL="0" indent="0">
              <a:buNone/>
            </a:pPr>
            <a:endParaRPr lang="en-GB" sz="2000"/>
          </a:p>
          <a:p>
            <a:pPr marL="0" indent="0">
              <a:buNone/>
            </a:pPr>
            <a:r>
              <a:rPr lang="en-GB" sz="2000" b="1"/>
              <a:t>Reason this is important:</a:t>
            </a:r>
          </a:p>
          <a:p>
            <a:r>
              <a:rPr lang="en-GB" sz="1400" b="1" i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Crucial for reporting on research success rates at Department and Faculty level. </a:t>
            </a:r>
          </a:p>
          <a:p>
            <a:r>
              <a:rPr lang="en-GB" sz="1400" b="1">
                <a:solidFill>
                  <a:srgbClr val="FF0000"/>
                </a:solidFill>
                <a:latin typeface="Segoe UI" panose="020B0502040204020203" pitchFamily="34" charset="0"/>
              </a:rPr>
              <a:t>Required for research funding analysis but also other large college projects such as REF, Athena Swan etc</a:t>
            </a:r>
          </a:p>
        </p:txBody>
      </p:sp>
    </p:spTree>
    <p:extLst>
      <p:ext uri="{BB962C8B-B14F-4D97-AF65-F5344CB8AC3E}">
        <p14:creationId xmlns:p14="http://schemas.microsoft.com/office/powerpoint/2010/main" val="2361677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81E10-44AF-451E-805F-2C7E8D685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b="1" u="sng">
                <a:ea typeface="+mj-lt"/>
                <a:cs typeface="+mj-lt"/>
              </a:rPr>
              <a:t>Funder Scheme / Investigator Credit / Keywords</a:t>
            </a:r>
            <a:endParaRPr lang="en-US" sz="3600" u="s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543BE-2518-4784-A81B-44155F22D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1861"/>
            <a:ext cx="10515600" cy="4853360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endParaRPr lang="en-GB" sz="1800"/>
          </a:p>
          <a:p>
            <a:r>
              <a:rPr lang="en-GB"/>
              <a:t>Funding scheme must be added to Project Summary page</a:t>
            </a:r>
          </a:p>
          <a:p>
            <a:pPr lvl="1"/>
            <a:r>
              <a:rPr lang="en-GB"/>
              <a:t>Not the funder link as this can become defunct but requires the name of the funding scheme/call added (Cut and paste from Funder Webpage – not URL)</a:t>
            </a:r>
          </a:p>
          <a:p>
            <a:pPr lvl="1"/>
            <a:r>
              <a:rPr lang="en-GB">
                <a:solidFill>
                  <a:srgbClr val="FF0000"/>
                </a:solidFill>
              </a:rPr>
              <a:t>Reasons - provides success rates for specific themes.</a:t>
            </a:r>
          </a:p>
          <a:p>
            <a:pPr lvl="1"/>
            <a:r>
              <a:rPr lang="en-GB">
                <a:solidFill>
                  <a:srgbClr val="FF0000"/>
                </a:solidFill>
              </a:rPr>
              <a:t>It allows detailed analysis of research funding data for Depts.</a:t>
            </a:r>
          </a:p>
          <a:p>
            <a:pPr marL="342900" indent="-342900"/>
            <a:endParaRPr lang="en-GB"/>
          </a:p>
          <a:p>
            <a:pPr marL="342900" indent="-342900"/>
            <a:r>
              <a:rPr lang="en-GB"/>
              <a:t>Investigator Credit - correctly proportioned?</a:t>
            </a:r>
          </a:p>
          <a:p>
            <a:pPr marL="800100" lvl="1" indent="-342900"/>
            <a:r>
              <a:rPr lang="en-GB">
                <a:solidFill>
                  <a:srgbClr val="FF0000"/>
                </a:solidFill>
              </a:rPr>
              <a:t>Reason - the PI and Co-I(s) receive recognition for the project in College statistics and in assessment and funding returns made to Research England (part of UKRI).</a:t>
            </a:r>
          </a:p>
          <a:p>
            <a:pPr marL="800100" lvl="1" indent="-342900"/>
            <a:r>
              <a:rPr lang="en-GB">
                <a:solidFill>
                  <a:srgbClr val="FF0000"/>
                </a:solidFill>
              </a:rPr>
              <a:t>This must add up to 100% for all investigators on the project.</a:t>
            </a:r>
          </a:p>
          <a:p>
            <a:pPr marL="800100" lvl="1" indent="-342900"/>
            <a:r>
              <a:rPr lang="en-GB">
                <a:solidFill>
                  <a:srgbClr val="FF0000"/>
                </a:solidFill>
              </a:rPr>
              <a:t>This is not the same as percentage time or effort. </a:t>
            </a:r>
            <a:endParaRPr lang="en-GB"/>
          </a:p>
          <a:p>
            <a:pPr marL="342900" indent="-342900"/>
            <a:endParaRPr lang="en-GB"/>
          </a:p>
          <a:p>
            <a:pPr marL="342900" indent="-342900"/>
            <a:r>
              <a:rPr lang="en-GB"/>
              <a:t>Keywords added to InfoEd?</a:t>
            </a:r>
          </a:p>
          <a:p>
            <a:pPr marL="800100" lvl="1" indent="-342900"/>
            <a:r>
              <a:rPr lang="en-GB">
                <a:solidFill>
                  <a:srgbClr val="FF0000"/>
                </a:solidFill>
              </a:rPr>
              <a:t>Reason - used for strategic dashboards for themes within college to compare against other HEIs. </a:t>
            </a:r>
          </a:p>
          <a:p>
            <a:endParaRPr lang="en-GB"/>
          </a:p>
          <a:p>
            <a:pPr marL="0" indent="0">
              <a:buNone/>
            </a:pPr>
            <a:endParaRPr lang="en-GB"/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93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AF50E-9589-4746-A18D-C1539E530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u="sng"/>
              <a:t>Outline Proposals / Expression of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58B8C-CF1B-4107-AF54-830E0C5D2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412" y="1744943"/>
            <a:ext cx="10515600" cy="467406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GB" sz="1600"/>
              <a:t>Outline proposals should still be submitted for approval and approved in the same way as any other standard proposal. </a:t>
            </a:r>
          </a:p>
          <a:p>
            <a:endParaRPr lang="en-GB" sz="1600"/>
          </a:p>
          <a:p>
            <a:pPr lvl="1"/>
            <a:r>
              <a:rPr lang="en-GB" sz="1600"/>
              <a:t>If the outline is </a:t>
            </a:r>
            <a:r>
              <a:rPr lang="en-GB" sz="1600" b="1">
                <a:solidFill>
                  <a:srgbClr val="FF0000"/>
                </a:solidFill>
              </a:rPr>
              <a:t>declined</a:t>
            </a:r>
            <a:r>
              <a:rPr lang="en-GB" sz="1600"/>
              <a:t>, then the application would be declined, just like any normal proposal. </a:t>
            </a:r>
          </a:p>
          <a:p>
            <a:pPr lvl="1"/>
            <a:endParaRPr lang="en-GB" sz="1600"/>
          </a:p>
          <a:p>
            <a:pPr lvl="1"/>
            <a:r>
              <a:rPr lang="en-GB" sz="1600"/>
              <a:t>If the outline is </a:t>
            </a:r>
            <a:r>
              <a:rPr lang="en-GB" sz="1600" b="1">
                <a:solidFill>
                  <a:srgbClr val="00B050"/>
                </a:solidFill>
              </a:rPr>
              <a:t>successful</a:t>
            </a:r>
            <a:r>
              <a:rPr lang="en-GB" sz="1600"/>
              <a:t> and is invited to a full application, then the original outline proposal should be changed from ‘</a:t>
            </a:r>
            <a:r>
              <a:rPr lang="en-GB" sz="1600" b="1"/>
              <a:t>Submitted’</a:t>
            </a:r>
            <a:r>
              <a:rPr lang="en-GB" sz="1600"/>
              <a:t> to </a:t>
            </a:r>
            <a:r>
              <a:rPr lang="en-GB" sz="1600" b="1" err="1"/>
              <a:t>‘Re</a:t>
            </a:r>
            <a:r>
              <a:rPr lang="en-GB" sz="1600" b="1"/>
              <a:t>-scoped' </a:t>
            </a:r>
            <a:r>
              <a:rPr lang="en-GB" sz="1600"/>
              <a:t>and a </a:t>
            </a:r>
            <a:r>
              <a:rPr lang="en-GB" sz="1600" u="sng"/>
              <a:t>copy</a:t>
            </a:r>
            <a:r>
              <a:rPr lang="en-GB" sz="1600"/>
              <a:t> can be made for the full application, which will then be treated like any normal standard proposal. </a:t>
            </a:r>
          </a:p>
          <a:p>
            <a:pPr lvl="1"/>
            <a:endParaRPr lang="en-GB" sz="1600"/>
          </a:p>
          <a:p>
            <a:pPr lvl="1"/>
            <a:r>
              <a:rPr lang="en-GB" sz="1600"/>
              <a:t>Ensure the InfoEd Proposal for the </a:t>
            </a:r>
            <a:r>
              <a:rPr lang="en-GB" sz="1600" b="1"/>
              <a:t>full application </a:t>
            </a:r>
            <a:r>
              <a:rPr lang="en-GB" sz="1600"/>
              <a:t>shows reference to the P-code of the Outline proposal in the title. </a:t>
            </a:r>
          </a:p>
          <a:p>
            <a:pPr lvl="1"/>
            <a:endParaRPr lang="en-GB" sz="1600"/>
          </a:p>
          <a:p>
            <a:pPr lvl="1"/>
            <a:r>
              <a:rPr lang="en-GB" sz="1600"/>
              <a:t>This means that a two-stage proposal never counts as two applications, which would affect success rates for Dept. </a:t>
            </a:r>
          </a:p>
          <a:p>
            <a:endParaRPr lang="en-GB" sz="1600"/>
          </a:p>
          <a:p>
            <a:r>
              <a:rPr lang="en-GB" sz="1600"/>
              <a:t>Please email </a:t>
            </a:r>
            <a:r>
              <a:rPr lang="en-GB" sz="1600">
                <a:hlinkClick r:id="rId2"/>
              </a:rPr>
              <a:t>InfoEd Admin</a:t>
            </a:r>
            <a:r>
              <a:rPr lang="en-GB" sz="1600"/>
              <a:t> to request the original outline proposal to be changed to re-scoped, since departmental staff do not have access to Proposal Tracking.</a:t>
            </a:r>
          </a:p>
          <a:p>
            <a:pPr lvl="1"/>
            <a:endParaRPr lang="en-GB" sz="1600"/>
          </a:p>
          <a:p>
            <a:pPr lvl="1"/>
            <a:r>
              <a:rPr lang="en-GB" sz="1600"/>
              <a:t>It </a:t>
            </a:r>
            <a:r>
              <a:rPr lang="en-GB" sz="1600" b="1"/>
              <a:t>must</a:t>
            </a:r>
            <a:r>
              <a:rPr lang="en-GB" sz="1600"/>
              <a:t> be remembered to change the new proposal type to the appropriate type from the dropdown list for the full application, so that it no longer shows as 'outline'. </a:t>
            </a:r>
            <a:br>
              <a:rPr lang="en-GB" sz="1600"/>
            </a:br>
            <a:br>
              <a:rPr lang="en-GB" sz="1600"/>
            </a:br>
            <a:r>
              <a:rPr lang="en-GB" sz="1600"/>
              <a:t>If full application is declined, then it counts as one application that was declined. </a:t>
            </a:r>
            <a:br>
              <a:rPr lang="en-GB" sz="1600"/>
            </a:br>
            <a:br>
              <a:rPr lang="en-GB" sz="1600"/>
            </a:br>
            <a:r>
              <a:rPr lang="en-GB" sz="1600"/>
              <a:t>If the full application is successful, it counts as one successful application (not two).</a:t>
            </a:r>
          </a:p>
          <a:p>
            <a:pPr lvl="1"/>
            <a:endParaRPr lang="en-GB" sz="1200"/>
          </a:p>
          <a:p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514162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BF680-C01F-41A1-BCF0-EFE67BC02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u="sng"/>
              <a:t>Originating Funder</a:t>
            </a:r>
            <a:endParaRPr lang="en-US" b="1" u="s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96AF2-43A9-44E0-87A9-D3BDD2443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4816"/>
            <a:ext cx="10515600" cy="4712147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en-GB"/>
              <a:t>Originating Funder is where the funds are originally coming from.</a:t>
            </a:r>
          </a:p>
          <a:p>
            <a:pPr lvl="1"/>
            <a:endParaRPr lang="en-GB"/>
          </a:p>
          <a:p>
            <a:pPr lvl="1"/>
            <a:r>
              <a:rPr lang="en-GB"/>
              <a:t>Not the pass-through sponsor/lead partner</a:t>
            </a:r>
          </a:p>
          <a:p>
            <a:endParaRPr lang="en-GB"/>
          </a:p>
          <a:p>
            <a:r>
              <a:rPr lang="en-GB"/>
              <a:t>Must be entered correctly on InfoEd/Worktribe to interface to ICIS. </a:t>
            </a:r>
          </a:p>
          <a:p>
            <a:endParaRPr lang="en-GB"/>
          </a:p>
          <a:p>
            <a:r>
              <a:rPr lang="en-GB"/>
              <a:t>Examples:  </a:t>
            </a:r>
          </a:p>
          <a:p>
            <a:endParaRPr lang="en-GB"/>
          </a:p>
          <a:p>
            <a:pPr lvl="1"/>
            <a:r>
              <a:rPr lang="en-GB"/>
              <a:t>University of Sussex</a:t>
            </a:r>
            <a:r>
              <a:rPr lang="en-GB" sz="1400">
                <a:solidFill>
                  <a:srgbClr val="FF0000"/>
                </a:solidFill>
              </a:rPr>
              <a:t> </a:t>
            </a:r>
            <a:r>
              <a:rPr lang="en-GB" sz="1800">
                <a:solidFill>
                  <a:srgbClr val="FF0000"/>
                </a:solidFill>
              </a:rPr>
              <a:t>(Added to InfoEd as sponsor)</a:t>
            </a:r>
            <a:r>
              <a:rPr lang="en-GB" sz="1800"/>
              <a:t> </a:t>
            </a:r>
            <a:r>
              <a:rPr lang="en-GB"/>
              <a:t>are the lead partner in a consortium with Imperial College, as partner. </a:t>
            </a:r>
            <a:r>
              <a:rPr lang="en-GB" b="1"/>
              <a:t>MRC</a:t>
            </a:r>
            <a:r>
              <a:rPr lang="en-GB"/>
              <a:t> </a:t>
            </a:r>
            <a:r>
              <a:rPr lang="en-GB" sz="1800">
                <a:solidFill>
                  <a:srgbClr val="FF0000"/>
                </a:solidFill>
              </a:rPr>
              <a:t>(Originating Funder) </a:t>
            </a:r>
            <a:r>
              <a:rPr lang="en-GB"/>
              <a:t>are providing funds to the lead partner.</a:t>
            </a:r>
          </a:p>
          <a:p>
            <a:pPr lvl="1"/>
            <a:endParaRPr lang="en-GB"/>
          </a:p>
          <a:p>
            <a:r>
              <a:rPr lang="en-GB"/>
              <a:t>Imperial will invoice the sponsor/lead partner BUT the funder terms and conditions prevail. </a:t>
            </a:r>
          </a:p>
          <a:p>
            <a:endParaRPr lang="en-GB"/>
          </a:p>
          <a:p>
            <a:endParaRPr lang="en-GB"/>
          </a:p>
          <a:p>
            <a:pPr lvl="1"/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593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BF680-C01F-41A1-BCF0-EFE67BC02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u="sng"/>
              <a:t>IC New Funder</a:t>
            </a:r>
            <a:endParaRPr lang="en-US" b="1" u="s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96AF2-43A9-44E0-87A9-D3BDD2443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4816"/>
            <a:ext cx="10515600" cy="4712147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GB"/>
              <a:t>Sometimes the Originating Funder or the Lead Partner are not on InfoEd or ICIS, hence Imperial have not received funding from them before.</a:t>
            </a:r>
          </a:p>
          <a:p>
            <a:endParaRPr lang="en-GB"/>
          </a:p>
          <a:p>
            <a:r>
              <a:rPr lang="en-GB"/>
              <a:t>In this case “IC New Funder” should be added to InfoEd/Worktribe.</a:t>
            </a:r>
          </a:p>
          <a:p>
            <a:pPr lvl="1"/>
            <a:r>
              <a:rPr lang="en-GB">
                <a:solidFill>
                  <a:srgbClr val="FF0000"/>
                </a:solidFill>
              </a:rPr>
              <a:t>InfoEd on Proposal Summary screen</a:t>
            </a:r>
          </a:p>
          <a:p>
            <a:endParaRPr lang="en-GB"/>
          </a:p>
          <a:p>
            <a:r>
              <a:rPr lang="en-GB"/>
              <a:t>A Relationship Review will be carried out by the JRO before award set up to check for risks, but dept should also consider whether it is worth applying.</a:t>
            </a:r>
          </a:p>
          <a:p>
            <a:endParaRPr lang="en-GB"/>
          </a:p>
          <a:p>
            <a:pPr lvl="1"/>
            <a:r>
              <a:rPr lang="en-GB"/>
              <a:t>World Bank list of debarred firms / EC (sanctions)</a:t>
            </a:r>
          </a:p>
          <a:p>
            <a:pPr lvl="1"/>
            <a:r>
              <a:rPr lang="en-GB"/>
              <a:t>Tobacco research or classified research</a:t>
            </a:r>
          </a:p>
          <a:p>
            <a:pPr lvl="1"/>
            <a:r>
              <a:rPr lang="en-GB"/>
              <a:t>Weapons research or research involving alcoholic beverages/gambling etc</a:t>
            </a:r>
          </a:p>
          <a:p>
            <a:pPr lvl="1"/>
            <a:r>
              <a:rPr lang="en-GB"/>
              <a:t>Credit Control – Credit Check for worthiness</a:t>
            </a:r>
          </a:p>
          <a:p>
            <a:pPr lvl="1"/>
            <a:r>
              <a:rPr lang="en-GB">
                <a:hlinkClick r:id="rId2"/>
              </a:rPr>
              <a:t>Relationship Review Policy</a:t>
            </a:r>
            <a:endParaRPr lang="en-GB"/>
          </a:p>
          <a:p>
            <a:endParaRPr lang="en-GB"/>
          </a:p>
          <a:p>
            <a:endParaRPr lang="en-GB"/>
          </a:p>
          <a:p>
            <a:pPr lvl="1"/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449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BF71E-E27F-4D29-B569-A26386E32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Additional Resources and useful links: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22C6-C0D1-48C9-914A-C84C3622C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8992"/>
            <a:ext cx="10515600" cy="4351338"/>
          </a:xfrm>
        </p:spPr>
        <p:txBody>
          <a:bodyPr>
            <a:normAutofit/>
          </a:bodyPr>
          <a:lstStyle/>
          <a:p>
            <a:r>
              <a:rPr lang="en-GB">
                <a:hlinkClick r:id="rId2"/>
              </a:rPr>
              <a:t>Preparing and costing a proposal</a:t>
            </a:r>
            <a:r>
              <a:rPr lang="en-GB"/>
              <a:t> – Research Office</a:t>
            </a:r>
          </a:p>
          <a:p>
            <a:endParaRPr lang="en-GB"/>
          </a:p>
          <a:p>
            <a:pPr lvl="1"/>
            <a:r>
              <a:rPr lang="en-GB">
                <a:hlinkClick r:id="rId3"/>
              </a:rPr>
              <a:t>Costing, pricing and InfoEd</a:t>
            </a:r>
            <a:endParaRPr lang="en-GB"/>
          </a:p>
          <a:p>
            <a:pPr lvl="1"/>
            <a:endParaRPr lang="en-GB"/>
          </a:p>
          <a:p>
            <a:pPr lvl="1"/>
            <a:r>
              <a:rPr lang="en-GB">
                <a:hlinkClick r:id="rId4"/>
              </a:rPr>
              <a:t>FEC Quick Guide</a:t>
            </a:r>
            <a:endParaRPr lang="en-GB">
              <a:hlinkClick r:id="rId5"/>
            </a:endParaRPr>
          </a:p>
          <a:p>
            <a:endParaRPr lang="en-GB"/>
          </a:p>
          <a:p>
            <a:r>
              <a:rPr lang="en-GB">
                <a:hlinkClick r:id="rId6"/>
              </a:rPr>
              <a:t>Five-day-submission rule</a:t>
            </a:r>
            <a:r>
              <a:rPr lang="en-GB"/>
              <a:t> &amp; Pre-Application Checklist</a:t>
            </a:r>
          </a:p>
          <a:p>
            <a:endParaRPr lang="en-GB">
              <a:hlinkClick r:id="rId7"/>
            </a:endParaRPr>
          </a:p>
          <a:p>
            <a:endParaRPr lang="en-GB">
              <a:hlinkClick r:id="rId8"/>
            </a:endParaRPr>
          </a:p>
          <a:p>
            <a:endParaRPr lang="en-GB">
              <a:hlinkClick r:id="rId5"/>
            </a:endParaRPr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585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13686C730C324F9CAFB13C14E91951" ma:contentTypeVersion="13" ma:contentTypeDescription="Create a new document." ma:contentTypeScope="" ma:versionID="b219ebd39b51d6a60be5d7e129ee17c3">
  <xsd:schema xmlns:xsd="http://www.w3.org/2001/XMLSchema" xmlns:xs="http://www.w3.org/2001/XMLSchema" xmlns:p="http://schemas.microsoft.com/office/2006/metadata/properties" xmlns:ns3="9efd90c0-28c4-4fce-b293-8135976a5081" xmlns:ns4="f6f562d1-9478-4825-b0ce-91d7e65cf31c" targetNamespace="http://schemas.microsoft.com/office/2006/metadata/properties" ma:root="true" ma:fieldsID="38dda3b6f282bea196cef65cc4fab630" ns3:_="" ns4:_="">
    <xsd:import namespace="9efd90c0-28c4-4fce-b293-8135976a5081"/>
    <xsd:import namespace="f6f562d1-9478-4825-b0ce-91d7e65cf31c"/>
    <xsd:element name="properties">
      <xsd:complexType>
        <xsd:sequence>
          <xsd:element name="documentManagement">
            <xsd:complexType>
              <xsd:all>
                <xsd:element ref="ns3:SharedWithDetails" minOccurs="0"/>
                <xsd:element ref="ns3:SharedWithUser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Locatio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fd90c0-28c4-4fce-b293-8135976a5081" elementFormDefault="qualified">
    <xsd:import namespace="http://schemas.microsoft.com/office/2006/documentManagement/types"/>
    <xsd:import namespace="http://schemas.microsoft.com/office/infopath/2007/PartnerControls"/>
    <xsd:element name="SharedWithDetails" ma:index="8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f562d1-9478-4825-b0ce-91d7e65cf3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B10D813-E764-426D-89D8-2A56F0991F22}">
  <ds:schemaRefs>
    <ds:schemaRef ds:uri="9efd90c0-28c4-4fce-b293-8135976a5081"/>
    <ds:schemaRef ds:uri="f6f562d1-9478-4825-b0ce-91d7e65cf31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5AE64D9-68A8-4F02-83F3-C92CB4A333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236147-E66A-4759-A746-7A0D98F0F54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778</Words>
  <Application>Microsoft Office PowerPoint</Application>
  <PresentationFormat>Widescreen</PresentationFormat>
  <Paragraphs>97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Segoe UI</vt:lpstr>
      <vt:lpstr>Office Theme</vt:lpstr>
      <vt:lpstr>General Queries at Pre-Award</vt:lpstr>
      <vt:lpstr>JRO and Research Office webpages</vt:lpstr>
      <vt:lpstr>Proposal Type</vt:lpstr>
      <vt:lpstr>Funder Scheme / Investigator Credit / Keywords</vt:lpstr>
      <vt:lpstr>Outline Proposals / Expression of Interest</vt:lpstr>
      <vt:lpstr>Originating Funder</vt:lpstr>
      <vt:lpstr>IC New Funder</vt:lpstr>
      <vt:lpstr>Additional Resources and useful links: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 Time</dc:title>
  <dc:creator>Wheatley, Scott C</dc:creator>
  <cp:lastModifiedBy>Nicholls, Dan</cp:lastModifiedBy>
  <cp:revision>2</cp:revision>
  <dcterms:created xsi:type="dcterms:W3CDTF">2020-11-02T10:47:47Z</dcterms:created>
  <dcterms:modified xsi:type="dcterms:W3CDTF">2021-03-15T13:51:25Z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0x010100F013686C730C324F9CAFB13C14E91951</vt:lpwstr>
  </property>
</Properties>
</file>