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6" r:id="rId2"/>
    <p:sldId id="366" r:id="rId3"/>
    <p:sldId id="365" r:id="rId4"/>
    <p:sldId id="367" r:id="rId5"/>
    <p:sldId id="368" r:id="rId6"/>
    <p:sldId id="292" r:id="rId7"/>
    <p:sldId id="364" r:id="rId8"/>
    <p:sldId id="360" r:id="rId9"/>
    <p:sldId id="383" r:id="rId10"/>
    <p:sldId id="341" r:id="rId11"/>
    <p:sldId id="344" r:id="rId12"/>
    <p:sldId id="370" r:id="rId13"/>
    <p:sldId id="361" r:id="rId14"/>
    <p:sldId id="372" r:id="rId15"/>
    <p:sldId id="384" r:id="rId16"/>
    <p:sldId id="387" r:id="rId17"/>
    <p:sldId id="375" r:id="rId18"/>
    <p:sldId id="346" r:id="rId19"/>
    <p:sldId id="347" r:id="rId20"/>
    <p:sldId id="348" r:id="rId21"/>
    <p:sldId id="350" r:id="rId22"/>
    <p:sldId id="351" r:id="rId23"/>
    <p:sldId id="352" r:id="rId24"/>
    <p:sldId id="355" r:id="rId25"/>
    <p:sldId id="356" r:id="rId26"/>
    <p:sldId id="389" r:id="rId27"/>
    <p:sldId id="390" r:id="rId28"/>
    <p:sldId id="358" r:id="rId29"/>
    <p:sldId id="315" r:id="rId30"/>
    <p:sldId id="379" r:id="rId31"/>
    <p:sldId id="380" r:id="rId32"/>
    <p:sldId id="381" r:id="rId33"/>
    <p:sldId id="386" r:id="rId34"/>
    <p:sldId id="388" r:id="rId35"/>
  </p:sldIdLst>
  <p:sldSz cx="9144000" cy="6858000" type="screen4x3"/>
  <p:notesSz cx="6797675" cy="987425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B4F55"/>
    <a:srgbClr val="040404"/>
    <a:srgbClr val="6E6E6F"/>
    <a:srgbClr val="DC0217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5" autoAdjust="0"/>
    <p:restoredTop sz="99282" autoAdjust="0"/>
  </p:normalViewPr>
  <p:slideViewPr>
    <p:cSldViewPr>
      <p:cViewPr varScale="1">
        <p:scale>
          <a:sx n="90" d="100"/>
          <a:sy n="90" d="100"/>
        </p:scale>
        <p:origin x="2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312" y="143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84"/>
            <a:ext cx="2944958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379984"/>
            <a:ext cx="2944958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DEE852AA-A2CE-9F40-9FE1-D6569F596B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674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689993"/>
            <a:ext cx="4985393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984"/>
            <a:ext cx="2944958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379984"/>
            <a:ext cx="2944958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1CCF5DFF-E6DD-9B42-9AD0-5E22C92C297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502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70FF2D6-BE81-3A49-BA91-CE11A938424F}" type="slidenum">
              <a:rPr lang="da-DK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</a:t>
            </a:fld>
            <a:endParaRPr lang="da-DK" sz="1200" i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3398837" cy="25495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3620927"/>
            <a:ext cx="4985393" cy="551271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8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2821-23E8-4776-A814-8FE9786E4C94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023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en-GB" dirty="0" smtClean="0"/>
              <a:t>Click to edit Master title style</a:t>
            </a:r>
            <a:endParaRPr lang="da-DK" dirty="0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GB" dirty="0" smtClean="0"/>
              <a:t>Click to edit Master subtitle style</a:t>
            </a:r>
            <a:endParaRPr lang="da-DK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 smtClean="0">
                <a:solidFill>
                  <a:schemeClr val="tx1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0D144B0A-0D40-5B4F-97D3-4A2C392C01B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079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4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0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915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4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61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23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4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0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37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94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57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da-DK" dirty="0"/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2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da-DK" dirty="0"/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06CC-A90C-CC46-9CA1-01EA6EC026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092280" y="44624"/>
            <a:ext cx="20162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r">
              <a:spcBef>
                <a:spcPts val="0"/>
              </a:spcBef>
              <a:spcAft>
                <a:spcPts val="0"/>
              </a:spcAft>
            </a:pPr>
            <a:r>
              <a:rPr lang="en-US" sz="1600" i="0" dirty="0" smtClean="0">
                <a:solidFill>
                  <a:schemeClr val="accent2"/>
                </a:solidFill>
                <a:latin typeface="+mn-lt"/>
              </a:rPr>
              <a:t>Richard Thompson</a:t>
            </a:r>
          </a:p>
          <a:p>
            <a:pPr marL="363538" indent="-363538" algn="r">
              <a:spcBef>
                <a:spcPts val="0"/>
              </a:spcBef>
              <a:spcAft>
                <a:spcPts val="0"/>
              </a:spcAft>
            </a:pPr>
            <a:r>
              <a:rPr lang="en-US" sz="1600" i="0" dirty="0" smtClean="0">
                <a:solidFill>
                  <a:schemeClr val="accent2"/>
                </a:solidFill>
                <a:latin typeface="+mn-lt"/>
              </a:rPr>
              <a:t>NACTI</a:t>
            </a:r>
            <a:r>
              <a:rPr lang="en-US" sz="1600" i="0" baseline="0" dirty="0" smtClean="0">
                <a:solidFill>
                  <a:schemeClr val="accent2"/>
                </a:solidFill>
                <a:latin typeface="+mn-lt"/>
              </a:rPr>
              <a:t> 2017</a:t>
            </a:r>
            <a:endParaRPr lang="en-US" sz="1600" i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82C6-D991-5249-9857-3065BF790073}" type="datetimeFigureOut">
              <a:rPr lang="en-US" smtClean="0"/>
              <a:t>6/12/2018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>
          <a:solidFill>
            <a:srgbClr val="4B4F55"/>
          </a:solidFill>
          <a:latin typeface="+mn-lt"/>
          <a:ea typeface="ＭＳ Ｐゴシック" charset="0"/>
          <a:cs typeface="ＭＳ Ｐゴシック" charset="0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4B4F55"/>
          </a:solidFill>
          <a:latin typeface="+mn-lt"/>
          <a:ea typeface="ＭＳ Ｐゴシック" charset="0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4B4F55"/>
          </a:solidFill>
          <a:latin typeface="+mn-lt"/>
          <a:ea typeface="ＭＳ Ｐゴシック" charset="0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rgbClr val="4B4F55"/>
          </a:solidFill>
          <a:latin typeface="+mn-lt"/>
          <a:ea typeface="ＭＳ Ｐゴシック" charset="0"/>
        </a:defRPr>
      </a:lvl4pPr>
      <a:lvl5pPr marL="1727200" indent="-203200" algn="l" rtl="0" eaLnBrk="1" fontAlgn="base" hangingPunct="1">
        <a:spcBef>
          <a:spcPct val="20000"/>
        </a:spcBef>
        <a:spcAft>
          <a:spcPct val="0"/>
        </a:spcAft>
        <a:buChar char="°"/>
        <a:defRPr sz="1600">
          <a:solidFill>
            <a:srgbClr val="4B4F55"/>
          </a:solidFill>
          <a:latin typeface="+mn-lt"/>
          <a:ea typeface="ＭＳ Ｐゴシック" charset="0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erial.ac.uk/ion-trapp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5.08518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Excel_97-2003_Worksheet1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andfonline.com/toc/tmop20/curren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132856"/>
            <a:ext cx="5468763" cy="533400"/>
          </a:xfrm>
          <a:noFill/>
        </p:spPr>
        <p:txBody>
          <a:bodyPr/>
          <a:lstStyle/>
          <a:p>
            <a:r>
              <a:rPr lang="en-US" sz="3600" dirty="0"/>
              <a:t>Optical sideband cooling of ions in a Penning trap </a:t>
            </a:r>
          </a:p>
        </p:txBody>
      </p:sp>
      <p:sp>
        <p:nvSpPr>
          <p:cNvPr id="5122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576" y="3789040"/>
            <a:ext cx="7543800" cy="22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Richard Thompson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QOLS Group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Imperial College London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130" y="537321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i="0" dirty="0" smtClean="0">
                <a:solidFill>
                  <a:schemeClr val="accent6">
                    <a:lumMod val="75000"/>
                  </a:schemeClr>
                </a:solidFill>
                <a:latin typeface="+mn-lt"/>
                <a:hlinkClick r:id="rId3"/>
              </a:rPr>
              <a:t>www.imperial.ac.uk/ion-trapping</a:t>
            </a:r>
            <a:r>
              <a:rPr lang="en-US" i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0334" y="5877272"/>
            <a:ext cx="613366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81" y="6033404"/>
            <a:ext cx="1145675" cy="669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C_389k_400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820472" cy="3901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Axial sideband cooling with multiple stages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6480" y="5517232"/>
            <a:ext cx="8187044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i="0" dirty="0" smtClean="0">
                <a:solidFill>
                  <a:schemeClr val="accent2"/>
                </a:solidFill>
              </a:rPr>
              <a:t>Cooling sequence is R1 (10ms), R2 (5ms), R1 (5ms, reduced power)</a:t>
            </a:r>
          </a:p>
          <a:p>
            <a:pPr algn="ctr"/>
            <a:endParaRPr lang="en-GB" sz="700" i="0" dirty="0" smtClean="0">
              <a:solidFill>
                <a:schemeClr val="accent2"/>
              </a:solidFill>
            </a:endParaRPr>
          </a:p>
          <a:p>
            <a:pPr algn="ctr"/>
            <a:r>
              <a:rPr lang="en-GB" sz="1800" i="0" dirty="0" smtClean="0">
                <a:solidFill>
                  <a:schemeClr val="accent2"/>
                </a:solidFill>
              </a:rPr>
              <a:t>&lt;</a:t>
            </a:r>
            <a:r>
              <a:rPr lang="en-GB" sz="1800" dirty="0">
                <a:solidFill>
                  <a:schemeClr val="accent2"/>
                </a:solidFill>
              </a:rPr>
              <a:t>n</a:t>
            </a:r>
            <a:r>
              <a:rPr lang="en-GB" sz="1800" dirty="0" smtClean="0">
                <a:solidFill>
                  <a:schemeClr val="accent2"/>
                </a:solidFill>
              </a:rPr>
              <a:t>&gt; ~ </a:t>
            </a:r>
            <a:r>
              <a:rPr lang="en-GB" sz="1800" i="0" dirty="0" smtClean="0">
                <a:solidFill>
                  <a:schemeClr val="accent2"/>
                </a:solidFill>
              </a:rPr>
              <a:t>(R1 amplitude) / (B1 amplitude)</a:t>
            </a:r>
          </a:p>
          <a:p>
            <a:pPr algn="ctr"/>
            <a:endParaRPr lang="en-GB" sz="800" dirty="0" smtClean="0">
              <a:solidFill>
                <a:schemeClr val="accent2"/>
              </a:solidFill>
            </a:endParaRPr>
          </a:p>
          <a:p>
            <a:pPr algn="ctr"/>
            <a:r>
              <a:rPr lang="en-GB" sz="1800" i="0" dirty="0" smtClean="0">
                <a:solidFill>
                  <a:schemeClr val="accent2"/>
                </a:solidFill>
              </a:rPr>
              <a:t>Motional ground state occupation is &gt;98%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148478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chemeClr val="accent1"/>
                </a:solidFill>
              </a:rPr>
              <a:t>Red sideband (R1)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151440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0070C0"/>
                </a:solidFill>
              </a:rPr>
              <a:t>Blue sideband (B1)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234888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>
                <a:solidFill>
                  <a:schemeClr val="accent1"/>
                </a:solidFill>
              </a:rPr>
              <a:t>Absence of red sideband indicates that ion is in the ground vibrational state.</a:t>
            </a:r>
          </a:p>
          <a:p>
            <a:endParaRPr lang="en-US" i="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rate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93096"/>
            <a:ext cx="8280920" cy="1459632"/>
          </a:xfrm>
        </p:spPr>
        <p:txBody>
          <a:bodyPr/>
          <a:lstStyle/>
          <a:p>
            <a:r>
              <a:rPr lang="en-US" dirty="0" smtClean="0"/>
              <a:t>The heating rate averages at around </a:t>
            </a:r>
            <a:r>
              <a:rPr lang="en-US" b="1" dirty="0" smtClean="0"/>
              <a:t>0.4 phonons/second</a:t>
            </a:r>
            <a:r>
              <a:rPr lang="en-US" dirty="0" smtClean="0"/>
              <a:t> and is roughly independent of frequency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Probably limited by technical noise </a:t>
            </a:r>
          </a:p>
          <a:p>
            <a:r>
              <a:rPr lang="en-US" dirty="0" smtClean="0"/>
              <a:t>The heating rate is expected to be low because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trap is very large (radius 10 mm)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trapping fields are static and there is no </a:t>
            </a:r>
            <a:r>
              <a:rPr lang="en-US" dirty="0" err="1" smtClean="0">
                <a:solidFill>
                  <a:srgbClr val="0000FF"/>
                </a:solidFill>
              </a:rPr>
              <a:t>micromotion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200kHzHeat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5853057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8264" y="2348880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This heating rate was taken at an axial  frequency of 200 kHz</a:t>
            </a:r>
            <a:endParaRPr lang="en-US" i="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652534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660066"/>
                </a:solidFill>
              </a:rPr>
              <a:t>Goodwin </a:t>
            </a:r>
            <a:r>
              <a:rPr lang="en-US" dirty="0" smtClean="0">
                <a:solidFill>
                  <a:srgbClr val="660066"/>
                </a:solidFill>
              </a:rPr>
              <a:t>et al. PRL </a:t>
            </a:r>
            <a:r>
              <a:rPr lang="en-US" i="0" dirty="0" smtClean="0">
                <a:solidFill>
                  <a:srgbClr val="660066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3981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Sideband heating on the blue sideband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43100"/>
            <a:ext cx="4032448" cy="4294212"/>
          </a:xfrm>
        </p:spPr>
        <p:txBody>
          <a:bodyPr/>
          <a:lstStyle/>
          <a:p>
            <a:r>
              <a:rPr lang="en-US" dirty="0" smtClean="0"/>
              <a:t>Sideband cooling on R1 drives us towards </a:t>
            </a:r>
            <a:r>
              <a:rPr lang="en-US" i="1" dirty="0" smtClean="0"/>
              <a:t>n=</a:t>
            </a:r>
            <a:r>
              <a:rPr lang="en-US" dirty="0" smtClean="0"/>
              <a:t>0</a:t>
            </a:r>
            <a:endParaRPr lang="en-US" i="1" dirty="0" smtClean="0"/>
          </a:p>
          <a:p>
            <a:r>
              <a:rPr lang="en-US" dirty="0" smtClean="0"/>
              <a:t>After cooling to the ground state, we can also drive the ion on B1 back towards </a:t>
            </a:r>
            <a:r>
              <a:rPr lang="en-US" b="1" i="1" dirty="0" smtClean="0"/>
              <a:t>higher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states</a:t>
            </a:r>
          </a:p>
          <a:p>
            <a:r>
              <a:rPr lang="en-US" dirty="0" smtClean="0"/>
              <a:t>This prepares an incoherent spread of population around the first minimum with </a:t>
            </a:r>
            <a:r>
              <a:rPr lang="en-US" dirty="0" err="1" smtClean="0"/>
              <a:t>Δ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~ 10</a:t>
            </a:r>
          </a:p>
          <a:p>
            <a:r>
              <a:rPr lang="en-US" dirty="0"/>
              <a:t>A</a:t>
            </a:r>
            <a:r>
              <a:rPr lang="en-US" dirty="0" smtClean="0"/>
              <a:t>fter sideband heating the spectrum shows a distinctive minimum for first order sidebands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96"/>
          <a:stretch/>
        </p:blipFill>
        <p:spPr>
          <a:xfrm>
            <a:off x="5076056" y="1484784"/>
            <a:ext cx="3888432" cy="2192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284984"/>
            <a:ext cx="4601581" cy="3600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6372200" y="1700808"/>
            <a:ext cx="0" cy="1656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216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64" t="1501" r="1570" b="3985"/>
          <a:stretch/>
        </p:blipFill>
        <p:spPr>
          <a:xfrm>
            <a:off x="802906" y="1532922"/>
            <a:ext cx="7605705" cy="430678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of ions in the trapped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093296"/>
            <a:ext cx="7543800" cy="72008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Here we have driven the ion on B1 after sideband cooling in order to drive the population into the </a:t>
            </a:r>
            <a:r>
              <a:rPr lang="en-US" dirty="0" smtClean="0"/>
              <a:t>first minimum at </a:t>
            </a:r>
            <a:r>
              <a:rPr lang="en-US" i="1" dirty="0" smtClean="0"/>
              <a:t>n</a:t>
            </a:r>
            <a:r>
              <a:rPr lang="en-US" dirty="0" smtClean="0"/>
              <a:t>=80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4932040" y="3212976"/>
            <a:ext cx="216024" cy="1008112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26369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FF"/>
                </a:solidFill>
                <a:latin typeface="+mn-lt"/>
              </a:rPr>
              <a:t>B</a:t>
            </a:r>
            <a:r>
              <a:rPr lang="en-US" sz="2000" i="0" dirty="0" smtClean="0">
                <a:solidFill>
                  <a:srgbClr val="0000FF"/>
                </a:solidFill>
                <a:latin typeface="+mn-lt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5579948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i="0" dirty="0" smtClean="0">
                <a:solidFill>
                  <a:schemeClr val="accent1"/>
                </a:solidFill>
                <a:latin typeface="+mn-lt"/>
              </a:rPr>
              <a:t>Frequency (MHz)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2132856"/>
            <a:ext cx="121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2000" i="0" dirty="0" smtClean="0">
                <a:solidFill>
                  <a:srgbClr val="008000"/>
                </a:solidFill>
                <a:latin typeface="+mn-lt"/>
              </a:rPr>
              <a:t>Carrier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3995936" y="3212976"/>
            <a:ext cx="216024" cy="100811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270892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2000" i="0" dirty="0" smtClean="0">
                <a:solidFill>
                  <a:schemeClr val="accent1"/>
                </a:solidFill>
                <a:latin typeface="+mn-lt"/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1552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96"/>
          <a:stretch/>
        </p:blipFill>
        <p:spPr>
          <a:xfrm>
            <a:off x="4896544" y="4388482"/>
            <a:ext cx="4427984" cy="2496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in highly excited motional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752528" cy="4294212"/>
          </a:xfrm>
        </p:spPr>
        <p:txBody>
          <a:bodyPr/>
          <a:lstStyle/>
          <a:p>
            <a:r>
              <a:rPr lang="en-US" dirty="0" smtClean="0"/>
              <a:t>After sideband heating the population is </a:t>
            </a:r>
            <a:r>
              <a:rPr lang="en-US" dirty="0" err="1" smtClean="0"/>
              <a:t>centred</a:t>
            </a:r>
            <a:r>
              <a:rPr lang="en-US" dirty="0" smtClean="0"/>
              <a:t> in a narrow range of </a:t>
            </a:r>
            <a:r>
              <a:rPr lang="en-US" i="1" dirty="0" smtClean="0"/>
              <a:t>n</a:t>
            </a:r>
            <a:r>
              <a:rPr lang="en-US" dirty="0" smtClean="0"/>
              <a:t> around a minimum </a:t>
            </a:r>
          </a:p>
          <a:p>
            <a:r>
              <a:rPr lang="en-US" dirty="0" smtClean="0"/>
              <a:t>The strengths of the other sidebands are often fairly constant across the distribution</a:t>
            </a:r>
          </a:p>
          <a:p>
            <a:r>
              <a:rPr lang="en-US" dirty="0" smtClean="0"/>
              <a:t>Therefore we see coherent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We can study the optical and motional coherence for high </a:t>
            </a:r>
            <a:r>
              <a:rPr lang="en-US" i="1" dirty="0" smtClean="0"/>
              <a:t>n</a:t>
            </a:r>
            <a:r>
              <a:rPr lang="en-US" dirty="0" smtClean="0"/>
              <a:t> states by using  π/2 pulses to create coherent </a:t>
            </a:r>
            <a:r>
              <a:rPr lang="en-US" dirty="0" err="1" smtClean="0"/>
              <a:t>superpositions</a:t>
            </a:r>
            <a:r>
              <a:rPr lang="en-US" dirty="0" smtClean="0"/>
              <a:t> of states</a:t>
            </a:r>
          </a:p>
          <a:p>
            <a:r>
              <a:rPr lang="en-US" dirty="0"/>
              <a:t>T</a:t>
            </a:r>
            <a:r>
              <a:rPr lang="en-US" dirty="0" smtClean="0"/>
              <a:t>he interference persists because the other sideband strengths are fairly constant across the range of </a:t>
            </a:r>
            <a:r>
              <a:rPr lang="en-US" i="1" dirty="0" smtClean="0"/>
              <a:t>n</a:t>
            </a:r>
            <a:r>
              <a:rPr lang="en-US" dirty="0" smtClean="0"/>
              <a:t> we populate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228184" y="4941168"/>
            <a:ext cx="144016" cy="1512168"/>
          </a:xfrm>
          <a:prstGeom prst="rect">
            <a:avLst/>
          </a:prstGeom>
          <a:solidFill>
            <a:srgbClr val="C0504D">
              <a:alpha val="5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920"/>
          <a:stretch/>
        </p:blipFill>
        <p:spPr>
          <a:xfrm>
            <a:off x="4860032" y="1484784"/>
            <a:ext cx="4392488" cy="2341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3769295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400" i="0" dirty="0" smtClean="0">
                <a:solidFill>
                  <a:schemeClr val="accent1"/>
                </a:solidFill>
                <a:latin typeface="+mn-lt"/>
              </a:rPr>
              <a:t>Rabi oscillations on 4</a:t>
            </a:r>
            <a:r>
              <a:rPr lang="en-US" sz="1400" i="0" baseline="30000" dirty="0" smtClean="0">
                <a:solidFill>
                  <a:schemeClr val="accent1"/>
                </a:solidFill>
                <a:latin typeface="+mn-lt"/>
              </a:rPr>
              <a:t>th</a:t>
            </a:r>
            <a:r>
              <a:rPr lang="en-US" sz="1400" i="0" dirty="0" smtClean="0">
                <a:solidFill>
                  <a:schemeClr val="accent1"/>
                </a:solidFill>
                <a:latin typeface="+mn-lt"/>
              </a:rPr>
              <a:t> red sideband around </a:t>
            </a:r>
            <a:r>
              <a:rPr lang="en-US" sz="1400" dirty="0" smtClean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1400" i="0" dirty="0" smtClean="0">
                <a:solidFill>
                  <a:schemeClr val="accent1"/>
                </a:solidFill>
                <a:latin typeface="+mn-lt"/>
              </a:rPr>
              <a:t>=280</a:t>
            </a:r>
          </a:p>
        </p:txBody>
      </p:sp>
    </p:spTree>
    <p:extLst>
      <p:ext uri="{BB962C8B-B14F-4D97-AF65-F5344CB8AC3E}">
        <p14:creationId xmlns:p14="http://schemas.microsoft.com/office/powerpoint/2010/main" val="33490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of superposition of high-</a:t>
            </a:r>
            <a:r>
              <a:rPr lang="en-US" i="1" dirty="0" smtClean="0"/>
              <a:t>n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05064"/>
            <a:ext cx="7543800" cy="223224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π/2 </a:t>
            </a:r>
            <a:r>
              <a:rPr lang="en-US" dirty="0" smtClean="0"/>
              <a:t>carrier pulse creates a </a:t>
            </a:r>
            <a:r>
              <a:rPr lang="en-US" dirty="0"/>
              <a:t>coherent </a:t>
            </a:r>
            <a:r>
              <a:rPr lang="en-US" dirty="0" smtClean="0"/>
              <a:t>superposition </a:t>
            </a:r>
            <a:r>
              <a:rPr lang="en-US" dirty="0"/>
              <a:t>of </a:t>
            </a:r>
            <a:r>
              <a:rPr lang="en-US" dirty="0" smtClean="0"/>
              <a:t>|</a:t>
            </a:r>
            <a:r>
              <a:rPr lang="en-US" dirty="0" err="1" smtClean="0"/>
              <a:t>g,</a:t>
            </a:r>
            <a:r>
              <a:rPr lang="en-US" i="1" dirty="0" err="1" smtClean="0"/>
              <a:t>n</a:t>
            </a:r>
            <a:r>
              <a:rPr lang="en-GB" dirty="0" smtClean="0">
                <a:solidFill>
                  <a:schemeClr val="accent2"/>
                </a:solidFill>
                <a:sym typeface="Symbol" charset="0"/>
              </a:rPr>
              <a:t></a:t>
            </a:r>
            <a:r>
              <a:rPr lang="en-US" i="1" dirty="0">
                <a:sym typeface="Symbol" charset="0"/>
              </a:rPr>
              <a:t> </a:t>
            </a:r>
            <a:r>
              <a:rPr lang="en-US" dirty="0" smtClean="0"/>
              <a:t>and |</a:t>
            </a:r>
            <a:r>
              <a:rPr lang="en-US" dirty="0" err="1" smtClean="0"/>
              <a:t>e,</a:t>
            </a:r>
            <a:r>
              <a:rPr lang="en-US" i="1" dirty="0" err="1" smtClean="0"/>
              <a:t>n</a:t>
            </a:r>
            <a:r>
              <a:rPr lang="en-GB" dirty="0" smtClean="0">
                <a:solidFill>
                  <a:schemeClr val="accent2"/>
                </a:solidFill>
                <a:sym typeface="Symbol" charset="0"/>
              </a:rPr>
              <a:t>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07704" y="1988840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907704" y="3140968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995936" y="1988840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995936" y="3140968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084168" y="1988840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84168" y="3140968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4499992" y="2996952"/>
            <a:ext cx="288032" cy="288032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Up-Down Arrow 12"/>
          <p:cNvSpPr/>
          <p:nvPr/>
        </p:nvSpPr>
        <p:spPr bwMode="auto">
          <a:xfrm>
            <a:off x="4499992" y="2204864"/>
            <a:ext cx="288032" cy="720080"/>
          </a:xfrm>
          <a:prstGeom prst="upDown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4208" y="33569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+3</a:t>
            </a:r>
            <a:endParaRPr lang="en-US" sz="1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33569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−3</a:t>
            </a:r>
            <a:endParaRPr lang="en-US" sz="1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chemeClr val="accent2"/>
                </a:solidFill>
                <a:latin typeface="+mn-lt"/>
              </a:rPr>
              <a:t>|g</a:t>
            </a:r>
            <a:r>
              <a:rPr lang="en-GB" sz="1800" i="0" dirty="0">
                <a:solidFill>
                  <a:schemeClr val="accent2"/>
                </a:solidFill>
                <a:sym typeface="Symbol" charset="0"/>
              </a:rPr>
              <a:t></a:t>
            </a:r>
            <a:endParaRPr lang="en-US" sz="1800" i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18355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chemeClr val="accent2"/>
                </a:solidFill>
                <a:latin typeface="+mn-lt"/>
              </a:rPr>
              <a:t>|e</a:t>
            </a:r>
            <a:r>
              <a:rPr lang="en-GB" sz="1800" i="0" dirty="0" smtClean="0">
                <a:solidFill>
                  <a:schemeClr val="accent2"/>
                </a:solidFill>
                <a:sym typeface="Symbol" charset="0"/>
              </a:rPr>
              <a:t></a:t>
            </a:r>
            <a:endParaRPr lang="en-US" sz="1800" i="0" dirty="0" smtClean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4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of superposition of </a:t>
            </a:r>
            <a:r>
              <a:rPr lang="en-US" dirty="0" smtClean="0"/>
              <a:t>high-</a:t>
            </a:r>
            <a:r>
              <a:rPr lang="en-US" i="1" dirty="0" smtClean="0"/>
              <a:t>n </a:t>
            </a:r>
            <a:r>
              <a:rPr lang="en-US" dirty="0" smtClean="0"/>
              <a:t> </a:t>
            </a:r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05064"/>
            <a:ext cx="7543800" cy="2232248"/>
          </a:xfrm>
        </p:spPr>
        <p:txBody>
          <a:bodyPr/>
          <a:lstStyle/>
          <a:p>
            <a:r>
              <a:rPr lang="en-US" dirty="0" smtClean="0">
                <a:solidFill>
                  <a:srgbClr val="363838"/>
                </a:solidFill>
              </a:rPr>
              <a:t>A </a:t>
            </a:r>
            <a:r>
              <a:rPr lang="en-US" dirty="0">
                <a:solidFill>
                  <a:srgbClr val="363838"/>
                </a:solidFill>
              </a:rPr>
              <a:t>π/2 </a:t>
            </a:r>
            <a:r>
              <a:rPr lang="en-US" dirty="0" smtClean="0">
                <a:solidFill>
                  <a:srgbClr val="363838"/>
                </a:solidFill>
              </a:rPr>
              <a:t>carrier pulse creates a </a:t>
            </a:r>
            <a:r>
              <a:rPr lang="en-US" dirty="0">
                <a:solidFill>
                  <a:srgbClr val="363838"/>
                </a:solidFill>
              </a:rPr>
              <a:t>coherent </a:t>
            </a:r>
            <a:r>
              <a:rPr lang="en-US" dirty="0" smtClean="0">
                <a:solidFill>
                  <a:srgbClr val="363838"/>
                </a:solidFill>
              </a:rPr>
              <a:t>superposition </a:t>
            </a:r>
            <a:r>
              <a:rPr lang="en-US" dirty="0">
                <a:solidFill>
                  <a:srgbClr val="363838"/>
                </a:solidFill>
              </a:rPr>
              <a:t>of </a:t>
            </a:r>
            <a:r>
              <a:rPr lang="en-US" dirty="0" smtClean="0">
                <a:solidFill>
                  <a:srgbClr val="363838"/>
                </a:solidFill>
              </a:rPr>
              <a:t>|</a:t>
            </a:r>
            <a:r>
              <a:rPr lang="en-US" dirty="0" err="1" smtClean="0">
                <a:solidFill>
                  <a:srgbClr val="363838"/>
                </a:solidFill>
              </a:rPr>
              <a:t>g,</a:t>
            </a:r>
            <a:r>
              <a:rPr lang="en-US" i="1" dirty="0" err="1" smtClean="0">
                <a:solidFill>
                  <a:srgbClr val="363838"/>
                </a:solidFill>
              </a:rPr>
              <a:t>n</a:t>
            </a:r>
            <a:r>
              <a:rPr lang="en-GB" dirty="0" smtClean="0">
                <a:solidFill>
                  <a:srgbClr val="363838"/>
                </a:solidFill>
                <a:sym typeface="Symbol" charset="0"/>
              </a:rPr>
              <a:t></a:t>
            </a:r>
            <a:r>
              <a:rPr lang="en-US" i="1" dirty="0">
                <a:solidFill>
                  <a:srgbClr val="363838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363838"/>
                </a:solidFill>
              </a:rPr>
              <a:t>and |</a:t>
            </a:r>
            <a:r>
              <a:rPr lang="en-US" dirty="0" err="1" smtClean="0">
                <a:solidFill>
                  <a:srgbClr val="363838"/>
                </a:solidFill>
              </a:rPr>
              <a:t>e,</a:t>
            </a:r>
            <a:r>
              <a:rPr lang="en-US" i="1" dirty="0" err="1" smtClean="0">
                <a:solidFill>
                  <a:srgbClr val="363838"/>
                </a:solidFill>
              </a:rPr>
              <a:t>n</a:t>
            </a:r>
            <a:r>
              <a:rPr lang="en-GB" dirty="0" smtClean="0">
                <a:solidFill>
                  <a:srgbClr val="363838"/>
                </a:solidFill>
                <a:sym typeface="Symbol" charset="0"/>
              </a:rPr>
              <a:t></a:t>
            </a:r>
            <a:endParaRPr lang="en-US" dirty="0">
              <a:solidFill>
                <a:srgbClr val="363838"/>
              </a:solidFill>
            </a:endParaRPr>
          </a:p>
          <a:p>
            <a:r>
              <a:rPr lang="en-US" dirty="0">
                <a:solidFill>
                  <a:srgbClr val="363838"/>
                </a:solidFill>
              </a:rPr>
              <a:t>A π/2 </a:t>
            </a:r>
            <a:r>
              <a:rPr lang="en-US" dirty="0" smtClean="0">
                <a:solidFill>
                  <a:srgbClr val="363838"/>
                </a:solidFill>
              </a:rPr>
              <a:t>B3 </a:t>
            </a:r>
            <a:r>
              <a:rPr lang="en-US" dirty="0">
                <a:solidFill>
                  <a:srgbClr val="363838"/>
                </a:solidFill>
              </a:rPr>
              <a:t>pulse </a:t>
            </a:r>
            <a:r>
              <a:rPr lang="en-US" dirty="0" smtClean="0">
                <a:solidFill>
                  <a:srgbClr val="363838"/>
                </a:solidFill>
              </a:rPr>
              <a:t>then creates </a:t>
            </a:r>
            <a:r>
              <a:rPr lang="en-US" dirty="0">
                <a:solidFill>
                  <a:srgbClr val="363838"/>
                </a:solidFill>
              </a:rPr>
              <a:t>a coherent superposition of |</a:t>
            </a:r>
            <a:r>
              <a:rPr lang="en-US" dirty="0" err="1">
                <a:solidFill>
                  <a:srgbClr val="363838"/>
                </a:solidFill>
              </a:rPr>
              <a:t>g,</a:t>
            </a:r>
            <a:r>
              <a:rPr lang="en-US" i="1" dirty="0" err="1">
                <a:solidFill>
                  <a:srgbClr val="363838"/>
                </a:solidFill>
              </a:rPr>
              <a:t>n</a:t>
            </a:r>
            <a:r>
              <a:rPr lang="en-GB" dirty="0" smtClean="0">
                <a:solidFill>
                  <a:srgbClr val="363838"/>
                </a:solidFill>
                <a:sym typeface="Symbol" charset="0"/>
              </a:rPr>
              <a:t>,</a:t>
            </a:r>
            <a:r>
              <a:rPr lang="en-US" i="1" dirty="0" smtClean="0">
                <a:solidFill>
                  <a:srgbClr val="363838"/>
                </a:solidFill>
                <a:sym typeface="Symbol" charset="0"/>
              </a:rPr>
              <a:t>           </a:t>
            </a:r>
            <a:r>
              <a:rPr lang="en-US" dirty="0" smtClean="0">
                <a:solidFill>
                  <a:srgbClr val="363838"/>
                </a:solidFill>
              </a:rPr>
              <a:t>|</a:t>
            </a:r>
            <a:r>
              <a:rPr lang="en-US" dirty="0">
                <a:solidFill>
                  <a:srgbClr val="363838"/>
                </a:solidFill>
              </a:rPr>
              <a:t>g,</a:t>
            </a:r>
            <a:r>
              <a:rPr lang="en-US" i="1" dirty="0" smtClean="0">
                <a:solidFill>
                  <a:srgbClr val="363838"/>
                </a:solidFill>
              </a:rPr>
              <a:t>n</a:t>
            </a:r>
            <a:r>
              <a:rPr lang="en-US" dirty="0">
                <a:solidFill>
                  <a:srgbClr val="363838"/>
                </a:solidFill>
              </a:rPr>
              <a:t>−</a:t>
            </a:r>
            <a:r>
              <a:rPr lang="en-US" dirty="0" smtClean="0">
                <a:solidFill>
                  <a:srgbClr val="363838"/>
                </a:solidFill>
              </a:rPr>
              <a:t>3</a:t>
            </a:r>
            <a:r>
              <a:rPr lang="en-GB" dirty="0" smtClean="0">
                <a:solidFill>
                  <a:srgbClr val="363838"/>
                </a:solidFill>
                <a:sym typeface="Symbol" charset="0"/>
              </a:rPr>
              <a:t>,</a:t>
            </a:r>
            <a:r>
              <a:rPr lang="en-US" dirty="0" smtClean="0">
                <a:solidFill>
                  <a:srgbClr val="363838"/>
                </a:solidFill>
              </a:rPr>
              <a:t> </a:t>
            </a:r>
            <a:r>
              <a:rPr lang="en-US" dirty="0">
                <a:solidFill>
                  <a:srgbClr val="363838"/>
                </a:solidFill>
              </a:rPr>
              <a:t>|</a:t>
            </a:r>
            <a:r>
              <a:rPr lang="en-US" dirty="0" err="1">
                <a:solidFill>
                  <a:srgbClr val="363838"/>
                </a:solidFill>
              </a:rPr>
              <a:t>e,</a:t>
            </a:r>
            <a:r>
              <a:rPr lang="en-US" i="1" dirty="0" err="1">
                <a:solidFill>
                  <a:srgbClr val="363838"/>
                </a:solidFill>
              </a:rPr>
              <a:t>n</a:t>
            </a:r>
            <a:r>
              <a:rPr lang="en-GB" dirty="0" smtClean="0">
                <a:solidFill>
                  <a:srgbClr val="363838"/>
                </a:solidFill>
                <a:sym typeface="Symbol" charset="0"/>
              </a:rPr>
              <a:t> </a:t>
            </a:r>
            <a:r>
              <a:rPr lang="en-US" dirty="0" smtClean="0">
                <a:solidFill>
                  <a:srgbClr val="363838"/>
                </a:solidFill>
              </a:rPr>
              <a:t>and </a:t>
            </a:r>
            <a:r>
              <a:rPr lang="en-US" dirty="0">
                <a:solidFill>
                  <a:srgbClr val="363838"/>
                </a:solidFill>
              </a:rPr>
              <a:t>|e,</a:t>
            </a:r>
            <a:r>
              <a:rPr lang="en-US" i="1" dirty="0" smtClean="0">
                <a:solidFill>
                  <a:srgbClr val="363838"/>
                </a:solidFill>
              </a:rPr>
              <a:t>n+3</a:t>
            </a:r>
            <a:r>
              <a:rPr lang="en-GB" dirty="0" smtClean="0">
                <a:solidFill>
                  <a:srgbClr val="363838"/>
                </a:solidFill>
                <a:sym typeface="Symbol" charset="0"/>
              </a:rPr>
              <a:t></a:t>
            </a:r>
          </a:p>
          <a:p>
            <a:r>
              <a:rPr lang="en-GB" dirty="0" smtClean="0">
                <a:solidFill>
                  <a:srgbClr val="363838"/>
                </a:solidFill>
                <a:sym typeface="Symbol" charset="0"/>
              </a:rPr>
              <a:t>Period of free evolution </a:t>
            </a:r>
            <a:r>
              <a:rPr lang="en-GB" i="1" dirty="0" smtClean="0">
                <a:solidFill>
                  <a:srgbClr val="363838"/>
                </a:solidFill>
                <a:sym typeface="Symbol" charset="0"/>
              </a:rPr>
              <a:t>T</a:t>
            </a:r>
            <a:endParaRPr lang="en-GB" dirty="0" smtClean="0">
              <a:solidFill>
                <a:srgbClr val="363838"/>
              </a:solidFill>
              <a:sym typeface="Symbol" charset="0"/>
            </a:endParaRPr>
          </a:p>
          <a:p>
            <a:r>
              <a:rPr lang="en-GB" dirty="0" smtClean="0">
                <a:solidFill>
                  <a:srgbClr val="363838"/>
                </a:solidFill>
                <a:sym typeface="Symbol" charset="0"/>
              </a:rPr>
              <a:t>Probe the coherence with a second pair of pulses on B3 and carrier (with variable phases)</a:t>
            </a:r>
          </a:p>
          <a:p>
            <a:r>
              <a:rPr lang="en-GB" dirty="0" smtClean="0">
                <a:solidFill>
                  <a:srgbClr val="363838"/>
                </a:solidFill>
                <a:sym typeface="Symbol" charset="0"/>
              </a:rPr>
              <a:t>Measured interference is (nearly) independent of </a:t>
            </a:r>
            <a:r>
              <a:rPr lang="en-GB" i="1" dirty="0" smtClean="0">
                <a:solidFill>
                  <a:srgbClr val="363838"/>
                </a:solidFill>
                <a:sym typeface="Symbol" charset="0"/>
              </a:rPr>
              <a:t>n</a:t>
            </a:r>
            <a:endParaRPr lang="en-US" dirty="0">
              <a:solidFill>
                <a:srgbClr val="363838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07704" y="1988840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907704" y="3140968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995936" y="1988840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995936" y="3140968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084168" y="1988840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84168" y="3140968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C021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4499992" y="2996952"/>
            <a:ext cx="288032" cy="288032"/>
          </a:xfrm>
          <a:prstGeom prst="ellipse">
            <a:avLst/>
          </a:prstGeom>
          <a:solidFill>
            <a:srgbClr val="0000FF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4208" y="33569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+3</a:t>
            </a:r>
            <a:endParaRPr lang="en-US" sz="1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33569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−3</a:t>
            </a:r>
            <a:endParaRPr lang="en-US" sz="1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chemeClr val="accent2"/>
                </a:solidFill>
                <a:latin typeface="+mn-lt"/>
              </a:rPr>
              <a:t>|g</a:t>
            </a:r>
            <a:r>
              <a:rPr lang="en-GB" sz="1800" i="0" dirty="0">
                <a:solidFill>
                  <a:schemeClr val="accent2"/>
                </a:solidFill>
                <a:sym typeface="Symbol" charset="0"/>
              </a:rPr>
              <a:t></a:t>
            </a:r>
            <a:endParaRPr lang="en-US" sz="1800" i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18355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chemeClr val="accent2"/>
                </a:solidFill>
                <a:latin typeface="+mn-lt"/>
              </a:rPr>
              <a:t>|e</a:t>
            </a:r>
            <a:r>
              <a:rPr lang="en-GB" sz="1800" i="0" dirty="0" smtClean="0">
                <a:solidFill>
                  <a:schemeClr val="accent2"/>
                </a:solidFill>
                <a:sym typeface="Symbol" charset="0"/>
              </a:rPr>
              <a:t></a:t>
            </a:r>
            <a:endParaRPr lang="en-US" sz="1800" i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99992" y="1844824"/>
            <a:ext cx="288032" cy="288032"/>
          </a:xfrm>
          <a:prstGeom prst="ellipse">
            <a:avLst/>
          </a:prstGeom>
          <a:solidFill>
            <a:srgbClr val="0000FF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860032" y="2132856"/>
            <a:ext cx="1800200" cy="9361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6C4D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2699792" y="2132856"/>
            <a:ext cx="1800200" cy="9361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6C4D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660232" y="1844824"/>
            <a:ext cx="288032" cy="288032"/>
          </a:xfrm>
          <a:prstGeom prst="ellipse">
            <a:avLst/>
          </a:prstGeom>
          <a:solidFill>
            <a:srgbClr val="0000FF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411760" y="2996952"/>
            <a:ext cx="288032" cy="288032"/>
          </a:xfrm>
          <a:prstGeom prst="ellipse">
            <a:avLst/>
          </a:prstGeom>
          <a:solidFill>
            <a:srgbClr val="0000FF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3212976"/>
            <a:ext cx="3456384" cy="3384376"/>
          </a:xfrm>
        </p:spPr>
        <p:txBody>
          <a:bodyPr/>
          <a:lstStyle/>
          <a:p>
            <a:r>
              <a:rPr lang="en-US" dirty="0" smtClean="0"/>
              <a:t>At small </a:t>
            </a:r>
            <a:r>
              <a:rPr lang="en-US" i="1" dirty="0" smtClean="0"/>
              <a:t>T</a:t>
            </a:r>
            <a:r>
              <a:rPr lang="en-US" dirty="0" smtClean="0"/>
              <a:t> we see fringe visibility ~1</a:t>
            </a:r>
          </a:p>
          <a:p>
            <a:r>
              <a:rPr lang="en-US" dirty="0" smtClean="0"/>
              <a:t>After 1 </a:t>
            </a:r>
            <a:r>
              <a:rPr lang="en-US" dirty="0" err="1" smtClean="0"/>
              <a:t>ms</a:t>
            </a:r>
            <a:r>
              <a:rPr lang="en-US" dirty="0" smtClean="0"/>
              <a:t> the optical coherence is lost and the visibility drops to ~0.5</a:t>
            </a:r>
          </a:p>
          <a:p>
            <a:r>
              <a:rPr lang="en-US" dirty="0" smtClean="0"/>
              <a:t>Motional coherence is preserved out to ~100 </a:t>
            </a:r>
            <a:r>
              <a:rPr lang="en-US" dirty="0" err="1" smtClean="0"/>
              <a:t>ms</a:t>
            </a:r>
            <a:r>
              <a:rPr lang="en-US" dirty="0" smtClean="0"/>
              <a:t> for </a:t>
            </a:r>
            <a:r>
              <a:rPr lang="en-US" dirty="0" err="1" smtClean="0"/>
              <a:t>Δ</a:t>
            </a:r>
            <a:r>
              <a:rPr lang="en-US" i="1" dirty="0" err="1" smtClean="0"/>
              <a:t>n</a:t>
            </a:r>
            <a:r>
              <a:rPr lang="en-US" dirty="0" smtClean="0"/>
              <a:t>=3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360947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031" y="1556792"/>
            <a:ext cx="3609473" cy="1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rgbClr val="363838"/>
                </a:solidFill>
                <a:latin typeface="+mn-lt"/>
              </a:rPr>
              <a:t>10 </a:t>
            </a:r>
            <a:r>
              <a:rPr lang="en-US" sz="1800" i="0" dirty="0" err="1" smtClean="0">
                <a:solidFill>
                  <a:srgbClr val="363838"/>
                </a:solidFill>
                <a:latin typeface="+mn-lt"/>
              </a:rPr>
              <a:t>μs</a:t>
            </a:r>
            <a:endParaRPr lang="en-US" sz="1800" i="0" dirty="0" smtClean="0">
              <a:solidFill>
                <a:srgbClr val="363838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rgbClr val="363838"/>
                </a:solidFill>
                <a:latin typeface="+mn-lt"/>
              </a:rPr>
              <a:t>10 </a:t>
            </a:r>
            <a:r>
              <a:rPr lang="en-US" sz="1800" i="0" dirty="0" err="1">
                <a:solidFill>
                  <a:srgbClr val="363838"/>
                </a:solidFill>
                <a:latin typeface="+mn-lt"/>
              </a:rPr>
              <a:t>m</a:t>
            </a:r>
            <a:r>
              <a:rPr lang="en-US" sz="1800" i="0" dirty="0" err="1" smtClean="0">
                <a:solidFill>
                  <a:srgbClr val="363838"/>
                </a:solidFill>
                <a:latin typeface="+mn-lt"/>
              </a:rPr>
              <a:t>s</a:t>
            </a:r>
            <a:endParaRPr lang="en-US" sz="1800" i="0" dirty="0" smtClean="0">
              <a:solidFill>
                <a:srgbClr val="363838"/>
              </a:solidFill>
              <a:latin typeface="+mn-lt"/>
            </a:endParaRPr>
          </a:p>
        </p:txBody>
      </p:sp>
      <p:pic>
        <p:nvPicPr>
          <p:cNvPr id="16" name="Picture 15" descr="HighnFitted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57016"/>
            <a:ext cx="5265542" cy="34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Sideband cooling of 2-ion crystals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95636"/>
            <a:ext cx="4824536" cy="44577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Two ions can arrange themselves along the axis or in the radial plane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In each case there are two axial oscillation modes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Axial crystal:</a:t>
            </a:r>
          </a:p>
          <a:p>
            <a:pPr lvl="1"/>
            <a:r>
              <a:rPr lang="en-US" sz="1800" dirty="0" smtClean="0"/>
              <a:t>Centre of Mass at </a:t>
            </a:r>
            <a:r>
              <a:rPr lang="en-US" sz="1800" dirty="0" err="1" smtClean="0"/>
              <a:t>ω</a:t>
            </a:r>
            <a:r>
              <a:rPr lang="en-US" sz="1800" baseline="-25000" dirty="0" err="1" smtClean="0"/>
              <a:t>z</a:t>
            </a:r>
            <a:r>
              <a:rPr lang="en-US" sz="1800" dirty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Breathing Mode at √3 </a:t>
            </a:r>
            <a:r>
              <a:rPr lang="en-US" sz="1800" dirty="0" err="1"/>
              <a:t>ω</a:t>
            </a:r>
            <a:r>
              <a:rPr lang="en-US" sz="1800" baseline="-25000" dirty="0" err="1"/>
              <a:t>z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Radial crystal:</a:t>
            </a:r>
          </a:p>
          <a:p>
            <a:pPr lvl="1"/>
            <a:r>
              <a:rPr lang="en-US" sz="1800" dirty="0"/>
              <a:t>Centre of Mass at </a:t>
            </a:r>
            <a:r>
              <a:rPr lang="en-US" sz="1800" dirty="0" err="1"/>
              <a:t>ω</a:t>
            </a:r>
            <a:r>
              <a:rPr lang="en-US" sz="1800" baseline="-25000" dirty="0" err="1"/>
              <a:t>z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smtClean="0"/>
              <a:t>Rocking between √(ω</a:t>
            </a:r>
            <a:r>
              <a:rPr lang="en-US" sz="1800" baseline="-25000" dirty="0" smtClean="0"/>
              <a:t>z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– ω</a:t>
            </a:r>
            <a:r>
              <a:rPr lang="en-US" sz="1800" baseline="-25000" dirty="0" smtClean="0"/>
              <a:t>1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</a:t>
            </a:r>
            <a:r>
              <a:rPr lang="en-US" sz="1800" dirty="0"/>
              <a:t>and </a:t>
            </a:r>
            <a:r>
              <a:rPr lang="en-US" sz="1800" dirty="0" err="1"/>
              <a:t>ω</a:t>
            </a:r>
            <a:r>
              <a:rPr lang="en-US" sz="1800" baseline="-25000" dirty="0" err="1"/>
              <a:t>z</a:t>
            </a:r>
            <a:r>
              <a:rPr lang="en-US" sz="1800" dirty="0"/>
              <a:t> </a:t>
            </a:r>
            <a:r>
              <a:rPr lang="en-US" sz="1800" dirty="0" smtClean="0"/>
              <a:t>depending on ion separation           (</a:t>
            </a:r>
            <a:r>
              <a:rPr lang="en-US" sz="1800" dirty="0"/>
              <a:t>where </a:t>
            </a:r>
            <a:r>
              <a:rPr lang="en-US" sz="1800" dirty="0" smtClean="0"/>
              <a:t>ω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= </a:t>
            </a:r>
            <a:r>
              <a:rPr lang="en-US" sz="1800" dirty="0"/>
              <a:t> √(</a:t>
            </a:r>
            <a:r>
              <a:rPr lang="en-US" sz="1800" dirty="0" smtClean="0"/>
              <a:t>ω</a:t>
            </a:r>
            <a:r>
              <a:rPr lang="en-US" sz="1800" baseline="-25000" dirty="0" smtClean="0"/>
              <a:t>c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/4– ω</a:t>
            </a:r>
            <a:r>
              <a:rPr lang="en-US" sz="1800" baseline="-25000" dirty="0" smtClean="0"/>
              <a:t>z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/2) is the effective radial trapping frequency) </a:t>
            </a:r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27" t="15449" r="5379" b="13663"/>
          <a:stretch/>
        </p:blipFill>
        <p:spPr>
          <a:xfrm>
            <a:off x="5364088" y="2060848"/>
            <a:ext cx="3600823" cy="1703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4005064"/>
            <a:ext cx="10081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rgbClr val="0000FF"/>
                </a:solidFill>
              </a:rPr>
              <a:t>Axial crystal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8344" y="4005064"/>
            <a:ext cx="10081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rgbClr val="0000FF"/>
                </a:solidFill>
              </a:rPr>
              <a:t>Radial crystal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508518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	Note that the ions are imaged from the side and the radial crystal is rotating due to the magnetic field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7236296" y="2348880"/>
            <a:ext cx="0" cy="11521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876256" y="270892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 smtClean="0">
                <a:solidFill>
                  <a:srgbClr val="FFFF00"/>
                </a:solidFill>
                <a:latin typeface="+mn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340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Two-ion axial crystal after Doppler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41776"/>
            <a:ext cx="7543800" cy="109959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The spectrum is complicated because each sideband of one motion has a complete set of sidebands due to the other motion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 overall width corresponds to the Doppler limit of ~ 0.5 </a:t>
            </a:r>
            <a:r>
              <a:rPr lang="en-US" sz="2000" dirty="0" err="1" smtClean="0"/>
              <a:t>mK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552728" cy="40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involved in this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797152"/>
            <a:ext cx="7543800" cy="1440160"/>
          </a:xfrm>
        </p:spPr>
        <p:txBody>
          <a:bodyPr/>
          <a:lstStyle/>
          <a:p>
            <a:r>
              <a:rPr lang="en-US" sz="2000" i="1" dirty="0" smtClean="0"/>
              <a:t>PhD students:  </a:t>
            </a:r>
            <a:r>
              <a:rPr lang="en-US" sz="2000" dirty="0" err="1" smtClean="0"/>
              <a:t>Manoj</a:t>
            </a:r>
            <a:r>
              <a:rPr lang="en-US" sz="2000" dirty="0" smtClean="0"/>
              <a:t> Joshi, Vincent </a:t>
            </a:r>
            <a:r>
              <a:rPr lang="en-US" sz="2000" dirty="0" err="1" smtClean="0"/>
              <a:t>Jarlaud</a:t>
            </a:r>
            <a:r>
              <a:rPr lang="en-US" sz="2000" dirty="0" smtClean="0"/>
              <a:t>, </a:t>
            </a:r>
            <a:r>
              <a:rPr lang="en-US" sz="2000" dirty="0" err="1" smtClean="0"/>
              <a:t>Pavel</a:t>
            </a:r>
            <a:r>
              <a:rPr lang="en-US" sz="2000" dirty="0" smtClean="0"/>
              <a:t> </a:t>
            </a:r>
            <a:r>
              <a:rPr lang="en-US" sz="2000" dirty="0" err="1" smtClean="0"/>
              <a:t>Hrmo</a:t>
            </a:r>
            <a:endParaRPr lang="en-US" sz="2000" dirty="0" smtClean="0"/>
          </a:p>
          <a:p>
            <a:r>
              <a:rPr lang="en-US" sz="2000" i="1" dirty="0" smtClean="0"/>
              <a:t>Postdocs:  </a:t>
            </a:r>
            <a:r>
              <a:rPr lang="en-US" sz="2000" dirty="0" smtClean="0"/>
              <a:t>Graham Stutter (now at CERN), Joe Goodwin (now at Oxford)</a:t>
            </a:r>
          </a:p>
          <a:p>
            <a:r>
              <a:rPr lang="en-US" i="1" dirty="0" smtClean="0"/>
              <a:t>Staff:   </a:t>
            </a:r>
            <a:r>
              <a:rPr lang="en-US" dirty="0" smtClean="0"/>
              <a:t>RCT, Danny Segal (1960-2015)</a:t>
            </a:r>
            <a:endParaRPr lang="en-US" sz="2000" i="1" dirty="0" smtClean="0"/>
          </a:p>
        </p:txBody>
      </p:sp>
      <p:pic>
        <p:nvPicPr>
          <p:cNvPr id="11" name="Picture 10" descr="grou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8" y="1772816"/>
            <a:ext cx="8221866" cy="27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696"/>
          <a:stretch/>
        </p:blipFill>
        <p:spPr>
          <a:xfrm>
            <a:off x="5461322" y="1471997"/>
            <a:ext cx="3215134" cy="181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motional states in 2D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4896544" cy="496855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here are two independent axial modes</a:t>
            </a:r>
            <a:endParaRPr lang="en-US" sz="2000" dirty="0"/>
          </a:p>
          <a:p>
            <a:pPr lvl="1"/>
            <a:r>
              <a:rPr lang="en-US" sz="1800" dirty="0" smtClean="0"/>
              <a:t>The strength of each sideband depends on </a:t>
            </a:r>
            <a:r>
              <a:rPr lang="en-US" sz="1800" b="1" i="1" dirty="0" smtClean="0"/>
              <a:t>both</a:t>
            </a:r>
            <a:r>
              <a:rPr lang="en-US" sz="1800" dirty="0" smtClean="0"/>
              <a:t> quantum numbers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 sideband cooling process is therefore complicated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t involves moving towards the origin in a two-dimensional plane with several regions where ions can get trapped</a:t>
            </a:r>
          </a:p>
          <a:p>
            <a:pPr lvl="1"/>
            <a:r>
              <a:rPr lang="en-US" sz="1800" dirty="0" smtClean="0"/>
              <a:t>We have to use a combination of several different sidebands of each motion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But there are still regions that are never pumped by pure centre of mass sidebands </a:t>
            </a:r>
            <a:r>
              <a:rPr lang="en-US" sz="2000" b="1" i="1" dirty="0" smtClean="0"/>
              <a:t>or</a:t>
            </a:r>
            <a:r>
              <a:rPr lang="en-US" sz="2000" dirty="0" smtClean="0"/>
              <a:t> pure breathing mode sidebands</a:t>
            </a:r>
          </a:p>
          <a:p>
            <a:pPr lvl="1"/>
            <a:r>
              <a:rPr lang="en-US" sz="1800" dirty="0" smtClean="0"/>
              <a:t>We have to use “sidebands of sidebands” in the cooling sequence</a:t>
            </a:r>
          </a:p>
        </p:txBody>
      </p:sp>
      <p:pic>
        <p:nvPicPr>
          <p:cNvPr id="4" name="Picture 3" descr="C:\Users\mjoshi\Desktop\Richard Images for talk\1stRedCOM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09255"/>
            <a:ext cx="3779912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52120" y="6577607"/>
            <a:ext cx="32403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Breathing mode quantum number</a:t>
            </a:r>
            <a:endParaRPr lang="en-US" sz="1400" i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753781" y="4875547"/>
            <a:ext cx="32403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Centre of mass quantum number</a:t>
            </a:r>
            <a:endParaRPr lang="en-US" sz="1400" i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265239"/>
            <a:ext cx="36358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accent1"/>
                </a:solidFill>
              </a:rPr>
              <a:t>Amplitude of 1</a:t>
            </a:r>
            <a:r>
              <a:rPr lang="en-US" sz="1400" i="0" baseline="30000" dirty="0" smtClean="0">
                <a:solidFill>
                  <a:schemeClr val="accent1"/>
                </a:solidFill>
              </a:rPr>
              <a:t>st</a:t>
            </a:r>
            <a:r>
              <a:rPr lang="en-US" sz="1400" i="0" dirty="0" smtClean="0">
                <a:solidFill>
                  <a:schemeClr val="accent1"/>
                </a:solidFill>
              </a:rPr>
              <a:t> Red sideband of COM</a:t>
            </a:r>
            <a:endParaRPr lang="en-US" sz="1400" i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effect of the sequence of sidebands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43100"/>
            <a:ext cx="4104456" cy="44577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This shows the combined effect of a sequence of 5 different sidebands including one “sideband of a sideband”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Every region of the plane is now addressed by at least one of the sidebands effectively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We cycle through this sequence of sidebands many times to complete the cooling process</a:t>
            </a:r>
            <a:endParaRPr lang="en-US" sz="2000" dirty="0"/>
          </a:p>
        </p:txBody>
      </p:sp>
      <p:pic>
        <p:nvPicPr>
          <p:cNvPr id="4" name="Picture 3" descr="C:\Users\mjoshi\Desktop\Richard Images for talk\Aver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411465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64088" y="5785519"/>
            <a:ext cx="32403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Breathing mode quantum number</a:t>
            </a:r>
            <a:endParaRPr lang="en-US" sz="1400" i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321733" y="3579403"/>
            <a:ext cx="32403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Centre of mass quantum number</a:t>
            </a:r>
            <a:endParaRPr lang="en-US" sz="1400" i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Sideband cooling of two ions in axial crystal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86190"/>
            <a:ext cx="7704856" cy="172819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We have cooled both modes of the two-ion axial crystal </a:t>
            </a:r>
          </a:p>
          <a:p>
            <a:pPr lvl="1"/>
            <a:r>
              <a:rPr lang="en-US" sz="1800" dirty="0" smtClean="0"/>
              <a:t>COM at </a:t>
            </a:r>
            <a:r>
              <a:rPr lang="en-US" sz="1800" dirty="0" err="1"/>
              <a:t>ω</a:t>
            </a:r>
            <a:r>
              <a:rPr lang="en-US" sz="1800" baseline="-25000" dirty="0" err="1"/>
              <a:t>z</a:t>
            </a:r>
            <a:r>
              <a:rPr lang="en-US" sz="1800" dirty="0"/>
              <a:t> </a:t>
            </a:r>
            <a:r>
              <a:rPr lang="en-US" sz="1800" dirty="0" smtClean="0"/>
              <a:t>and  breathing mode at </a:t>
            </a:r>
            <a:r>
              <a:rPr lang="en-US" sz="1800" dirty="0"/>
              <a:t>√3 </a:t>
            </a:r>
            <a:r>
              <a:rPr lang="en-US" sz="1800" dirty="0" err="1"/>
              <a:t>ω</a:t>
            </a:r>
            <a:r>
              <a:rPr lang="en-US" sz="1800" baseline="-25000" dirty="0" err="1"/>
              <a:t>z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The final mean quantum numbers are </a:t>
            </a:r>
            <a:r>
              <a:rPr lang="en-US" sz="2000" i="1" dirty="0" err="1" smtClean="0"/>
              <a:t>n</a:t>
            </a:r>
            <a:r>
              <a:rPr lang="en-US" sz="2000" baseline="-25000" dirty="0" err="1" smtClean="0"/>
              <a:t>COM</a:t>
            </a:r>
            <a:r>
              <a:rPr lang="en-US" sz="2000" dirty="0" smtClean="0"/>
              <a:t>=0.3 and </a:t>
            </a:r>
            <a:r>
              <a:rPr lang="en-US" sz="2000" i="1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dirty="0" smtClean="0"/>
              <a:t>=</a:t>
            </a:r>
            <a:r>
              <a:rPr lang="en-US" sz="2000" dirty="0" smtClean="0"/>
              <a:t>0.07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Heating rates are also low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67735" y="1556792"/>
            <a:ext cx="6012577" cy="3479070"/>
            <a:chOff x="1367735" y="1556792"/>
            <a:chExt cx="6012577" cy="34790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3370"/>
            <a:stretch/>
          </p:blipFill>
          <p:spPr>
            <a:xfrm>
              <a:off x="1367735" y="1556792"/>
              <a:ext cx="6012577" cy="347907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3855113" y="2136049"/>
              <a:ext cx="9819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Carrier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5007241" y="2136049"/>
              <a:ext cx="9819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5763324" y="2073915"/>
              <a:ext cx="11980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Breathing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919009" y="3504201"/>
              <a:ext cx="9819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966645" y="3396188"/>
              <a:ext cx="119800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Breathing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88632" y="6453336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mr-IN" sz="1800" i="0" dirty="0">
                <a:solidFill>
                  <a:srgbClr val="363838"/>
                </a:solidFill>
                <a:latin typeface="+mn-lt"/>
                <a:hlinkClick r:id="rId3"/>
              </a:rPr>
              <a:t>https://arxiv.org/abs/</a:t>
            </a:r>
            <a:r>
              <a:rPr lang="mr-IN" sz="1800" i="0" dirty="0" smtClean="0">
                <a:solidFill>
                  <a:srgbClr val="363838"/>
                </a:solidFill>
                <a:latin typeface="+mn-lt"/>
                <a:hlinkClick r:id="rId3"/>
              </a:rPr>
              <a:t>1705.08518</a:t>
            </a:r>
            <a:r>
              <a:rPr lang="en-US" sz="1800" i="0" dirty="0" smtClean="0">
                <a:solidFill>
                  <a:srgbClr val="363838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2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305800" cy="638175"/>
          </a:xfrm>
        </p:spPr>
        <p:txBody>
          <a:bodyPr/>
          <a:lstStyle/>
          <a:p>
            <a:r>
              <a:rPr lang="en-US" dirty="0" smtClean="0"/>
              <a:t>Axial sideband cooling of two-ion radial crysta</a:t>
            </a:r>
            <a:r>
              <a:rPr lang="en-US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085184"/>
            <a:ext cx="8568952" cy="1243608"/>
          </a:xfrm>
        </p:spPr>
        <p:txBody>
          <a:bodyPr/>
          <a:lstStyle/>
          <a:p>
            <a:r>
              <a:rPr lang="en-US" sz="2000" dirty="0" smtClean="0"/>
              <a:t>The ions are both in the radial plane</a:t>
            </a:r>
          </a:p>
          <a:p>
            <a:r>
              <a:rPr lang="en-US" sz="2000" dirty="0" smtClean="0"/>
              <a:t>We see artifacts due to the rotational motion in the radial plane</a:t>
            </a:r>
          </a:p>
          <a:p>
            <a:r>
              <a:rPr lang="en-US" dirty="0" smtClean="0"/>
              <a:t>The two </a:t>
            </a:r>
            <a:r>
              <a:rPr lang="en-US" sz="2000" dirty="0" smtClean="0"/>
              <a:t>axial modes frequencies cannot be resolved in this plot</a:t>
            </a:r>
          </a:p>
          <a:p>
            <a:pPr lvl="1"/>
            <a:r>
              <a:rPr lang="en-US" sz="1800" dirty="0" smtClean="0"/>
              <a:t>This makes the cooling process more straightforward as both cool together</a:t>
            </a:r>
          </a:p>
          <a:p>
            <a:r>
              <a:rPr lang="en-US" sz="2000" dirty="0" smtClean="0"/>
              <a:t>We have preliminary cooling results for up to 10-io</a:t>
            </a:r>
            <a:r>
              <a:rPr lang="en-US" dirty="0" smtClean="0"/>
              <a:t>n radial crystals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/>
          <a:stretch/>
        </p:blipFill>
        <p:spPr>
          <a:xfrm>
            <a:off x="1403648" y="1542058"/>
            <a:ext cx="5832648" cy="3472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350141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/>
              <a:t>Rotation mode</a:t>
            </a:r>
            <a:endParaRPr lang="en-US" i="0" dirty="0"/>
          </a:p>
        </p:txBody>
      </p:sp>
      <p:sp>
        <p:nvSpPr>
          <p:cNvPr id="9" name="TextBox 8"/>
          <p:cNvSpPr txBox="1"/>
          <p:nvPr/>
        </p:nvSpPr>
        <p:spPr>
          <a:xfrm>
            <a:off x="5668888" y="2278133"/>
            <a:ext cx="1135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0" dirty="0" smtClean="0"/>
              <a:t>Blue sideband</a:t>
            </a:r>
            <a:endParaRPr lang="en-US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177407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C</a:t>
            </a:r>
            <a:r>
              <a:rPr lang="en-US" i="0" dirty="0" smtClean="0"/>
              <a:t>arrier</a:t>
            </a:r>
            <a:endParaRPr lang="en-US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3493557"/>
            <a:ext cx="1135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Red sideband</a:t>
            </a:r>
            <a:endParaRPr lang="en-US" i="0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2494157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/>
              <a:t>Rotation mode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5784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motion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4381872" cy="4123928"/>
          </a:xfrm>
        </p:spPr>
        <p:txBody>
          <a:bodyPr/>
          <a:lstStyle/>
          <a:p>
            <a:r>
              <a:rPr lang="en-US" sz="2000" dirty="0" smtClean="0"/>
              <a:t>The radial motion in the Penning trap is more complicated than the axial motion as there are two modes</a:t>
            </a:r>
          </a:p>
          <a:p>
            <a:pPr lvl="1"/>
            <a:r>
              <a:rPr lang="en-US" sz="1600" dirty="0" smtClean="0"/>
              <a:t>Cyclotron motion (fast)</a:t>
            </a:r>
          </a:p>
          <a:p>
            <a:pPr lvl="1"/>
            <a:r>
              <a:rPr lang="en-US" sz="1600" dirty="0" smtClean="0"/>
              <a:t>Magnetron motion (slow)</a:t>
            </a:r>
          </a:p>
          <a:p>
            <a:r>
              <a:rPr lang="en-US" sz="2000" dirty="0" smtClean="0"/>
              <a:t>The sideband spectrum should show structure due to both motions</a:t>
            </a:r>
          </a:p>
          <a:p>
            <a:r>
              <a:rPr lang="en-US" sz="2000" dirty="0" smtClean="0"/>
              <a:t>We can use the spectrum to measure the temperatures of the two modes directly</a:t>
            </a:r>
            <a:endParaRPr lang="en-US" sz="2000" dirty="0"/>
          </a:p>
        </p:txBody>
      </p:sp>
      <p:graphicFrame>
        <p:nvGraphicFramePr>
          <p:cNvPr id="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08438"/>
              </p:ext>
            </p:extLst>
          </p:nvPr>
        </p:nvGraphicFramePr>
        <p:xfrm>
          <a:off x="5790512" y="2204864"/>
          <a:ext cx="2597912" cy="223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Worksheet" r:id="rId4" imgW="5051160" imgH="4072680" progId="Excel.Sheet.8">
                  <p:embed/>
                </p:oleObj>
              </mc:Choice>
              <mc:Fallback>
                <p:oleObj name="Worksheet" r:id="rId4" imgW="5051160" imgH="40726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512" y="2204864"/>
                        <a:ext cx="2597912" cy="2230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150552" y="4500408"/>
            <a:ext cx="194421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i="0" dirty="0"/>
              <a:t>Radial </a:t>
            </a:r>
            <a:r>
              <a:rPr lang="en-GB" i="0" dirty="0" smtClean="0"/>
              <a:t>motion in the Penning trap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042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Radial spectrum at low potential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403648" y="2348880"/>
            <a:ext cx="108012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943100"/>
            <a:ext cx="3384376" cy="4457700"/>
          </a:xfrm>
        </p:spPr>
        <p:txBody>
          <a:bodyPr/>
          <a:lstStyle/>
          <a:p>
            <a:r>
              <a:rPr lang="en-GB" sz="2000" dirty="0" smtClean="0"/>
              <a:t>The (fast) cyclotron motion gives rise to sidebands</a:t>
            </a:r>
          </a:p>
          <a:p>
            <a:endParaRPr lang="en-GB" sz="2000" dirty="0" smtClean="0"/>
          </a:p>
          <a:p>
            <a:r>
              <a:rPr lang="en-GB" sz="2000" dirty="0" smtClean="0"/>
              <a:t>The ~4 MHz FWHM corresponds to a cyclotron temperature of ~7 </a:t>
            </a:r>
            <a:r>
              <a:rPr lang="en-GB" sz="2000" dirty="0" err="1" smtClean="0"/>
              <a:t>mK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Each cyclotron sideband has structure due to the magnetron motion </a:t>
            </a:r>
          </a:p>
          <a:p>
            <a:pPr lvl="1"/>
            <a:r>
              <a:rPr lang="en-GB" sz="1800" dirty="0" smtClean="0">
                <a:solidFill>
                  <a:schemeClr val="accent6"/>
                </a:solidFill>
              </a:rPr>
              <a:t>but individual sidebands are not resolved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76" r="8511"/>
          <a:stretch/>
        </p:blipFill>
        <p:spPr>
          <a:xfrm>
            <a:off x="3598332" y="1844824"/>
            <a:ext cx="5545667" cy="3296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5589240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narrow width of the magnetron structure demonstrates that its “temperature” is very </a:t>
            </a:r>
            <a:r>
              <a:rPr lang="en-GB" dirty="0" smtClean="0"/>
              <a:t>low (~40 </a:t>
            </a:r>
            <a:r>
              <a:rPr lang="en-GB" dirty="0" err="1" smtClean="0"/>
              <a:t>μK</a:t>
            </a:r>
            <a:r>
              <a:rPr lang="en-GB" dirty="0" smtClean="0"/>
              <a:t>)   </a:t>
            </a:r>
            <a:endParaRPr lang="en-GB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156592"/>
            <a:ext cx="28396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Mavadia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et al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Phys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Rev. 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89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032502</a:t>
            </a:r>
          </a:p>
        </p:txBody>
      </p:sp>
    </p:spTree>
    <p:extLst>
      <p:ext uri="{BB962C8B-B14F-4D97-AF65-F5344CB8AC3E}">
        <p14:creationId xmlns:p14="http://schemas.microsoft.com/office/powerpoint/2010/main" val="34373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for radial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cool two modes at the same time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We have gained experience of this with ion crystals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magnetron sidebands are unresolved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Increase trap voltage to raise magnetron frequency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magnetron energy is negative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Cool on the </a:t>
            </a:r>
            <a:r>
              <a:rPr lang="en-US" b="1" i="1" dirty="0" smtClean="0">
                <a:solidFill>
                  <a:srgbClr val="0000FF"/>
                </a:solidFill>
              </a:rPr>
              <a:t>blue</a:t>
            </a:r>
            <a:r>
              <a:rPr lang="en-US" dirty="0" smtClean="0">
                <a:solidFill>
                  <a:srgbClr val="0000FF"/>
                </a:solidFill>
              </a:rPr>
              <a:t> sidebands of magnetron motion, not </a:t>
            </a:r>
            <a:r>
              <a:rPr lang="en-US" b="1" i="1" dirty="0" smtClean="0">
                <a:solidFill>
                  <a:srgbClr val="0000FF"/>
                </a:solidFill>
              </a:rPr>
              <a:t>red</a:t>
            </a:r>
          </a:p>
          <a:p>
            <a:pPr lvl="1"/>
            <a:endParaRPr lang="en-US" b="1" i="1" dirty="0" smtClean="0"/>
          </a:p>
          <a:p>
            <a:r>
              <a:rPr lang="en-US" dirty="0" smtClean="0"/>
              <a:t>The initial quantum number of magnetron motion is very large (</a:t>
            </a:r>
            <a:r>
              <a:rPr lang="en-US" i="1" dirty="0" smtClean="0"/>
              <a:t>n</a:t>
            </a:r>
            <a:r>
              <a:rPr lang="en-US" dirty="0" smtClean="0"/>
              <a:t> up to 1000 in some cases after Doppler cooling)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Use the axialisation technique to couple to cyclotron motion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543800" cy="4294212"/>
          </a:xfrm>
        </p:spPr>
        <p:txBody>
          <a:bodyPr/>
          <a:lstStyle/>
          <a:p>
            <a:r>
              <a:rPr lang="en-US" dirty="0" smtClean="0"/>
              <a:t>This is a technique used in the mass spectrometry field to couple the magnetron motion to the cyclotron motion for cooling</a:t>
            </a:r>
          </a:p>
          <a:p>
            <a:r>
              <a:rPr lang="en-US" dirty="0" smtClean="0"/>
              <a:t>We have adapted it for use with optical sideband cooling</a:t>
            </a:r>
          </a:p>
          <a:p>
            <a:r>
              <a:rPr lang="en-US" dirty="0" smtClean="0"/>
              <a:t>The ion is driven by an oscillating radial quadrupole field at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c</a:t>
            </a:r>
            <a:r>
              <a:rPr lang="en-US" dirty="0" smtClean="0"/>
              <a:t>=</a:t>
            </a:r>
            <a:r>
              <a:rPr lang="en-US" i="1" dirty="0" err="1" smtClean="0"/>
              <a:t>eB</a:t>
            </a:r>
            <a:r>
              <a:rPr lang="en-US" dirty="0" smtClean="0"/>
              <a:t>/</a:t>
            </a:r>
            <a:r>
              <a:rPr lang="en-US" i="1" dirty="0" smtClean="0"/>
              <a:t>M</a:t>
            </a:r>
            <a:r>
              <a:rPr lang="en-US" dirty="0" smtClean="0"/>
              <a:t>    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71296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 smtClean="0">
                <a:solidFill>
                  <a:schemeClr val="accent1"/>
                </a:solidFill>
                <a:latin typeface="+mn-lt"/>
              </a:rPr>
              <a:t>Classically: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schemeClr val="accent1"/>
              </a:solidFill>
              <a:latin typeface="+mn-lt"/>
            </a:endParaRPr>
          </a:p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      The field creates a coupled oscillator system so there is a continuous transfer of energy between the two modes.  Damping of both comes from the strong cyclotron cooling.  Eventually </a:t>
            </a:r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r</a:t>
            </a:r>
            <a:r>
              <a:rPr lang="en-US" sz="1800" i="0" baseline="-25000" dirty="0" err="1" smtClean="0">
                <a:solidFill>
                  <a:schemeClr val="accent1"/>
                </a:solidFill>
                <a:latin typeface="+mn-lt"/>
              </a:rPr>
              <a:t>m</a:t>
            </a:r>
            <a:r>
              <a:rPr lang="en-US" sz="1800" i="0" dirty="0" err="1" smtClean="0">
                <a:solidFill>
                  <a:schemeClr val="accent1"/>
                </a:solidFill>
                <a:latin typeface="+mn-lt"/>
              </a:rPr>
              <a:t>≈</a:t>
            </a:r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r</a:t>
            </a:r>
            <a:r>
              <a:rPr lang="en-US" sz="1800" i="0" baseline="-25000" dirty="0" err="1">
                <a:solidFill>
                  <a:schemeClr val="accent1"/>
                </a:solidFill>
                <a:latin typeface="+mn-lt"/>
              </a:rPr>
              <a:t>c</a:t>
            </a: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3717032"/>
            <a:ext cx="3819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 smtClean="0">
                <a:solidFill>
                  <a:schemeClr val="accent1"/>
                </a:solidFill>
                <a:latin typeface="+mn-lt"/>
              </a:rPr>
              <a:t>Quantum mechanically: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schemeClr val="accent1"/>
              </a:solidFill>
              <a:latin typeface="+mn-lt"/>
            </a:endParaRPr>
          </a:p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     The field </a:t>
            </a:r>
            <a:r>
              <a:rPr lang="en-US" sz="1800" i="0" dirty="0">
                <a:solidFill>
                  <a:schemeClr val="accent1"/>
                </a:solidFill>
                <a:latin typeface="+mn-lt"/>
              </a:rPr>
              <a:t>d</a:t>
            </a: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rives transitions where 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1800" i="0" baseline="-25000" dirty="0" smtClean="0">
                <a:solidFill>
                  <a:schemeClr val="accent1"/>
                </a:solidFill>
                <a:latin typeface="+mn-lt"/>
              </a:rPr>
              <a:t>m</a:t>
            </a: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=−1 and </a:t>
            </a:r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1800" i="0" baseline="-25000" dirty="0" err="1" smtClean="0">
                <a:solidFill>
                  <a:schemeClr val="accent1"/>
                </a:solidFill>
                <a:latin typeface="+mn-lt"/>
              </a:rPr>
              <a:t>c</a:t>
            </a: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=+1.  The Doppler cooling continuously drives </a:t>
            </a:r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1800" i="0" baseline="-25000" dirty="0" err="1" smtClean="0">
                <a:solidFill>
                  <a:schemeClr val="accent1"/>
                </a:solidFill>
                <a:latin typeface="+mn-lt"/>
              </a:rPr>
              <a:t>c</a:t>
            </a:r>
            <a:r>
              <a:rPr lang="en-US" sz="1800" i="0" dirty="0" smtClean="0">
                <a:solidFill>
                  <a:schemeClr val="accent1"/>
                </a:solidFill>
                <a:latin typeface="+mn-lt"/>
              </a:rPr>
              <a:t> to lower values.  Eventually </a:t>
            </a:r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1800" baseline="-25000" dirty="0" err="1" smtClean="0">
                <a:solidFill>
                  <a:schemeClr val="accent1"/>
                </a:solidFill>
                <a:latin typeface="+mn-lt"/>
              </a:rPr>
              <a:t>m</a:t>
            </a:r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≈n</a:t>
            </a:r>
            <a:r>
              <a:rPr lang="en-US" sz="1800" baseline="-25000" dirty="0" err="1" smtClean="0">
                <a:solidFill>
                  <a:schemeClr val="accent1"/>
                </a:solidFill>
                <a:latin typeface="+mn-lt"/>
              </a:rPr>
              <a:t>c</a:t>
            </a:r>
            <a:endParaRPr lang="en-US" sz="1800" i="0" dirty="0" smtClean="0">
              <a:solidFill>
                <a:schemeClr val="accent1"/>
              </a:solidFill>
              <a:latin typeface="+mn-lt"/>
            </a:endParaRPr>
          </a:p>
          <a:p>
            <a:pPr marL="363538" indent="-363538">
              <a:spcBef>
                <a:spcPts val="0"/>
              </a:spcBef>
              <a:spcAft>
                <a:spcPts val="0"/>
              </a:spcAft>
            </a:pPr>
            <a:endParaRPr lang="en-US" sz="1800" i="0" dirty="0" smtClean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90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1290"/>
            <a:ext cx="8243308" cy="387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Radial cooling – first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025652"/>
          </a:xfrm>
        </p:spPr>
        <p:txBody>
          <a:bodyPr/>
          <a:lstStyle/>
          <a:p>
            <a:r>
              <a:rPr lang="en-GB" sz="2000" dirty="0" smtClean="0"/>
              <a:t>The cyclotron motion can be cooled by driving its first red sideband  </a:t>
            </a:r>
          </a:p>
          <a:p>
            <a:pPr lvl="1"/>
            <a:r>
              <a:rPr lang="en-GB" sz="1800" dirty="0" smtClean="0"/>
              <a:t>The spectrum shows that the cyclotron motion is close to the ground state </a:t>
            </a:r>
          </a:p>
        </p:txBody>
      </p:sp>
    </p:spTree>
    <p:extLst>
      <p:ext uri="{BB962C8B-B14F-4D97-AF65-F5344CB8AC3E}">
        <p14:creationId xmlns:p14="http://schemas.microsoft.com/office/powerpoint/2010/main" val="23872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Sideband cooled radial spectrum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725144"/>
            <a:ext cx="7543800" cy="1944216"/>
          </a:xfrm>
        </p:spPr>
        <p:txBody>
          <a:bodyPr/>
          <a:lstStyle/>
          <a:p>
            <a:r>
              <a:rPr lang="en-GB" dirty="0" smtClean="0"/>
              <a:t>The carrier is very strong to bring out the other sidebands </a:t>
            </a:r>
          </a:p>
          <a:p>
            <a:r>
              <a:rPr lang="en-GB" dirty="0" smtClean="0"/>
              <a:t>The asymmetry in cyclotron sidebands indicates </a:t>
            </a:r>
            <a:r>
              <a:rPr lang="en-GB" i="1" dirty="0" err="1" smtClean="0"/>
              <a:t>n</a:t>
            </a:r>
            <a:r>
              <a:rPr lang="en-GB" baseline="-25000" dirty="0" err="1" smtClean="0"/>
              <a:t>c</a:t>
            </a:r>
            <a:r>
              <a:rPr lang="en-GB" dirty="0" smtClean="0"/>
              <a:t>=0.07±0.03</a:t>
            </a:r>
          </a:p>
          <a:p>
            <a:r>
              <a:rPr lang="en-GB" dirty="0" smtClean="0"/>
              <a:t>The (reversed) asymmetry in the magnetron sidebands </a:t>
            </a:r>
            <a:r>
              <a:rPr lang="en-GB" dirty="0"/>
              <a:t>indicates </a:t>
            </a:r>
            <a:r>
              <a:rPr lang="en-GB" i="1" dirty="0" smtClean="0"/>
              <a:t>n</a:t>
            </a:r>
            <a:r>
              <a:rPr lang="en-GB" baseline="-25000" dirty="0" smtClean="0"/>
              <a:t>m</a:t>
            </a:r>
            <a:r>
              <a:rPr lang="en-GB" dirty="0" smtClean="0"/>
              <a:t>=0.40±0.06</a:t>
            </a:r>
            <a:endParaRPr lang="en-GB" dirty="0"/>
          </a:p>
          <a:p>
            <a:r>
              <a:rPr lang="en-GB" dirty="0" smtClean="0"/>
              <a:t>Weak second-order sidebands can also be seen</a:t>
            </a:r>
          </a:p>
          <a:p>
            <a:endParaRPr lang="en-GB" dirty="0"/>
          </a:p>
        </p:txBody>
      </p:sp>
      <p:pic>
        <p:nvPicPr>
          <p:cNvPr id="6" name="Picture 5" descr="RadialSBCContSpectru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628800"/>
            <a:ext cx="9946110" cy="2997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256490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solidFill>
                  <a:schemeClr val="accent1"/>
                </a:solidFill>
                <a:latin typeface="+mn-lt"/>
              </a:rPr>
              <a:t>R</a:t>
            </a:r>
            <a:r>
              <a:rPr lang="en-US" i="0" dirty="0" smtClean="0">
                <a:solidFill>
                  <a:schemeClr val="accent1"/>
                </a:solidFill>
                <a:latin typeface="+mn-lt"/>
              </a:rPr>
              <a:t>1(mag)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94643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i="0" dirty="0" smtClean="0">
                <a:solidFill>
                  <a:srgbClr val="0000FF"/>
                </a:solidFill>
                <a:latin typeface="+mn-lt"/>
              </a:rPr>
              <a:t>B1(mag)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328" y="227687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i="0" dirty="0" smtClean="0">
                <a:solidFill>
                  <a:srgbClr val="0000FF"/>
                </a:solidFill>
                <a:latin typeface="+mn-lt"/>
              </a:rPr>
              <a:t>B1(</a:t>
            </a:r>
            <a:r>
              <a:rPr lang="en-US" i="0" dirty="0" err="1" smtClean="0">
                <a:solidFill>
                  <a:srgbClr val="0000FF"/>
                </a:solidFill>
                <a:latin typeface="+mn-lt"/>
              </a:rPr>
              <a:t>cycl</a:t>
            </a:r>
            <a:r>
              <a:rPr lang="en-US" i="0" dirty="0" smtClean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316245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solidFill>
                  <a:schemeClr val="accent1"/>
                </a:solidFill>
                <a:latin typeface="+mn-lt"/>
              </a:rPr>
              <a:t>R</a:t>
            </a:r>
            <a:r>
              <a:rPr lang="en-US" i="0" dirty="0" smtClean="0">
                <a:solidFill>
                  <a:schemeClr val="accent1"/>
                </a:solidFill>
                <a:latin typeface="+mn-lt"/>
              </a:rPr>
              <a:t>1(</a:t>
            </a:r>
            <a:r>
              <a:rPr lang="en-US" i="0" dirty="0" err="1" smtClean="0">
                <a:solidFill>
                  <a:schemeClr val="accent1"/>
                </a:solidFill>
                <a:latin typeface="+mn-lt"/>
              </a:rPr>
              <a:t>cycl</a:t>
            </a:r>
            <a:r>
              <a:rPr lang="en-US" i="0" dirty="0" smtClean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0352" y="314096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i="0" dirty="0" smtClean="0">
                <a:solidFill>
                  <a:srgbClr val="008000"/>
                </a:solidFill>
                <a:latin typeface="+mn-lt"/>
              </a:rPr>
              <a:t>B1R1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0432" y="335699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i="0" dirty="0" smtClean="0">
                <a:solidFill>
                  <a:srgbClr val="008000"/>
                </a:solidFill>
                <a:latin typeface="+mn-lt"/>
              </a:rPr>
              <a:t>B1B1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984" y="198884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i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Carrier</a:t>
            </a:r>
          </a:p>
        </p:txBody>
      </p:sp>
    </p:spTree>
    <p:extLst>
      <p:ext uri="{BB962C8B-B14F-4D97-AF65-F5344CB8AC3E}">
        <p14:creationId xmlns:p14="http://schemas.microsoft.com/office/powerpoint/2010/main" val="13673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</a:t>
            </a:r>
            <a:r>
              <a:rPr lang="en-US" smtClean="0"/>
              <a:t>of Modern </a:t>
            </a:r>
            <a:r>
              <a:rPr lang="en-US" dirty="0" smtClean="0"/>
              <a:t>Optics – Special Issue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1628800"/>
            <a:ext cx="57606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Quantum </a:t>
            </a:r>
            <a:r>
              <a:rPr lang="en-US" sz="2000" b="1" dirty="0"/>
              <a:t>optics, cooling and collisions of ions and atoms</a:t>
            </a:r>
          </a:p>
          <a:p>
            <a:endParaRPr lang="en-US" sz="1800" dirty="0"/>
          </a:p>
          <a:p>
            <a:r>
              <a:rPr lang="en-US" sz="1800" dirty="0"/>
              <a:t>In memory of Professor Danny Segal, a special issue of the Journal of Modern Optics will be dedicated to his research interests and short reminiscences of him. </a:t>
            </a:r>
            <a:endParaRPr lang="en-US" sz="1800" dirty="0" smtClean="0"/>
          </a:p>
          <a:p>
            <a:endParaRPr lang="en-US" sz="1800" i="0" dirty="0"/>
          </a:p>
          <a:p>
            <a:r>
              <a:rPr lang="en-US" sz="1800" i="0" dirty="0" smtClean="0"/>
              <a:t>There was a good response to the invitation to contribute to this special issue.</a:t>
            </a:r>
          </a:p>
          <a:p>
            <a:endParaRPr lang="en-US" sz="1800" i="0" dirty="0"/>
          </a:p>
          <a:p>
            <a:r>
              <a:rPr lang="en-US" sz="1800" i="0" dirty="0" smtClean="0"/>
              <a:t>Expected publication date is approximately December 2017</a:t>
            </a:r>
          </a:p>
          <a:p>
            <a:endParaRPr lang="en-US" sz="1800" i="0" dirty="0" smtClean="0"/>
          </a:p>
          <a:p>
            <a:r>
              <a:rPr lang="en-US" sz="1800" i="0" dirty="0" smtClean="0">
                <a:hlinkClick r:id="rId2"/>
              </a:rPr>
              <a:t>www.tandfonline.com</a:t>
            </a:r>
            <a:r>
              <a:rPr lang="en-US" sz="1800" i="0" dirty="0">
                <a:hlinkClick r:id="rId2"/>
              </a:rPr>
              <a:t>/toc/tmop20/</a:t>
            </a:r>
            <a:r>
              <a:rPr lang="en-US" sz="1800" i="0" dirty="0" smtClean="0">
                <a:hlinkClick r:id="rId2"/>
              </a:rPr>
              <a:t>current</a:t>
            </a:r>
            <a:r>
              <a:rPr lang="en-US" sz="1800" i="0" dirty="0" smtClean="0"/>
              <a:t> </a:t>
            </a:r>
            <a:endParaRPr lang="en-US" sz="1800" i="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56130"/>
            <a:ext cx="2524125" cy="29730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32240" y="53732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ctr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Danny Segal</a:t>
            </a:r>
          </a:p>
          <a:p>
            <a:pPr marL="363538" indent="-363538" algn="ctr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1960-2015</a:t>
            </a:r>
          </a:p>
        </p:txBody>
      </p:sp>
    </p:spTree>
    <p:extLst>
      <p:ext uri="{BB962C8B-B14F-4D97-AF65-F5344CB8AC3E}">
        <p14:creationId xmlns:p14="http://schemas.microsoft.com/office/powerpoint/2010/main" val="15537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5040560" cy="6113884"/>
          </a:xfrm>
        </p:spPr>
        <p:txBody>
          <a:bodyPr/>
          <a:lstStyle/>
          <a:p>
            <a:pPr lvl="2"/>
            <a:endParaRPr lang="en-GB" sz="1050" dirty="0"/>
          </a:p>
          <a:p>
            <a:r>
              <a:rPr lang="en-GB" dirty="0" smtClean="0"/>
              <a:t>Coherent processes can be observed even at high motional quantum numbers for single ions in the Penning trap</a:t>
            </a:r>
          </a:p>
          <a:p>
            <a:r>
              <a:rPr lang="en-GB" sz="2000" dirty="0" smtClean="0"/>
              <a:t>We have cooled the axial motion of small Coulomb crystals to the ground state in a </a:t>
            </a:r>
            <a:r>
              <a:rPr lang="en-GB" dirty="0" smtClean="0"/>
              <a:t>P</a:t>
            </a:r>
            <a:r>
              <a:rPr lang="en-GB" sz="2000" dirty="0" smtClean="0"/>
              <a:t>enning trap </a:t>
            </a:r>
          </a:p>
          <a:p>
            <a:r>
              <a:rPr lang="en-GB" sz="2000" dirty="0" smtClean="0"/>
              <a:t>We have performed the first sideband cooling on all the radial motion of a single ion in a Penning trap</a:t>
            </a:r>
          </a:p>
          <a:p>
            <a:pPr lvl="1"/>
            <a:r>
              <a:rPr lang="en-GB" dirty="0" smtClean="0"/>
              <a:t>Both modes are cooled close to the ground state, including </a:t>
            </a:r>
            <a:r>
              <a:rPr lang="en-GB" dirty="0"/>
              <a:t>b</a:t>
            </a:r>
            <a:r>
              <a:rPr lang="en-GB" dirty="0" smtClean="0"/>
              <a:t>oth radial modes</a:t>
            </a:r>
          </a:p>
          <a:p>
            <a:pPr marL="514350" lvl="1" indent="-285750">
              <a:buFont typeface="Arial" pitchFamily="34" charset="0"/>
              <a:buChar char="•"/>
            </a:pPr>
            <a:endParaRPr lang="en-GB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lvl="1" indent="-285750">
              <a:buNone/>
            </a:pP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Thank you for your attention!</a:t>
            </a:r>
          </a:p>
          <a:p>
            <a:pPr marL="514350" lvl="1" indent="-285750">
              <a:buNone/>
            </a:pPr>
            <a:endParaRPr lang="en-GB" sz="1100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lvl="1" indent="-285750">
              <a:buNone/>
            </a:pP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Now recruiting for postdocs :</a:t>
            </a:r>
          </a:p>
          <a:p>
            <a:pPr marL="514350" lvl="1" indent="-285750">
              <a:buNone/>
            </a:pP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see</a:t>
            </a:r>
            <a:r>
              <a:rPr lang="en-GB" sz="2000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b="1" u="sng" dirty="0" err="1" smtClean="0">
                <a:solidFill>
                  <a:schemeClr val="tx2">
                    <a:lumMod val="50000"/>
                  </a:schemeClr>
                </a:solidFill>
              </a:rPr>
              <a:t>jobs.ac.uk</a:t>
            </a:r>
            <a:r>
              <a:rPr lang="en-GB" sz="2000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GB" sz="1800" b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RadialSBCContSpectru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4450937" cy="1341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370"/>
          <a:stretch/>
        </p:blipFill>
        <p:spPr>
          <a:xfrm>
            <a:off x="5508105" y="1484784"/>
            <a:ext cx="2808312" cy="24736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6920"/>
          <a:stretch/>
        </p:blipFill>
        <p:spPr>
          <a:xfrm>
            <a:off x="6012160" y="5355667"/>
            <a:ext cx="2771619" cy="14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rate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057044"/>
            <a:ext cx="7698432" cy="79208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Comparison 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/>
          </a:blip>
          <a:srcRect l="319" t="-650" b="-2"/>
          <a:stretch/>
        </p:blipFill>
        <p:spPr>
          <a:xfrm>
            <a:off x="755576" y="1518323"/>
            <a:ext cx="8392331" cy="52230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020272" y="5445224"/>
            <a:ext cx="360040" cy="432048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2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Rabi oscillations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941168"/>
            <a:ext cx="8892480" cy="1459632"/>
          </a:xfrm>
        </p:spPr>
        <p:txBody>
          <a:bodyPr/>
          <a:lstStyle/>
          <a:p>
            <a:r>
              <a:rPr lang="en-US" sz="2000" dirty="0" smtClean="0"/>
              <a:t>We can see Rabi oscillations for ground-state cooled ions </a:t>
            </a:r>
          </a:p>
          <a:p>
            <a:pPr lvl="1"/>
            <a:r>
              <a:rPr lang="en-US" sz="1600" dirty="0" smtClean="0"/>
              <a:t>The carrier Rabi frequency is up to 60 kHz and the coherence time is ~0.8 </a:t>
            </a:r>
            <a:r>
              <a:rPr lang="en-US" sz="1600" dirty="0" err="1" smtClean="0"/>
              <a:t>ms</a:t>
            </a:r>
            <a:endParaRPr lang="en-US" sz="1600" dirty="0" smtClean="0"/>
          </a:p>
          <a:p>
            <a:r>
              <a:rPr lang="en-US" sz="2000" dirty="0" smtClean="0"/>
              <a:t>Spin-echo techniques can be used to increase coherence time to a few </a:t>
            </a:r>
            <a:r>
              <a:rPr lang="en-US" sz="2000" dirty="0" err="1" smtClean="0"/>
              <a:t>ms</a:t>
            </a:r>
            <a:endParaRPr lang="en-US" sz="2000" dirty="0" smtClean="0"/>
          </a:p>
        </p:txBody>
      </p:sp>
      <p:pic>
        <p:nvPicPr>
          <p:cNvPr id="7" name="Picture 6" descr="SlowSBCRabi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Ramsey interference with two-ion crystal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993704"/>
            <a:ext cx="7543800" cy="1603648"/>
          </a:xfrm>
        </p:spPr>
        <p:txBody>
          <a:bodyPr/>
          <a:lstStyle/>
          <a:p>
            <a:r>
              <a:rPr lang="en-GB" sz="2000" dirty="0" smtClean="0"/>
              <a:t>The observation of Ramsey fringes confirms coherent behaviour of the system</a:t>
            </a:r>
          </a:p>
        </p:txBody>
      </p:sp>
      <p:sp>
        <p:nvSpPr>
          <p:cNvPr id="4" name="Text Placeholder 239"/>
          <p:cNvSpPr txBox="1">
            <a:spLocks/>
          </p:cNvSpPr>
          <p:nvPr/>
        </p:nvSpPr>
        <p:spPr>
          <a:xfrm>
            <a:off x="251520" y="2276872"/>
            <a:ext cx="3950507" cy="128912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4B4F55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</a:defRPr>
            </a:lvl2pPr>
            <a:lvl3pPr marL="95250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</a:defRPr>
            </a:lvl3pPr>
            <a:lvl4pPr marL="1333500" indent="-1905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4B4F55"/>
                </a:solidFill>
                <a:latin typeface="+mn-lt"/>
              </a:defRPr>
            </a:lvl4pPr>
            <a:lvl5pPr marL="17272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100" i="0" dirty="0" smtClean="0">
                <a:solidFill>
                  <a:srgbClr val="475988"/>
                </a:solidFill>
              </a:rPr>
              <a:t>Ramsey interference pattern after 140μs delay between two </a:t>
            </a:r>
            <a:r>
              <a:rPr lang="el-GR" sz="2100" i="0" dirty="0" smtClean="0">
                <a:solidFill>
                  <a:srgbClr val="475988"/>
                </a:solidFill>
              </a:rPr>
              <a:t>π</a:t>
            </a:r>
            <a:r>
              <a:rPr lang="en-US" sz="2100" i="0" dirty="0" smtClean="0">
                <a:solidFill>
                  <a:srgbClr val="475988"/>
                </a:solidFill>
              </a:rPr>
              <a:t>/2 pulses</a:t>
            </a:r>
            <a:endParaRPr lang="en-US" sz="2100" i="0" dirty="0">
              <a:solidFill>
                <a:srgbClr val="47598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466448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Laser cooling in the Penning trap</a:t>
            </a:r>
          </a:p>
          <a:p>
            <a:r>
              <a:rPr lang="en-US" sz="2400" dirty="0" smtClean="0"/>
              <a:t>Effect of large Lamb-</a:t>
            </a:r>
            <a:r>
              <a:rPr lang="en-US" sz="2400" dirty="0" err="1" smtClean="0"/>
              <a:t>Dicke</a:t>
            </a:r>
            <a:r>
              <a:rPr lang="en-US" sz="2400" dirty="0" smtClean="0"/>
              <a:t> parameter</a:t>
            </a:r>
          </a:p>
          <a:p>
            <a:r>
              <a:rPr lang="en-US" sz="2400" dirty="0" smtClean="0"/>
              <a:t>Sideband cooling of one ion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oherent manipulation of the motion</a:t>
            </a:r>
          </a:p>
          <a:p>
            <a:r>
              <a:rPr lang="en-US" sz="2400" dirty="0" smtClean="0"/>
              <a:t>Sideband cooling of two-ion ‘crystals’</a:t>
            </a:r>
          </a:p>
          <a:p>
            <a:r>
              <a:rPr lang="en-US" sz="2400" dirty="0" smtClean="0"/>
              <a:t>Sideband cooling of the radial motion</a:t>
            </a:r>
          </a:p>
          <a:p>
            <a:r>
              <a:rPr lang="en-US" sz="2400" dirty="0" smtClean="0"/>
              <a:t>Outlook 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96"/>
          <a:stretch/>
        </p:blipFill>
        <p:spPr>
          <a:xfrm>
            <a:off x="4499992" y="4449204"/>
            <a:ext cx="4313359" cy="24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cooling in the Penning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5606008" cy="4294212"/>
          </a:xfrm>
        </p:spPr>
        <p:txBody>
          <a:bodyPr/>
          <a:lstStyle/>
          <a:p>
            <a:r>
              <a:rPr lang="en-US" dirty="0" smtClean="0"/>
              <a:t>Doppler cooling is basically the same in radiofrequency and Penning traps, but...</a:t>
            </a:r>
          </a:p>
          <a:p>
            <a:r>
              <a:rPr lang="en-US" dirty="0" smtClean="0"/>
              <a:t>Zeeman splitting of levels requires multiple laser frequencies for cooling</a:t>
            </a:r>
          </a:p>
          <a:p>
            <a:pPr lvl="2"/>
            <a:r>
              <a:rPr lang="en-US" dirty="0" smtClean="0"/>
              <a:t>This is avoided in simple ions (Mg</a:t>
            </a:r>
            <a:r>
              <a:rPr lang="en-US" baseline="30000" dirty="0" smtClean="0"/>
              <a:t>+</a:t>
            </a:r>
            <a:r>
              <a:rPr lang="en-US" dirty="0" smtClean="0"/>
              <a:t> and Be</a:t>
            </a:r>
            <a:r>
              <a:rPr lang="en-US" baseline="30000" dirty="0" smtClean="0"/>
              <a:t>+</a:t>
            </a:r>
            <a:r>
              <a:rPr lang="en-US" dirty="0" smtClean="0"/>
              <a:t>) by using optical pumping techniques </a:t>
            </a:r>
          </a:p>
          <a:p>
            <a:r>
              <a:rPr lang="en-US" dirty="0" smtClean="0"/>
              <a:t>Magnetron motion has negative energy and is hard to cool</a:t>
            </a:r>
          </a:p>
          <a:p>
            <a:pPr lvl="2"/>
            <a:r>
              <a:rPr lang="en-US" dirty="0" smtClean="0"/>
              <a:t>Needs laser beam offset from trap centre</a:t>
            </a:r>
          </a:p>
          <a:p>
            <a:pPr lvl="2"/>
            <a:r>
              <a:rPr lang="en-US" dirty="0" smtClean="0"/>
              <a:t>Or additional fields (rotating wall, axialisation)</a:t>
            </a:r>
          </a:p>
          <a:p>
            <a:r>
              <a:rPr lang="en-US" dirty="0" smtClean="0"/>
              <a:t>Oscillation frequencies are relatively low (&lt;1MHz in our case)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020272" y="2483604"/>
            <a:ext cx="12241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7020272" y="2699628"/>
            <a:ext cx="12241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7020272" y="2915652"/>
            <a:ext cx="12241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020272" y="3131676"/>
            <a:ext cx="12241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020272" y="4643844"/>
            <a:ext cx="12241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020272" y="4427820"/>
            <a:ext cx="12241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316416" y="2618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i="0" baseline="30000" dirty="0" smtClean="0">
                <a:solidFill>
                  <a:schemeClr val="accent1"/>
                </a:solidFill>
                <a:latin typeface="+mn-lt"/>
              </a:rPr>
              <a:t>2</a:t>
            </a:r>
            <a:r>
              <a:rPr lang="en-GB" sz="1800" i="0" dirty="0" smtClean="0">
                <a:solidFill>
                  <a:schemeClr val="accent1"/>
                </a:solidFill>
                <a:latin typeface="+mn-lt"/>
              </a:rPr>
              <a:t>P</a:t>
            </a:r>
            <a:r>
              <a:rPr lang="en-GB" sz="1800" i="0" baseline="-25000" dirty="0" smtClean="0">
                <a:solidFill>
                  <a:schemeClr val="accent1"/>
                </a:solidFill>
                <a:latin typeface="+mn-lt"/>
              </a:rPr>
              <a:t>3/2</a:t>
            </a:r>
            <a:endParaRPr lang="en-GB" sz="1800" i="0" baseline="300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416" y="43558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i="0" baseline="30000" dirty="0" smtClean="0">
                <a:solidFill>
                  <a:schemeClr val="accent1"/>
                </a:solidFill>
                <a:latin typeface="+mn-lt"/>
              </a:rPr>
              <a:t>2</a:t>
            </a:r>
            <a:r>
              <a:rPr lang="en-GB" sz="1800" i="0" dirty="0">
                <a:solidFill>
                  <a:schemeClr val="accent1"/>
                </a:solidFill>
                <a:latin typeface="+mn-lt"/>
              </a:rPr>
              <a:t>S</a:t>
            </a:r>
            <a:r>
              <a:rPr lang="en-GB" sz="1800" i="0" baseline="-25000" dirty="0" smtClean="0">
                <a:solidFill>
                  <a:schemeClr val="accent1"/>
                </a:solidFill>
                <a:latin typeface="+mn-lt"/>
              </a:rPr>
              <a:t>1/2</a:t>
            </a:r>
            <a:endParaRPr lang="en-GB" sz="1800" i="0" baseline="30000" dirty="0" smtClean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7524328" y="3131676"/>
            <a:ext cx="0" cy="15121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776356" y="3140968"/>
            <a:ext cx="0" cy="15121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dash"/>
            <a:round/>
            <a:headEnd type="arrow" w="med" len="med"/>
            <a:tailEnd type="non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380312" y="52292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Be</a:t>
            </a:r>
            <a:r>
              <a:rPr lang="en-US" sz="2400" i="0" baseline="30000" dirty="0" smtClean="0">
                <a:solidFill>
                  <a:srgbClr val="0000FF"/>
                </a:solidFill>
                <a:latin typeface="+mn-lt"/>
              </a:rPr>
              <a:t>+</a:t>
            </a:r>
            <a:endParaRPr lang="en-US" sz="2400" i="0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8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calcium in a Penning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5040560" cy="429421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In the magnetic field of the Penning trap we obtain large Zeeman </a:t>
            </a:r>
            <a:r>
              <a:rPr lang="en-US" sz="2000" dirty="0" err="1" smtClean="0"/>
              <a:t>splittings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dirty="0"/>
              <a:t>W</a:t>
            </a:r>
            <a:r>
              <a:rPr lang="en-US" sz="2000" dirty="0" smtClean="0"/>
              <a:t>e require 10 laser frequencies (4 lasers) for Doppler cooling</a:t>
            </a:r>
          </a:p>
          <a:p>
            <a:r>
              <a:rPr lang="en-US" sz="2000" dirty="0" smtClean="0"/>
              <a:t>W</a:t>
            </a:r>
            <a:r>
              <a:rPr lang="is-IS" sz="2000" dirty="0" smtClean="0"/>
              <a:t>e can create and control 1, 2, and 3-D Coulomb crystals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97558"/>
            <a:ext cx="4427984" cy="50967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5940152" y="4017838"/>
            <a:ext cx="1944216" cy="20882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732240" y="515719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400" i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729nm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0680" y="5661248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800" i="0" dirty="0">
                <a:solidFill>
                  <a:srgbClr val="8B4FC9"/>
                </a:solidFill>
                <a:latin typeface="+mn-lt"/>
              </a:rPr>
              <a:t>	</a:t>
            </a:r>
            <a:r>
              <a:rPr lang="en-US" sz="1800" i="0" dirty="0" smtClean="0">
                <a:solidFill>
                  <a:srgbClr val="8B4FC9"/>
                </a:solidFill>
                <a:latin typeface="+mn-lt"/>
              </a:rPr>
              <a:t>The 729 nm transition is the qubit transition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496" y="4149080"/>
            <a:ext cx="4518179" cy="2428870"/>
            <a:chOff x="117935" y="1484784"/>
            <a:chExt cx="8381851" cy="3822202"/>
          </a:xfrm>
        </p:grpSpPr>
        <p:grpSp>
          <p:nvGrpSpPr>
            <p:cNvPr id="12" name="Group 11"/>
            <p:cNvGrpSpPr/>
            <p:nvPr/>
          </p:nvGrpSpPr>
          <p:grpSpPr>
            <a:xfrm>
              <a:off x="827584" y="1844824"/>
              <a:ext cx="7560840" cy="2736304"/>
              <a:chOff x="2881675" y="993489"/>
              <a:chExt cx="5687277" cy="211735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1675" y="993489"/>
                <a:ext cx="5687277" cy="211735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80000">
                <a:off x="4248334" y="1439524"/>
                <a:ext cx="1247775" cy="124777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74015">
                <a:off x="3359829" y="1453022"/>
                <a:ext cx="1247775" cy="124777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80000">
                <a:off x="5890076" y="1388207"/>
                <a:ext cx="1247775" cy="124777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80000">
                <a:off x="5131320" y="1397633"/>
                <a:ext cx="1247775" cy="124777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80000">
                <a:off x="6754274" y="1369353"/>
                <a:ext cx="1247775" cy="1247775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755576" y="1506271"/>
              <a:ext cx="2696397" cy="399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0" dirty="0" smtClean="0"/>
                <a:t>Low axial potential</a:t>
              </a:r>
              <a:endParaRPr lang="en-US" sz="1050" i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28499" y="1484784"/>
              <a:ext cx="2771287" cy="399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0" dirty="0" smtClean="0"/>
                <a:t>High axial potential</a:t>
              </a:r>
              <a:endParaRPr lang="en-US" sz="1050" i="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1679" y="4653136"/>
              <a:ext cx="6264697" cy="6538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i="0" dirty="0" smtClean="0">
                  <a:solidFill>
                    <a:srgbClr val="0000FF"/>
                  </a:solidFill>
                </a:rPr>
                <a:t>  String   Zigzag    Diamond  Offset   Square</a:t>
              </a:r>
            </a:p>
            <a:p>
              <a:r>
                <a:rPr lang="en-US" sz="1050" i="0" dirty="0">
                  <a:solidFill>
                    <a:srgbClr val="0000FF"/>
                  </a:solidFill>
                </a:rPr>
                <a:t> </a:t>
              </a:r>
              <a:r>
                <a:rPr lang="en-US" sz="1050" i="0" dirty="0" smtClean="0">
                  <a:solidFill>
                    <a:srgbClr val="0000FF"/>
                  </a:solidFill>
                </a:rPr>
                <a:t>                                        Square</a:t>
              </a:r>
              <a:endParaRPr lang="en-US" sz="1050" i="0" dirty="0">
                <a:solidFill>
                  <a:srgbClr val="0000FF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683568" y="2204864"/>
              <a:ext cx="0" cy="19442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117935" y="2679303"/>
              <a:ext cx="432895" cy="484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i="0" dirty="0" smtClean="0"/>
                <a:t>B</a:t>
              </a:r>
              <a:endParaRPr lang="en-GB" sz="1400" b="1" i="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596336" y="191683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2400" i="0" dirty="0" err="1" smtClean="0">
                <a:solidFill>
                  <a:srgbClr val="0000FF"/>
                </a:solidFill>
                <a:latin typeface="+mn-lt"/>
              </a:rPr>
              <a:t>Ca</a:t>
            </a:r>
            <a:r>
              <a:rPr lang="en-US" sz="2400" i="0" baseline="30000" dirty="0" smtClean="0">
                <a:solidFill>
                  <a:srgbClr val="0000FF"/>
                </a:solidFill>
                <a:latin typeface="+mn-lt"/>
              </a:rPr>
              <a:t>+</a:t>
            </a:r>
            <a:endParaRPr lang="en-US" sz="2400" i="0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38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96"/>
          <a:stretch/>
        </p:blipFill>
        <p:spPr>
          <a:xfrm>
            <a:off x="4741242" y="1524000"/>
            <a:ext cx="4655294" cy="2625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Sideband cooling: “</a:t>
            </a:r>
            <a:r>
              <a:rPr lang="en-US" dirty="0"/>
              <a:t>t</a:t>
            </a:r>
            <a:r>
              <a:rPr lang="en-US" dirty="0" smtClean="0"/>
              <a:t>rapped” motional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4752528" cy="4457700"/>
          </a:xfrm>
        </p:spPr>
        <p:txBody>
          <a:bodyPr/>
          <a:lstStyle/>
          <a:p>
            <a:r>
              <a:rPr lang="en-US" sz="2000" dirty="0" smtClean="0"/>
              <a:t>The Lamb-</a:t>
            </a:r>
            <a:r>
              <a:rPr lang="en-US" sz="2000" dirty="0" err="1" smtClean="0"/>
              <a:t>Dicke</a:t>
            </a:r>
            <a:r>
              <a:rPr lang="en-US" sz="2000" dirty="0" smtClean="0"/>
              <a:t> parameter </a:t>
            </a:r>
            <a:r>
              <a:rPr lang="en-US" sz="2000" i="1" dirty="0" err="1" smtClean="0"/>
              <a:t>η</a:t>
            </a:r>
            <a:r>
              <a:rPr lang="en-US" sz="2000" dirty="0" smtClean="0"/>
              <a:t> determines the amplitude of the motional sidebands</a:t>
            </a:r>
          </a:p>
          <a:p>
            <a:pPr marL="381000" lvl="1" indent="0">
              <a:buNone/>
            </a:pPr>
            <a:r>
              <a:rPr lang="en-US" sz="1800" dirty="0" smtClean="0"/>
              <a:t>           </a:t>
            </a:r>
            <a:r>
              <a:rPr lang="en-US" sz="1800" i="1" dirty="0" err="1" smtClean="0"/>
              <a:t>η</a:t>
            </a:r>
            <a:r>
              <a:rPr lang="en-US" sz="1800" dirty="0" smtClean="0"/>
              <a:t> = 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(2π/</a:t>
            </a:r>
            <a:r>
              <a:rPr lang="en-US" sz="1800" dirty="0" err="1" smtClean="0"/>
              <a:t>λ</a:t>
            </a:r>
            <a:r>
              <a:rPr lang="en-US" sz="1800" dirty="0" smtClean="0"/>
              <a:t>) ~ 0.2 for our trap                                                [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is size of </a:t>
            </a:r>
            <a:r>
              <a:rPr lang="en-US" sz="1800" dirty="0" err="1" smtClean="0"/>
              <a:t>g.s</a:t>
            </a:r>
            <a:r>
              <a:rPr lang="en-US" sz="1800" dirty="0" smtClean="0"/>
              <a:t>. </a:t>
            </a:r>
            <a:r>
              <a:rPr lang="en-US" sz="1800" dirty="0" err="1" smtClean="0"/>
              <a:t>wavefunction</a:t>
            </a:r>
            <a:r>
              <a:rPr lang="en-US" sz="1800" dirty="0" smtClean="0"/>
              <a:t>]</a:t>
            </a:r>
          </a:p>
          <a:p>
            <a:r>
              <a:rPr lang="en-US" dirty="0"/>
              <a:t>The strength of each motional sideband depends on </a:t>
            </a:r>
            <a:r>
              <a:rPr lang="en-US" i="1" dirty="0"/>
              <a:t>n</a:t>
            </a:r>
          </a:p>
          <a:p>
            <a:pPr lvl="1"/>
            <a:r>
              <a:rPr lang="en-US" i="1" dirty="0"/>
              <a:t>Quantum equivalent to sidebands in classical frequency </a:t>
            </a:r>
            <a:r>
              <a:rPr lang="en-US" i="1" dirty="0" smtClean="0"/>
              <a:t>modulation</a:t>
            </a:r>
            <a:endParaRPr lang="en-US" dirty="0"/>
          </a:p>
          <a:p>
            <a:r>
              <a:rPr lang="en-US" sz="2000" dirty="0" smtClean="0"/>
              <a:t>For our low trap frequencies we expect the first red sideband to have zero amplitude around </a:t>
            </a:r>
            <a:r>
              <a:rPr lang="en-US" sz="2000" i="1" dirty="0" smtClean="0"/>
              <a:t>n</a:t>
            </a:r>
            <a:r>
              <a:rPr lang="en-US" sz="2000" dirty="0" smtClean="0"/>
              <a:t>=80 </a:t>
            </a:r>
            <a:endParaRPr lang="en-US" sz="2000" dirty="0"/>
          </a:p>
          <a:p>
            <a:r>
              <a:rPr lang="en-US" sz="2000" dirty="0" smtClean="0"/>
              <a:t>Cooling on the first red sideband (R1) will only be effective for </a:t>
            </a:r>
            <a:r>
              <a:rPr lang="en-US" sz="2000" i="1" dirty="0" smtClean="0"/>
              <a:t>n</a:t>
            </a:r>
            <a:r>
              <a:rPr lang="en-US" sz="2000" dirty="0"/>
              <a:t>&lt;</a:t>
            </a:r>
            <a:r>
              <a:rPr lang="en-US" sz="2000" dirty="0" smtClean="0"/>
              <a:t>80</a:t>
            </a:r>
          </a:p>
          <a:p>
            <a:r>
              <a:rPr lang="en-US" sz="2000" dirty="0" smtClean="0"/>
              <a:t>Around 20% of the population is at </a:t>
            </a:r>
            <a:r>
              <a:rPr lang="en-US" sz="2000" i="1" dirty="0" smtClean="0"/>
              <a:t>n</a:t>
            </a:r>
            <a:r>
              <a:rPr lang="en-US" sz="2000" dirty="0" smtClean="0"/>
              <a:t>&gt;80 at the Doppler limit (&lt;</a:t>
            </a:r>
            <a:r>
              <a:rPr lang="en-US" sz="2000" i="1" dirty="0" smtClean="0"/>
              <a:t>n</a:t>
            </a:r>
            <a:r>
              <a:rPr lang="en-US" sz="2000" dirty="0" smtClean="0"/>
              <a:t>&gt;=47)</a:t>
            </a:r>
            <a:endParaRPr lang="en-US" sz="2000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6156176" y="2276872"/>
            <a:ext cx="216024" cy="100811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021" r="8751"/>
          <a:stretch/>
        </p:blipFill>
        <p:spPr>
          <a:xfrm>
            <a:off x="6084168" y="4077073"/>
            <a:ext cx="23993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131"/>
          <a:stretch/>
        </p:blipFill>
        <p:spPr>
          <a:xfrm>
            <a:off x="1475656" y="1511036"/>
            <a:ext cx="6264696" cy="3857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054280" cy="638175"/>
          </a:xfrm>
        </p:spPr>
        <p:txBody>
          <a:bodyPr/>
          <a:lstStyle/>
          <a:p>
            <a:r>
              <a:rPr lang="en-US" dirty="0" smtClean="0"/>
              <a:t>  Spectrum showing population in trapped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157192"/>
            <a:ext cx="7560840" cy="1152128"/>
          </a:xfrm>
        </p:spPr>
        <p:txBody>
          <a:bodyPr/>
          <a:lstStyle/>
          <a:p>
            <a:r>
              <a:rPr lang="en-US" dirty="0" smtClean="0"/>
              <a:t>After sideband cooling on the first red sideband (R1):</a:t>
            </a:r>
          </a:p>
          <a:p>
            <a:pPr lvl="1"/>
            <a:r>
              <a:rPr lang="en-US" dirty="0" smtClean="0"/>
              <a:t>much of the population is in </a:t>
            </a:r>
            <a:r>
              <a:rPr lang="en-US" i="1" dirty="0" smtClean="0"/>
              <a:t>n</a:t>
            </a:r>
            <a:r>
              <a:rPr lang="en-US" dirty="0" smtClean="0"/>
              <a:t>=0  </a:t>
            </a:r>
          </a:p>
          <a:p>
            <a:pPr lvl="2"/>
            <a:r>
              <a:rPr lang="en-US" dirty="0" smtClean="0"/>
              <a:t>this gives the strong asymmetry between R1 and B1 </a:t>
            </a:r>
          </a:p>
          <a:p>
            <a:pPr lvl="1"/>
            <a:r>
              <a:rPr lang="en-US" dirty="0" smtClean="0"/>
              <a:t>but some is trapped around </a:t>
            </a:r>
            <a:r>
              <a:rPr lang="en-US" i="1" dirty="0" smtClean="0"/>
              <a:t>n</a:t>
            </a:r>
            <a:r>
              <a:rPr lang="en-US" dirty="0" smtClean="0"/>
              <a:t>=80</a:t>
            </a:r>
          </a:p>
          <a:p>
            <a:pPr lvl="2"/>
            <a:r>
              <a:rPr lang="en-US" dirty="0" smtClean="0"/>
              <a:t>This gives the higher order sidebands in the spectrum     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3851920" y="2951196"/>
            <a:ext cx="216024" cy="100811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4471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2000" i="0" dirty="0" smtClean="0">
                <a:solidFill>
                  <a:schemeClr val="accent1"/>
                </a:solidFill>
                <a:latin typeface="+mn-lt"/>
              </a:rPr>
              <a:t>R1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2132856"/>
            <a:ext cx="121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2000" i="0" dirty="0" smtClean="0">
                <a:solidFill>
                  <a:srgbClr val="008000"/>
                </a:solidFill>
                <a:latin typeface="+mn-lt"/>
              </a:rPr>
              <a:t>Carrier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5292080" y="2348880"/>
            <a:ext cx="216024" cy="576064"/>
          </a:xfrm>
          <a:prstGeom prst="downArrow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184482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chemeClr val="tx2"/>
                </a:solidFill>
                <a:latin typeface="+mn-lt"/>
              </a:rPr>
              <a:t>B</a:t>
            </a:r>
            <a:r>
              <a:rPr lang="en-US" sz="2000" i="0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34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96"/>
          <a:stretch/>
        </p:blipFill>
        <p:spPr>
          <a:xfrm>
            <a:off x="4644008" y="1524000"/>
            <a:ext cx="4655294" cy="2625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out the “</a:t>
            </a:r>
            <a:r>
              <a:rPr lang="en-US" dirty="0"/>
              <a:t>t</a:t>
            </a:r>
            <a:r>
              <a:rPr lang="en-US" dirty="0" smtClean="0"/>
              <a:t>rapped” motional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4752528" cy="4457700"/>
          </a:xfrm>
        </p:spPr>
        <p:txBody>
          <a:bodyPr/>
          <a:lstStyle/>
          <a:p>
            <a:r>
              <a:rPr lang="en-US" sz="2000" dirty="0" smtClean="0"/>
              <a:t>Cooling on the first red sideband (R1) will only be effective for </a:t>
            </a:r>
            <a:r>
              <a:rPr lang="en-US" sz="2000" i="1" dirty="0" smtClean="0"/>
              <a:t>n</a:t>
            </a:r>
            <a:r>
              <a:rPr lang="en-US" sz="2000" dirty="0"/>
              <a:t>&lt;</a:t>
            </a:r>
            <a:r>
              <a:rPr lang="en-US" sz="2000" dirty="0" smtClean="0"/>
              <a:t>80</a:t>
            </a:r>
          </a:p>
          <a:p>
            <a:r>
              <a:rPr lang="en-US" sz="2000" dirty="0" smtClean="0"/>
              <a:t>Around 20% of the population is at </a:t>
            </a:r>
            <a:r>
              <a:rPr lang="en-US" sz="2000" i="1" dirty="0" smtClean="0"/>
              <a:t>n</a:t>
            </a:r>
            <a:r>
              <a:rPr lang="en-US" sz="2000" dirty="0" smtClean="0"/>
              <a:t>&gt;80 at the Doppler limit </a:t>
            </a:r>
          </a:p>
          <a:p>
            <a:r>
              <a:rPr lang="en-US" sz="2000" dirty="0" smtClean="0"/>
              <a:t>To pump this population we need to drive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red sideband (R2) first</a:t>
            </a:r>
          </a:p>
          <a:p>
            <a:pPr lvl="1"/>
            <a:r>
              <a:rPr lang="en-US" dirty="0" smtClean="0"/>
              <a:t>R2 is strong right up to </a:t>
            </a:r>
            <a:r>
              <a:rPr lang="en-US" i="1" dirty="0" smtClean="0"/>
              <a:t>n</a:t>
            </a:r>
            <a:r>
              <a:rPr lang="en-US" dirty="0" smtClean="0"/>
              <a:t>=140 but does not give effective cooling at low </a:t>
            </a:r>
            <a:r>
              <a:rPr lang="en-US" i="1" dirty="0" smtClean="0"/>
              <a:t>n</a:t>
            </a:r>
            <a:endParaRPr lang="en-US" dirty="0" smtClean="0"/>
          </a:p>
          <a:p>
            <a:r>
              <a:rPr lang="en-US" dirty="0" smtClean="0"/>
              <a:t>The procedure is then</a:t>
            </a:r>
          </a:p>
          <a:p>
            <a:pPr lvl="1"/>
            <a:r>
              <a:rPr lang="en-US" dirty="0" smtClean="0"/>
              <a:t>R1 (10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R2 (5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R1 (5 </a:t>
            </a:r>
            <a:r>
              <a:rPr lang="en-US" dirty="0" err="1" smtClean="0"/>
              <a:t>ms</a:t>
            </a:r>
            <a:r>
              <a:rPr lang="en-US" dirty="0" smtClean="0"/>
              <a:t>) at reduced power</a:t>
            </a:r>
          </a:p>
          <a:p>
            <a:endParaRPr lang="en-US" sz="2000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6084168" y="2420888"/>
            <a:ext cx="216024" cy="100811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021" r="8751"/>
          <a:stretch/>
        </p:blipFill>
        <p:spPr>
          <a:xfrm>
            <a:off x="6084168" y="4077073"/>
            <a:ext cx="23993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mperial_PowerPoint_template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Imperial_PowerPoint_template.pot</Template>
  <TotalTime>16558</TotalTime>
  <Words>2048</Words>
  <Application>Microsoft Office PowerPoint</Application>
  <PresentationFormat>On-screen Show (4:3)</PresentationFormat>
  <Paragraphs>268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Impact</vt:lpstr>
      <vt:lpstr>Symbol</vt:lpstr>
      <vt:lpstr>Times New Roman</vt:lpstr>
      <vt:lpstr>Verdana</vt:lpstr>
      <vt:lpstr>Wingdings</vt:lpstr>
      <vt:lpstr>Imperial_PowerPoint_template</vt:lpstr>
      <vt:lpstr>Worksheet</vt:lpstr>
      <vt:lpstr>Optical sideband cooling of ions in a Penning trap </vt:lpstr>
      <vt:lpstr>People involved in this work</vt:lpstr>
      <vt:lpstr>Journal of Modern Optics – Special Issue</vt:lpstr>
      <vt:lpstr>Outline of the talk</vt:lpstr>
      <vt:lpstr>Laser cooling in the Penning trap</vt:lpstr>
      <vt:lpstr>Working with calcium in a Penning trap</vt:lpstr>
      <vt:lpstr>Sideband cooling: “trapped” motional states</vt:lpstr>
      <vt:lpstr>  Spectrum showing population in trapped state</vt:lpstr>
      <vt:lpstr>Clearing out the “trapped” motional states</vt:lpstr>
      <vt:lpstr>Axial sideband cooling with multiple stages</vt:lpstr>
      <vt:lpstr>Heating rate results</vt:lpstr>
      <vt:lpstr>Sideband heating on the blue sideband</vt:lpstr>
      <vt:lpstr>Spectrum of ions in the trapped state</vt:lpstr>
      <vt:lpstr>Coherence in highly excited motional states</vt:lpstr>
      <vt:lpstr>Preparation of superposition of high-n states</vt:lpstr>
      <vt:lpstr>Preparation of superposition of high-n  states</vt:lpstr>
      <vt:lpstr>Coherence measurements</vt:lpstr>
      <vt:lpstr>Sideband cooling of 2-ion crystals</vt:lpstr>
      <vt:lpstr>Two-ion axial crystal after Doppler cooling</vt:lpstr>
      <vt:lpstr>Trapped motional states in 2D</vt:lpstr>
      <vt:lpstr>Cooling effect of the sequence of sidebands</vt:lpstr>
      <vt:lpstr>Sideband cooling of two ions in axial crystal</vt:lpstr>
      <vt:lpstr>Axial sideband cooling of two-ion radial crystal</vt:lpstr>
      <vt:lpstr>Radial motion </vt:lpstr>
      <vt:lpstr>Radial spectrum at low potential</vt:lpstr>
      <vt:lpstr>Problems for radial cooling</vt:lpstr>
      <vt:lpstr>Axialisation</vt:lpstr>
      <vt:lpstr>Radial cooling – first results</vt:lpstr>
      <vt:lpstr>Sideband cooled radial spectrum</vt:lpstr>
      <vt:lpstr>Summary</vt:lpstr>
      <vt:lpstr>PowerPoint Presentation</vt:lpstr>
      <vt:lpstr>Heating rate comparison</vt:lpstr>
      <vt:lpstr>Rabi oscillations</vt:lpstr>
      <vt:lpstr>Ramsey interference with two-ion crystal</vt:lpstr>
    </vt:vector>
  </TitlesOfParts>
  <Company>Publications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Thompson, Richard C</cp:lastModifiedBy>
  <cp:revision>312</cp:revision>
  <cp:lastPrinted>2016-03-14T10:20:55Z</cp:lastPrinted>
  <dcterms:modified xsi:type="dcterms:W3CDTF">2018-06-12T13:38:35Z</dcterms:modified>
</cp:coreProperties>
</file>