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notesSlides/notesSlide7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6" r:id="rId2"/>
    <p:sldId id="287" r:id="rId3"/>
    <p:sldId id="289" r:id="rId4"/>
    <p:sldId id="311" r:id="rId5"/>
    <p:sldId id="315" r:id="rId6"/>
    <p:sldId id="319" r:id="rId7"/>
    <p:sldId id="344" r:id="rId8"/>
    <p:sldId id="352" r:id="rId9"/>
    <p:sldId id="347" r:id="rId10"/>
    <p:sldId id="350" r:id="rId11"/>
    <p:sldId id="351" r:id="rId12"/>
  </p:sldIdLst>
  <p:sldSz cx="9144000" cy="6858000" type="screen4x3"/>
  <p:notesSz cx="6858000" cy="9637713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0404"/>
    <a:srgbClr val="6E6E6F"/>
    <a:srgbClr val="DC0217"/>
    <a:srgbClr val="4B4F55"/>
    <a:srgbClr val="1B0807"/>
    <a:srgbClr val="C2C2C2"/>
    <a:srgbClr val="FFFFFF"/>
    <a:srgbClr val="E78E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3" autoAdjust="0"/>
    <p:restoredTop sz="90560" autoAdjust="0"/>
  </p:normalViewPr>
  <p:slideViewPr>
    <p:cSldViewPr>
      <p:cViewPr>
        <p:scale>
          <a:sx n="66" d="100"/>
          <a:sy n="66" d="100"/>
        </p:scale>
        <p:origin x="-2850" y="-876"/>
      </p:cViewPr>
      <p:guideLst>
        <p:guide orient="horz" pos="4032"/>
        <p:guide pos="528"/>
        <p:guide pos="52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1368" y="1416"/>
      </p:cViewPr>
      <p:guideLst>
        <p:guide orient="horz" pos="3035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1093" cy="48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907" y="1"/>
            <a:ext cx="2971093" cy="48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55288"/>
            <a:ext cx="2971093" cy="48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907" y="9155288"/>
            <a:ext cx="2971093" cy="48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45D0E7-520B-4BF3-B2EE-49DBC476B92C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26745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1093" cy="48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907" y="1"/>
            <a:ext cx="2971093" cy="48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20763" y="722313"/>
            <a:ext cx="4819650" cy="3614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183" y="4577644"/>
            <a:ext cx="5029635" cy="4337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 smtClean="0"/>
              <a:t>Klik for at redigere teksttypografierne i masteren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55288"/>
            <a:ext cx="2971093" cy="48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907" y="9155288"/>
            <a:ext cx="2971093" cy="48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0DE90B6C-B824-4AA5-9A56-B889DF14BF23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674473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570291-B84D-4E4B-8092-D7CD384A0456}" type="slidenum">
              <a:rPr lang="da-DK" smtClean="0"/>
              <a:pPr/>
              <a:t>1</a:t>
            </a:fld>
            <a:endParaRPr lang="da-DK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69963" y="722313"/>
            <a:ext cx="3317875" cy="24892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183" y="3534188"/>
            <a:ext cx="5029635" cy="5380657"/>
          </a:xfrm>
          <a:noFill/>
          <a:ln/>
        </p:spPr>
        <p:txBody>
          <a:bodyPr/>
          <a:lstStyle/>
          <a:p>
            <a:pPr eaLnBrk="1" hangingPunct="1"/>
            <a:endParaRPr lang="en-US" sz="1000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E90B6C-B824-4AA5-9A56-B889DF14BF23}" type="slidenum">
              <a:rPr lang="da-DK" smtClean="0"/>
              <a:pPr>
                <a:defRPr/>
              </a:pPr>
              <a:t>2</a:t>
            </a:fld>
            <a:endParaRPr lang="da-DK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E90B6C-B824-4AA5-9A56-B889DF14BF23}" type="slidenum">
              <a:rPr lang="da-DK" smtClean="0"/>
              <a:pPr>
                <a:defRPr/>
              </a:pPr>
              <a:t>3</a:t>
            </a:fld>
            <a:endParaRPr lang="da-DK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E90B6C-B824-4AA5-9A56-B889DF14BF23}" type="slidenum">
              <a:rPr lang="da-DK" smtClean="0"/>
              <a:pPr>
                <a:defRPr/>
              </a:pPr>
              <a:t>4</a:t>
            </a:fld>
            <a:endParaRPr lang="da-DK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E90B6C-B824-4AA5-9A56-B889DF14BF23}" type="slidenum">
              <a:rPr lang="da-DK" smtClean="0"/>
              <a:pPr>
                <a:defRPr/>
              </a:pPr>
              <a:t>5</a:t>
            </a:fld>
            <a:endParaRPr lang="da-DK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E90B6C-B824-4AA5-9A56-B889DF14BF23}" type="slidenum">
              <a:rPr lang="da-DK" smtClean="0"/>
              <a:pPr>
                <a:defRPr/>
              </a:pPr>
              <a:t>6</a:t>
            </a:fld>
            <a:endParaRPr lang="da-DK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E90B6C-B824-4AA5-9A56-B889DF14BF23}" type="slidenum">
              <a:rPr lang="da-DK" smtClean="0"/>
              <a:pPr>
                <a:defRPr/>
              </a:pPr>
              <a:t>10</a:t>
            </a:fld>
            <a:endParaRPr 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" descr="Front_Top_A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86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7" descr="IMP_Logo_White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152400"/>
            <a:ext cx="2514600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2"/>
          <p:cNvSpPr>
            <a:spLocks noChangeArrowheads="1"/>
          </p:cNvSpPr>
          <p:nvPr userDrawn="1"/>
        </p:nvSpPr>
        <p:spPr bwMode="auto">
          <a:xfrm>
            <a:off x="857250" y="3429000"/>
            <a:ext cx="75247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>
              <a:defRPr/>
            </a:pPr>
            <a:endParaRPr lang="en-US" sz="3900" i="0">
              <a:solidFill>
                <a:srgbClr val="C51538"/>
              </a:solidFill>
              <a:latin typeface="Impact" pitchFamily="34" charset="0"/>
            </a:endParaRP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7543800" cy="533400"/>
          </a:xfrm>
        </p:spPr>
        <p:txBody>
          <a:bodyPr anchor="t"/>
          <a:lstStyle>
            <a:lvl1pPr>
              <a:defRPr sz="3900"/>
            </a:lvl1pPr>
          </a:lstStyle>
          <a:p>
            <a:r>
              <a:rPr lang="da-DK" dirty="0"/>
              <a:t>Click to edit Master title style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38200" y="5562600"/>
            <a:ext cx="7543800" cy="228600"/>
          </a:xfrm>
        </p:spPr>
        <p:txBody>
          <a:bodyPr/>
          <a:lstStyle>
            <a:lvl1pPr>
              <a:defRPr sz="1600"/>
            </a:lvl1pPr>
          </a:lstStyle>
          <a:p>
            <a:r>
              <a:rPr lang="da-DK"/>
              <a:t>Name of speaker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838200" y="6553200"/>
            <a:ext cx="7543800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600" i="0">
                <a:solidFill>
                  <a:srgbClr val="6A6F77"/>
                </a:solidFill>
              </a:defRPr>
            </a:lvl1pPr>
          </a:lstStyle>
          <a:p>
            <a:pPr>
              <a:defRPr/>
            </a:pPr>
            <a:r>
              <a:rPr lang="da-DK" smtClean="0"/>
              <a:t>Slide number</a:t>
            </a:r>
            <a:endParaRPr lang="da-DK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8610600" y="6648450"/>
            <a:ext cx="419100" cy="1524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6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D8438D3-EEC6-4865-97DE-0BE24B70FDA7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6096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6096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7543800" cy="638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43100"/>
            <a:ext cx="3695700" cy="4457700"/>
          </a:xfrm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86300" y="1943100"/>
            <a:ext cx="3695700" cy="4457700"/>
          </a:xfrm>
        </p:spPr>
        <p:txBody>
          <a:bodyPr/>
          <a:lstStyle/>
          <a:p>
            <a:pPr lvl="0"/>
            <a:endParaRPr lang="en-GB" noProof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43100"/>
            <a:ext cx="3695700" cy="4457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43100"/>
            <a:ext cx="3695700" cy="4457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174625" indent="-174625">
              <a:buFont typeface="Arial" pitchFamily="34" charset="0"/>
              <a:buNone/>
              <a:tabLst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endParaRPr lang="en-US" dirty="0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9" descr="Second_Top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609600"/>
            <a:ext cx="75438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Click to edit Master title style</a:t>
            </a:r>
          </a:p>
        </p:txBody>
      </p:sp>
      <p:sp>
        <p:nvSpPr>
          <p:cNvPr id="2052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43100"/>
            <a:ext cx="75438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</a:p>
        </p:txBody>
      </p:sp>
      <p:pic>
        <p:nvPicPr>
          <p:cNvPr id="2053" name="Picture 40" descr="IMP_Logo_2Colour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38200" y="120650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>
          <a:solidFill>
            <a:srgbClr val="4B4F55"/>
          </a:solidFill>
          <a:latin typeface="+mn-lt"/>
          <a:ea typeface="+mn-ea"/>
          <a:cs typeface="+mn-cs"/>
        </a:defRPr>
      </a:lvl1pPr>
      <a:lvl2pPr marL="571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4B4F55"/>
          </a:solidFill>
          <a:latin typeface="+mn-lt"/>
        </a:defRPr>
      </a:lvl2pPr>
      <a:lvl3pPr marL="952500" indent="-1905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4B4F55"/>
          </a:solidFill>
          <a:latin typeface="+mn-lt"/>
        </a:defRPr>
      </a:lvl3pPr>
      <a:lvl4pPr marL="1333500" indent="-1905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1400">
          <a:solidFill>
            <a:srgbClr val="4B4F55"/>
          </a:solidFill>
          <a:latin typeface="+mn-lt"/>
        </a:defRPr>
      </a:lvl4pPr>
      <a:lvl5pPr marL="1727200" indent="-203200" algn="l" rtl="0" eaLnBrk="0" fontAlgn="base" hangingPunct="0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5pPr>
      <a:lvl6pPr marL="2184400" indent="-203200" algn="l" rtl="0" fontAlgn="base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6pPr>
      <a:lvl7pPr marL="2641600" indent="-203200" algn="l" rtl="0" fontAlgn="base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7pPr>
      <a:lvl8pPr marL="3098800" indent="-203200" algn="l" rtl="0" fontAlgn="base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8pPr>
      <a:lvl9pPr marL="3556000" indent="-203200" algn="l" rtl="0" fontAlgn="base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noFill/>
        </p:spPr>
        <p:txBody>
          <a:bodyPr/>
          <a:lstStyle/>
          <a:p>
            <a:r>
              <a:rPr lang="en-US" sz="3600" dirty="0" smtClean="0"/>
              <a:t>Workshop on the </a:t>
            </a:r>
            <a:r>
              <a:rPr lang="en-GB" sz="3600" dirty="0" smtClean="0"/>
              <a:t>Research </a:t>
            </a:r>
            <a:r>
              <a:rPr lang="en-GB" sz="3600" dirty="0"/>
              <a:t>Councils and the Energy Innovation Landscape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endParaRPr lang="en-GB" b="1" dirty="0"/>
          </a:p>
        </p:txBody>
      </p:sp>
      <p:sp>
        <p:nvSpPr>
          <p:cNvPr id="4099" name="Rectangle 1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28596" y="5562600"/>
            <a:ext cx="8715404" cy="938234"/>
          </a:xfrm>
        </p:spPr>
        <p:txBody>
          <a:bodyPr/>
          <a:lstStyle/>
          <a:p>
            <a:pPr marL="0" indent="0" eaLnBrk="1" hangingPunct="1"/>
            <a:r>
              <a:rPr lang="en-US" sz="3200" dirty="0" smtClean="0"/>
              <a:t>Prof Jim Skea</a:t>
            </a:r>
          </a:p>
          <a:p>
            <a:pPr marL="0" indent="0" eaLnBrk="1" hangingPunct="1"/>
            <a:r>
              <a:rPr lang="en-US" sz="2400" dirty="0" smtClean="0"/>
              <a:t>Research Councils Energy Strategy Fellow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8438D3-EEC6-4865-97DE-0BE24B70FDA7}" type="slidenum">
              <a:rPr lang="da-DK" smtClean="0"/>
              <a:pPr>
                <a:defRPr/>
              </a:pPr>
              <a:t>1</a:t>
            </a:fld>
            <a:endParaRPr lang="da-DK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53214" y="4643446"/>
            <a:ext cx="19050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23528" y="3284984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eaLnBrk="1" hangingPunct="1"/>
            <a:endParaRPr lang="en-US" sz="1800" dirty="0" smtClean="0"/>
          </a:p>
          <a:p>
            <a:pPr marL="363538" indent="-363538">
              <a:spcBef>
                <a:spcPts val="0"/>
              </a:spcBef>
              <a:spcAft>
                <a:spcPts val="0"/>
              </a:spcAft>
            </a:pPr>
            <a:endParaRPr lang="en-GB" sz="1800" i="0" dirty="0" smtClean="0">
              <a:solidFill>
                <a:srgbClr val="040404"/>
              </a:solidFill>
              <a:latin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UK Energy Innovation Landscape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619250"/>
            <a:ext cx="7429552" cy="491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85750" y="6472917"/>
            <a:ext cx="428625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latin typeface="Verdana" pitchFamily="34" charset="0"/>
              </a:rPr>
              <a:t>Source: </a:t>
            </a:r>
            <a:r>
              <a:rPr lang="en-GB" sz="1400" dirty="0" smtClean="0"/>
              <a:t>DECC</a:t>
            </a:r>
            <a:endParaRPr lang="en-GB" sz="1400" dirty="0">
              <a:latin typeface="Verdana" pitchFamily="34" charset="0"/>
            </a:endParaRPr>
          </a:p>
        </p:txBody>
      </p:sp>
      <p:sp>
        <p:nvSpPr>
          <p:cNvPr id="6" name="Right Arrow 5"/>
          <p:cNvSpPr/>
          <p:nvPr/>
        </p:nvSpPr>
        <p:spPr bwMode="auto">
          <a:xfrm>
            <a:off x="179512" y="3211235"/>
            <a:ext cx="1728192" cy="360040"/>
          </a:xfrm>
          <a:prstGeom prst="rightArrow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1" u="none" strike="noStrike" cap="none" normalizeH="0" baseline="0" smtClean="0">
              <a:ln>
                <a:noFill/>
              </a:ln>
              <a:solidFill>
                <a:srgbClr val="6E6E6F"/>
              </a:solidFill>
              <a:effectLst/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7" name="Curved Down Arrow 6"/>
          <p:cNvSpPr/>
          <p:nvPr/>
        </p:nvSpPr>
        <p:spPr bwMode="auto">
          <a:xfrm flipH="1">
            <a:off x="2987824" y="1844824"/>
            <a:ext cx="1368152" cy="936104"/>
          </a:xfrm>
          <a:prstGeom prst="curvedDownArrow">
            <a:avLst>
              <a:gd name="adj1" fmla="val 25000"/>
              <a:gd name="adj2" fmla="val 50000"/>
              <a:gd name="adj3" fmla="val 35853"/>
            </a:avLst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1" u="none" strike="noStrike" cap="none" normalizeH="0" baseline="0" smtClean="0">
              <a:ln>
                <a:noFill/>
              </a:ln>
              <a:solidFill>
                <a:srgbClr val="6E6E6F"/>
              </a:solidFill>
              <a:effectLst/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2211" y="3571275"/>
            <a:ext cx="1809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 indent="-363538">
              <a:spcBef>
                <a:spcPts val="0"/>
              </a:spcBef>
              <a:spcAft>
                <a:spcPts val="0"/>
              </a:spcAft>
            </a:pPr>
            <a:r>
              <a:rPr lang="en-GB" sz="1800" b="1" i="0" dirty="0" smtClean="0">
                <a:solidFill>
                  <a:srgbClr val="C00000"/>
                </a:solidFill>
                <a:latin typeface="+mn-lt"/>
              </a:rPr>
              <a:t>Discovery/ </a:t>
            </a:r>
          </a:p>
          <a:p>
            <a:pPr marL="363538" indent="-363538">
              <a:spcBef>
                <a:spcPts val="0"/>
              </a:spcBef>
              <a:spcAft>
                <a:spcPts val="0"/>
              </a:spcAft>
            </a:pPr>
            <a:r>
              <a:rPr lang="en-GB" sz="1800" b="1" i="0" dirty="0" smtClean="0">
                <a:solidFill>
                  <a:srgbClr val="C00000"/>
                </a:solidFill>
                <a:latin typeface="+mn-lt"/>
              </a:rPr>
              <a:t>capability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76823" y="2564904"/>
            <a:ext cx="21997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 indent="-363538">
              <a:spcBef>
                <a:spcPts val="0"/>
              </a:spcBef>
              <a:spcAft>
                <a:spcPts val="0"/>
              </a:spcAft>
            </a:pPr>
            <a:r>
              <a:rPr lang="en-GB" sz="1800" b="1" i="0" dirty="0" smtClean="0">
                <a:solidFill>
                  <a:srgbClr val="C00000"/>
                </a:solidFill>
                <a:latin typeface="+mn-lt"/>
              </a:rPr>
              <a:t>Use-inspired/ </a:t>
            </a:r>
          </a:p>
          <a:p>
            <a:pPr marL="363538" indent="-363538">
              <a:spcBef>
                <a:spcPts val="0"/>
              </a:spcBef>
              <a:spcAft>
                <a:spcPts val="0"/>
              </a:spcAft>
            </a:pPr>
            <a:r>
              <a:rPr lang="en-GB" sz="1800" b="1" i="0" dirty="0" smtClean="0">
                <a:solidFill>
                  <a:srgbClr val="C00000"/>
                </a:solidFill>
                <a:latin typeface="+mn-lt"/>
              </a:rPr>
              <a:t>applied/challenge</a:t>
            </a:r>
          </a:p>
        </p:txBody>
      </p:sp>
    </p:spTree>
    <p:extLst>
      <p:ext uri="{BB962C8B-B14F-4D97-AF65-F5344CB8AC3E}">
        <p14:creationId xmlns:p14="http://schemas.microsoft.com/office/powerpoint/2010/main" val="3613967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Workshop Agenda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11560" y="1628800"/>
            <a:ext cx="7622232" cy="44577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2000" dirty="0" smtClean="0"/>
              <a:t>Opening plenary: 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dirty="0" smtClean="0"/>
              <a:t>The co-ordination of </a:t>
            </a:r>
            <a:r>
              <a:rPr lang="en-GB" sz="1800" dirty="0" smtClean="0"/>
              <a:t>low carbon innovation in </a:t>
            </a:r>
            <a:r>
              <a:rPr lang="en-GB" sz="1800" dirty="0" smtClean="0"/>
              <a:t>the UK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dirty="0" smtClean="0"/>
              <a:t>EPSRC: Challenge and capability (Energy Programme and the Physical Sciences theme)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dirty="0" smtClean="0"/>
              <a:t>The hand-over to applied RD&amp;D</a:t>
            </a:r>
            <a:endParaRPr lang="en-GB" sz="2000" dirty="0" smtClean="0"/>
          </a:p>
          <a:p>
            <a:pPr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2000" dirty="0" smtClean="0"/>
              <a:t>Case studies: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dirty="0" smtClean="0"/>
              <a:t>Challenge/use-inspired: marine renewables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dirty="0"/>
              <a:t>Capability/discovery: molecular PV</a:t>
            </a:r>
            <a:br>
              <a:rPr lang="en-GB" sz="1800" dirty="0"/>
            </a:br>
            <a:r>
              <a:rPr lang="en-GB" sz="1800" i="1" dirty="0"/>
              <a:t>……note this workshop is not about marine renewables and PV – these are exemplars</a:t>
            </a:r>
            <a:r>
              <a:rPr lang="en-GB" sz="1800" dirty="0"/>
              <a:t>!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2000" i="1" dirty="0" smtClean="0"/>
              <a:t>Looking back: </a:t>
            </a:r>
            <a:r>
              <a:rPr lang="en-GB" sz="2000" dirty="0" smtClean="0"/>
              <a:t>World Cafe session on what’s worked and what hasn’t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2000" dirty="0" smtClean="0"/>
              <a:t>Lunch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2000" i="1" dirty="0" smtClean="0"/>
              <a:t>Looking forward:  </a:t>
            </a:r>
            <a:r>
              <a:rPr lang="en-GB" sz="2000" dirty="0" smtClean="0"/>
              <a:t>building technology roadmaps 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2000" dirty="0" smtClean="0"/>
              <a:t>Pulling it all together</a:t>
            </a:r>
          </a:p>
          <a:p>
            <a:pPr>
              <a:spcAft>
                <a:spcPts val="1200"/>
              </a:spcAft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5995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International Panel for the RCUK Review of Energy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000628" y="1857364"/>
            <a:ext cx="3376610" cy="4457700"/>
          </a:xfrm>
        </p:spPr>
        <p:txBody>
          <a:bodyPr/>
          <a:lstStyle/>
          <a:p>
            <a:pPr marL="0" indent="0"/>
            <a:r>
              <a:rPr lang="en-GB" dirty="0" smtClean="0"/>
              <a:t>Is the energy research funded by the UK government through the RCUK energy programme delivering impact in the UK and worldwide? </a:t>
            </a:r>
          </a:p>
          <a:p>
            <a:pPr marL="0" indent="0"/>
            <a:endParaRPr lang="en-GB" dirty="0" smtClean="0"/>
          </a:p>
          <a:p>
            <a:pPr marL="0" indent="0"/>
            <a:endParaRPr lang="en-GB" dirty="0" smtClean="0"/>
          </a:p>
          <a:p>
            <a:pPr marL="0" indent="0"/>
            <a:r>
              <a:rPr lang="en-GB" dirty="0" smtClean="0"/>
              <a:t>“Across almost all areas reviewed by us we found interesting, leading edge and world class research. The excellent international reputation of UK research is deservedly earned”.</a:t>
            </a:r>
          </a:p>
          <a:p>
            <a:pPr marL="0" indent="0"/>
            <a:endParaRPr lang="en-GB" dirty="0" smtClean="0"/>
          </a:p>
          <a:p>
            <a:pPr marL="0" indent="0"/>
            <a:endParaRPr lang="en-GB" dirty="0" smtClean="0"/>
          </a:p>
          <a:p>
            <a:pPr marL="0" indent="0"/>
            <a:endParaRPr lang="en-GB" dirty="0" smtClean="0"/>
          </a:p>
          <a:p>
            <a:pPr marL="0" indent="0"/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1714488"/>
            <a:ext cx="3500462" cy="4939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Overarching conclusions and recommendation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43100"/>
            <a:ext cx="6805634" cy="44577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GB" sz="2000" dirty="0" smtClean="0"/>
              <a:t>There are, however, fundamental weaknesses …these arise because of </a:t>
            </a:r>
            <a:r>
              <a:rPr lang="en-GB" sz="2000" b="1" i="1" dirty="0" smtClean="0"/>
              <a:t>a lack of a sustained long-term coherent energy research programme across the different funding bodies,</a:t>
            </a:r>
            <a:r>
              <a:rPr lang="en-GB" sz="2000" dirty="0" smtClean="0"/>
              <a:t> competition between the funding bodies, a lack of transparency </a:t>
            </a:r>
            <a:r>
              <a:rPr lang="en-GB" sz="2000" b="1" i="1" dirty="0" smtClean="0"/>
              <a:t>and poorly executed or non-existent mechanisms for moving technologies from the research stages to early demonstration, application and deployment</a:t>
            </a:r>
            <a:r>
              <a:rPr lang="en-GB" sz="2000" dirty="0" smtClean="0"/>
              <a:t>. </a:t>
            </a:r>
          </a:p>
          <a:p>
            <a:pPr>
              <a:buFont typeface="Arial" pitchFamily="34" charset="0"/>
              <a:buChar char="•"/>
            </a:pPr>
            <a:endParaRPr lang="en-GB" sz="2000" dirty="0" smtClean="0"/>
          </a:p>
          <a:p>
            <a:pPr>
              <a:buFont typeface="Arial" pitchFamily="34" charset="0"/>
              <a:buChar char="•"/>
            </a:pPr>
            <a:r>
              <a:rPr lang="en-GB" sz="2000" dirty="0" smtClean="0"/>
              <a:t>The Panel therefore recommends: </a:t>
            </a:r>
            <a:r>
              <a:rPr lang="en-GB" sz="2000" b="1" i="1" dirty="0" smtClean="0"/>
              <a:t>a fully integrated “roadmap” for UK research targets </a:t>
            </a:r>
            <a:r>
              <a:rPr lang="en-GB" sz="2000" dirty="0" smtClean="0"/>
              <a:t>be completed and maintained to allow all to know and understand what is considered essential to meet society’s needs.</a:t>
            </a:r>
            <a:endParaRPr lang="en-GB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Research Councils response: Energy Strategy Fellow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43100"/>
            <a:ext cx="7234262" cy="4457700"/>
          </a:xfrm>
        </p:spPr>
        <p:txBody>
          <a:bodyPr/>
          <a:lstStyle/>
          <a:p>
            <a:pPr marL="0" indent="0">
              <a:spcAft>
                <a:spcPts val="1200"/>
              </a:spcAft>
            </a:pPr>
            <a:r>
              <a:rPr lang="en-GB" sz="2000" i="1" dirty="0" smtClean="0"/>
              <a:t>Develop a “roadmap” of research, skills and training needs across the energy landscape to meet the UK 2050 targets: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sz="2000" dirty="0" smtClean="0"/>
              <a:t>Identify gaps and misalignments of activities with UK goals 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sz="2000" dirty="0" smtClean="0"/>
              <a:t>Research needs to be evaluated, prioritised and implemented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sz="2000" dirty="0" smtClean="0"/>
              <a:t>Work closely with the Research Councils and the Department of Energy and Climate Change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sz="2000" dirty="0" smtClean="0"/>
              <a:t>Organise meetings and workshops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sz="2000" dirty="0" smtClean="0"/>
              <a:t>Act as advocate for the Energy Programme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sz="2000" dirty="0" smtClean="0"/>
              <a:t>Act impartially and independently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vision for the “prospectus” not a “roadmap”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779612"/>
            <a:ext cx="7766248" cy="4457700"/>
          </a:xfrm>
        </p:spPr>
        <p:txBody>
          <a:bodyPr/>
          <a:lstStyle/>
          <a:p>
            <a:pPr marL="0" indent="0"/>
            <a:r>
              <a:rPr lang="en-GB" sz="2400" dirty="0" smtClean="0"/>
              <a:t>“The evidence base upon which the RCUK Energy Programme can plan its forward activities, acting in concert with Government, other RD&amp;D funding bodies, the private sector  and other relevant  stakeholders.” </a:t>
            </a:r>
          </a:p>
          <a:p>
            <a:pPr marL="0" indent="0"/>
            <a:endParaRPr lang="en-GB" sz="1600" dirty="0" smtClean="0"/>
          </a:p>
          <a:p>
            <a:pPr marL="0" indent="0"/>
            <a:r>
              <a:rPr lang="en-GB" sz="2000" dirty="0" smtClean="0"/>
              <a:t>Key issues: </a:t>
            </a:r>
          </a:p>
          <a:p>
            <a:pPr marL="536575" lvl="1" indent="-307975">
              <a:buFont typeface="Arial" pitchFamily="34" charset="0"/>
              <a:buChar char="•"/>
            </a:pPr>
            <a:r>
              <a:rPr lang="en-GB" sz="2000" dirty="0" smtClean="0"/>
              <a:t>Not just climate change: security; affordability; economic  opportunity</a:t>
            </a:r>
          </a:p>
          <a:p>
            <a:pPr marL="536575" lvl="1" indent="-307975">
              <a:buFont typeface="Arial" pitchFamily="34" charset="0"/>
              <a:buChar char="•"/>
            </a:pPr>
            <a:r>
              <a:rPr lang="en-GB" sz="2000" dirty="0" smtClean="0"/>
              <a:t>Robust against uncertainty</a:t>
            </a:r>
          </a:p>
          <a:p>
            <a:pPr marL="536575" lvl="1" indent="-307975">
              <a:buFont typeface="Arial" pitchFamily="34" charset="0"/>
              <a:buChar char="•"/>
            </a:pPr>
            <a:r>
              <a:rPr lang="en-GB" sz="2000" dirty="0" smtClean="0"/>
              <a:t>Training/human capital as well as research</a:t>
            </a:r>
            <a:endParaRPr lang="en-GB" sz="2000" dirty="0"/>
          </a:p>
          <a:p>
            <a:pPr marL="536575" lvl="1" indent="-307975">
              <a:buFont typeface="Arial" pitchFamily="34" charset="0"/>
              <a:buChar char="•"/>
            </a:pPr>
            <a:r>
              <a:rPr lang="en-GB" sz="2000" i="1" dirty="0" smtClean="0"/>
              <a:t>The interface </a:t>
            </a:r>
            <a:r>
              <a:rPr lang="en-GB" sz="2000" i="1" dirty="0"/>
              <a:t>between RCEP and other RD&amp;D activity/funders</a:t>
            </a:r>
          </a:p>
          <a:p>
            <a:pPr marL="536575" lvl="1" indent="-307975">
              <a:buFont typeface="Arial" pitchFamily="34" charset="0"/>
              <a:buChar char="•"/>
            </a:pPr>
            <a:r>
              <a:rPr lang="en-GB" sz="2000" i="1" dirty="0" smtClean="0"/>
              <a:t>Ensuring </a:t>
            </a:r>
            <a:r>
              <a:rPr lang="en-GB" sz="2000" i="1" dirty="0"/>
              <a:t>links with underpinning science and engineering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Strategic workshops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11560" y="1628800"/>
            <a:ext cx="7591452" cy="4457700"/>
          </a:xfrm>
        </p:spPr>
        <p:txBody>
          <a:bodyPr/>
          <a:lstStyle/>
          <a:p>
            <a:pPr>
              <a:spcAft>
                <a:spcPts val="600"/>
              </a:spcAft>
            </a:pPr>
            <a:endParaRPr lang="en-GB" sz="2000" dirty="0" smtClean="0"/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sz="2000" dirty="0"/>
              <a:t>Energy Strategies and Energy Research Needs: </a:t>
            </a: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24 </a:t>
            </a:r>
            <a:r>
              <a:rPr lang="en-GB" sz="2000" dirty="0"/>
              <a:t>October 2012</a:t>
            </a:r>
          </a:p>
          <a:p>
            <a:pPr lvl="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000" dirty="0" smtClean="0"/>
              <a:t>The Role of the </a:t>
            </a:r>
            <a:r>
              <a:rPr lang="en-GB" sz="2000" dirty="0"/>
              <a:t>Environmental </a:t>
            </a:r>
            <a:r>
              <a:rPr lang="en-GB" sz="2000" dirty="0" smtClean="0"/>
              <a:t>Sciences, Social Sciences and Economics: </a:t>
            </a:r>
            <a:br>
              <a:rPr lang="en-GB" sz="2000" dirty="0" smtClean="0"/>
            </a:br>
            <a:r>
              <a:rPr lang="en-GB" sz="2000" dirty="0" smtClean="0"/>
              <a:t>13 November 2012</a:t>
            </a:r>
            <a:endParaRPr lang="en-GB" sz="2400" dirty="0" smtClean="0"/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sz="2000" dirty="0" smtClean="0"/>
              <a:t>Research Councils and the Energy Innovation Landscape: </a:t>
            </a:r>
            <a:br>
              <a:rPr lang="en-GB" sz="2000" dirty="0" smtClean="0"/>
            </a:br>
            <a:r>
              <a:rPr lang="en-GB" sz="2000" dirty="0" smtClean="0"/>
              <a:t>20 February 2013</a:t>
            </a:r>
          </a:p>
          <a:p>
            <a:endParaRPr lang="en-GB" dirty="0" smtClean="0"/>
          </a:p>
          <a:p>
            <a:pPr>
              <a:buFont typeface="+mj-lt"/>
              <a:buAutoNum type="arabicPeriod"/>
            </a:pP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</a:t>
            </a:r>
            <a:r>
              <a:rPr lang="en-GB" dirty="0" smtClean="0"/>
              <a:t>xpert workshops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9552" y="1700808"/>
            <a:ext cx="8208912" cy="44577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 sz="2000" dirty="0"/>
              <a:t>Six </a:t>
            </a:r>
            <a:r>
              <a:rPr lang="en-GB" sz="2000" dirty="0" smtClean="0"/>
              <a:t>workshops </a:t>
            </a:r>
            <a:r>
              <a:rPr lang="en-GB" sz="2000" dirty="0"/>
              <a:t>January – June 2013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GB" b="1" dirty="0"/>
              <a:t>Fossil Fuels and CCS  </a:t>
            </a:r>
            <a:r>
              <a:rPr lang="en-GB" dirty="0" smtClean="0"/>
              <a:t>(Pollock Halls Edinburgh 8-9 January 2013)</a:t>
            </a:r>
            <a:br>
              <a:rPr lang="en-GB" dirty="0" smtClean="0"/>
            </a:br>
            <a:r>
              <a:rPr lang="en-GB" i="1" dirty="0" smtClean="0"/>
              <a:t>with UK CCS Research Centre and BGS</a:t>
            </a:r>
            <a:endParaRPr lang="en-GB" sz="2000" i="1" dirty="0"/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GB" b="1" dirty="0"/>
              <a:t>Energy in the Home and Workplace </a:t>
            </a:r>
            <a:r>
              <a:rPr lang="en-GB" dirty="0" smtClean="0"/>
              <a:t>(</a:t>
            </a:r>
            <a:r>
              <a:rPr lang="en-GB" dirty="0" err="1" smtClean="0"/>
              <a:t>Scarman</a:t>
            </a:r>
            <a:r>
              <a:rPr lang="en-GB" dirty="0" smtClean="0"/>
              <a:t> House, 5-6 February 2013)</a:t>
            </a:r>
            <a:br>
              <a:rPr lang="en-GB" dirty="0" smtClean="0"/>
            </a:br>
            <a:r>
              <a:rPr lang="en-GB" i="1" dirty="0" smtClean="0"/>
              <a:t>with EEDO and UCL Energy Institute</a:t>
            </a:r>
            <a:endParaRPr lang="en-GB" sz="2000" i="1" dirty="0"/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GB" b="1" dirty="0"/>
              <a:t>Energy Infrastructure </a:t>
            </a:r>
            <a:r>
              <a:rPr lang="en-GB" dirty="0" smtClean="0"/>
              <a:t>(IET Birmingham, 17-18 April 3013)</a:t>
            </a:r>
            <a:br>
              <a:rPr lang="en-GB" dirty="0" smtClean="0"/>
            </a:br>
            <a:r>
              <a:rPr lang="en-GB" i="1" dirty="0" smtClean="0"/>
              <a:t>with </a:t>
            </a:r>
            <a:r>
              <a:rPr lang="en-GB" i="1" dirty="0" err="1" smtClean="0"/>
              <a:t>Ofgem</a:t>
            </a:r>
            <a:r>
              <a:rPr lang="en-GB" i="1" dirty="0" smtClean="0"/>
              <a:t>, Smart Grid Forum and Durham University</a:t>
            </a:r>
            <a:endParaRPr lang="en-GB" sz="2000" i="1" dirty="0"/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GB" b="1" dirty="0" smtClean="0"/>
              <a:t>Bioenergy</a:t>
            </a:r>
            <a:r>
              <a:rPr lang="en-GB" dirty="0" smtClean="0"/>
              <a:t> (</a:t>
            </a:r>
            <a:r>
              <a:rPr lang="en-GB" dirty="0" err="1" smtClean="0"/>
              <a:t>Rothamsted</a:t>
            </a:r>
            <a:r>
              <a:rPr lang="en-GB" dirty="0" smtClean="0"/>
              <a:t> Research, 14-15 May 2013)</a:t>
            </a:r>
            <a:r>
              <a:rPr lang="en-GB" dirty="0"/>
              <a:t/>
            </a:r>
            <a:br>
              <a:rPr lang="en-GB" dirty="0"/>
            </a:br>
            <a:r>
              <a:rPr lang="en-GB" i="1" dirty="0"/>
              <a:t>with BSBEC and Biomass SUPERGEN</a:t>
            </a:r>
            <a:endParaRPr lang="en-GB" sz="2000" i="1" dirty="0"/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GB" b="1" dirty="0"/>
              <a:t>Transport Energy </a:t>
            </a:r>
            <a:r>
              <a:rPr lang="en-GB" dirty="0" smtClean="0"/>
              <a:t>(Coventry Transport Museum, 11-12 June 2013 )</a:t>
            </a:r>
            <a:r>
              <a:rPr lang="en-GB" dirty="0"/>
              <a:t/>
            </a:r>
            <a:br>
              <a:rPr lang="en-GB" dirty="0"/>
            </a:br>
            <a:r>
              <a:rPr lang="en-GB" i="1" dirty="0"/>
              <a:t>with Low Carbon Vehicle </a:t>
            </a:r>
            <a:r>
              <a:rPr lang="en-GB" i="1" dirty="0" smtClean="0"/>
              <a:t>Partnership, </a:t>
            </a:r>
            <a:r>
              <a:rPr lang="en-GB" i="1" dirty="0" err="1" smtClean="0"/>
              <a:t>DfT</a:t>
            </a:r>
            <a:r>
              <a:rPr lang="en-GB" i="1" dirty="0" smtClean="0"/>
              <a:t> and Aberdeen University 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GB" b="1" dirty="0" smtClean="0"/>
              <a:t>Electrochemical </a:t>
            </a:r>
            <a:r>
              <a:rPr lang="en-GB" b="1" dirty="0"/>
              <a:t>Energy Technologies </a:t>
            </a:r>
            <a:r>
              <a:rPr lang="en-GB" dirty="0" smtClean="0"/>
              <a:t>(St Hugh’s College Oxford, 26-27 June 2013)</a:t>
            </a:r>
            <a:br>
              <a:rPr lang="en-GB" dirty="0" smtClean="0"/>
            </a:br>
            <a:r>
              <a:rPr lang="en-GB" i="1" dirty="0" smtClean="0"/>
              <a:t>with Royal Society of Chemistry and IoM</a:t>
            </a:r>
            <a:r>
              <a:rPr lang="en-GB" i="1" baseline="30000" dirty="0" smtClean="0"/>
              <a:t>3</a:t>
            </a:r>
            <a:endParaRPr lang="en-GB" sz="2000" i="1" baseline="30000" dirty="0"/>
          </a:p>
        </p:txBody>
      </p:sp>
    </p:spTree>
    <p:extLst>
      <p:ext uri="{BB962C8B-B14F-4D97-AF65-F5344CB8AC3E}">
        <p14:creationId xmlns:p14="http://schemas.microsoft.com/office/powerpoint/2010/main" val="2473663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Light touch reviews</a:t>
            </a:r>
            <a:endParaRPr lang="en-GB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43100"/>
            <a:ext cx="7838256" cy="4457700"/>
          </a:xfrm>
        </p:spPr>
        <p:txBody>
          <a:bodyPr/>
          <a:lstStyle/>
          <a:p>
            <a:pPr>
              <a:spcAft>
                <a:spcPts val="600"/>
              </a:spcAft>
            </a:pPr>
            <a:endParaRPr lang="en-GB" sz="2000" dirty="0" smtClean="0"/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 smtClean="0"/>
              <a:t>Nuclear fission </a:t>
            </a:r>
            <a:br>
              <a:rPr lang="en-GB" sz="2400" dirty="0" smtClean="0"/>
            </a:br>
            <a:r>
              <a:rPr lang="en-GB" sz="2400" i="1" dirty="0" err="1" smtClean="0"/>
              <a:t>Beddington</a:t>
            </a:r>
            <a:r>
              <a:rPr lang="en-GB" sz="2400" i="1" dirty="0" smtClean="0"/>
              <a:t> Review due 27 February 2013</a:t>
            </a:r>
            <a:endParaRPr lang="en-GB" sz="2400" i="1" dirty="0"/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 smtClean="0"/>
              <a:t>Wind, wave and tide </a:t>
            </a:r>
            <a:br>
              <a:rPr lang="en-GB" sz="2400" dirty="0" smtClean="0"/>
            </a:br>
            <a:r>
              <a:rPr lang="en-GB" sz="2400" i="1" dirty="0" smtClean="0"/>
              <a:t>TINAs – Technology Innovation Needs Assessments conducted through Low Carbon Innovation Coordination Group (LCICG)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 smtClean="0"/>
              <a:t>Industrial energy  </a:t>
            </a:r>
            <a:br>
              <a:rPr lang="en-GB" sz="2400" dirty="0" smtClean="0"/>
            </a:br>
            <a:r>
              <a:rPr lang="en-GB" sz="2400" i="1" dirty="0" smtClean="0"/>
              <a:t>Small number of players in the UK</a:t>
            </a:r>
            <a:r>
              <a:rPr lang="en-GB" sz="2400" dirty="0" smtClean="0"/>
              <a:t/>
            </a:r>
            <a:br>
              <a:rPr lang="en-GB" sz="2400" dirty="0" smtClean="0"/>
            </a:br>
            <a:endParaRPr lang="en-GB" sz="2400" dirty="0" smtClean="0"/>
          </a:p>
          <a:p>
            <a:endParaRPr lang="en-GB" dirty="0" smtClean="0"/>
          </a:p>
          <a:p>
            <a:pPr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0277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Categories of energy research identified by  US DoE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27584" y="1700808"/>
            <a:ext cx="7694240" cy="4824536"/>
          </a:xfrm>
        </p:spPr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b="1" i="1" dirty="0" smtClean="0"/>
              <a:t>Discovery</a:t>
            </a:r>
            <a:br>
              <a:rPr lang="en-GB" b="1" i="1" dirty="0" smtClean="0"/>
            </a:br>
            <a:r>
              <a:rPr lang="en-GB" dirty="0" smtClean="0"/>
              <a:t>Seeks fundamental new understanding of materials or processes that</a:t>
            </a:r>
            <a:br>
              <a:rPr lang="en-GB" dirty="0" smtClean="0"/>
            </a:br>
            <a:r>
              <a:rPr lang="en-GB" dirty="0" smtClean="0"/>
              <a:t>may revolutionize or transform future energy technologies</a:t>
            </a:r>
            <a:r>
              <a:rPr lang="en-GB" dirty="0"/>
              <a:t>.</a:t>
            </a:r>
            <a:endParaRPr lang="en-GB" dirty="0" smtClean="0"/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b="1" i="1" dirty="0" smtClean="0"/>
              <a:t>Use-inspired</a:t>
            </a:r>
            <a:br>
              <a:rPr lang="en-GB" b="1" i="1" dirty="0" smtClean="0"/>
            </a:br>
            <a:r>
              <a:rPr lang="en-GB" dirty="0" smtClean="0"/>
              <a:t>Pursues fundamental new understanding usually focused on scientific showstoppers, to advance energy technologies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b="1" i="1" dirty="0" smtClean="0"/>
              <a:t>Applied Research</a:t>
            </a:r>
            <a:br>
              <a:rPr lang="en-GB" b="1" i="1" dirty="0" smtClean="0"/>
            </a:br>
            <a:r>
              <a:rPr lang="en-GB" dirty="0" smtClean="0"/>
              <a:t>Conducts research </a:t>
            </a:r>
            <a:r>
              <a:rPr lang="en-GB" dirty="0"/>
              <a:t>to </a:t>
            </a:r>
            <a:r>
              <a:rPr lang="en-GB" dirty="0" smtClean="0"/>
              <a:t>meet technical milestones, emphasizing development, performance, cost reduction and durability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b="1" i="1" dirty="0" smtClean="0"/>
              <a:t>+ EPSRC: Capability and Challenge</a:t>
            </a: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488555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6C7070"/>
      </a:dk1>
      <a:lt1>
        <a:srgbClr val="FFFFFF"/>
      </a:lt1>
      <a:dk2>
        <a:srgbClr val="003D81"/>
      </a:dk2>
      <a:lt2>
        <a:srgbClr val="009067"/>
      </a:lt2>
      <a:accent1>
        <a:srgbClr val="C51638"/>
      </a:accent1>
      <a:accent2>
        <a:srgbClr val="47226C"/>
      </a:accent2>
      <a:accent3>
        <a:srgbClr val="FFFFFF"/>
      </a:accent3>
      <a:accent4>
        <a:srgbClr val="5B5F5F"/>
      </a:accent4>
      <a:accent5>
        <a:srgbClr val="DFABAE"/>
      </a:accent5>
      <a:accent6>
        <a:srgbClr val="3F1E61"/>
      </a:accent6>
      <a:hlink>
        <a:srgbClr val="003966"/>
      </a:hlink>
      <a:folHlink>
        <a:srgbClr val="E68E2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1600" b="0" i="1" u="none" strike="noStrike" cap="none" normalizeH="0" baseline="0" smtClean="0">
            <a:ln>
              <a:noFill/>
            </a:ln>
            <a:solidFill>
              <a:srgbClr val="6E6E6F"/>
            </a:solidFill>
            <a:effectLst/>
            <a:latin typeface="Verdana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1600" b="0" i="1" u="none" strike="noStrike" cap="none" normalizeH="0" baseline="0" smtClean="0">
            <a:ln>
              <a:noFill/>
            </a:ln>
            <a:solidFill>
              <a:srgbClr val="6E6E6F"/>
            </a:solidFill>
            <a:effectLst/>
            <a:latin typeface="Verdana" pitchFamily="34" charset="0"/>
            <a:cs typeface="Times New Roman" pitchFamily="18" charset="0"/>
          </a:defRPr>
        </a:defPPr>
      </a:lstStyle>
    </a:lnDef>
    <a:txDef>
      <a:spPr>
        <a:noFill/>
      </a:spPr>
      <a:bodyPr wrap="none" rtlCol="0">
        <a:spAutoFit/>
      </a:bodyPr>
      <a:lstStyle>
        <a:defPPr marL="363538" indent="-363538">
          <a:spcBef>
            <a:spcPts val="0"/>
          </a:spcBef>
          <a:spcAft>
            <a:spcPts val="0"/>
          </a:spcAft>
          <a:defRPr sz="1800" i="0" dirty="0" smtClean="0">
            <a:solidFill>
              <a:srgbClr val="040404"/>
            </a:solidFill>
            <a:latin typeface="+mn-lt"/>
          </a:defRPr>
        </a:defPPr>
      </a:lstStyle>
    </a:tx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6C7070"/>
        </a:dk1>
        <a:lt1>
          <a:srgbClr val="FFFFFF"/>
        </a:lt1>
        <a:dk2>
          <a:srgbClr val="003D81"/>
        </a:dk2>
        <a:lt2>
          <a:srgbClr val="009067"/>
        </a:lt2>
        <a:accent1>
          <a:srgbClr val="C51638"/>
        </a:accent1>
        <a:accent2>
          <a:srgbClr val="47226C"/>
        </a:accent2>
        <a:accent3>
          <a:srgbClr val="FFFFFF"/>
        </a:accent3>
        <a:accent4>
          <a:srgbClr val="5B5F5F"/>
        </a:accent4>
        <a:accent5>
          <a:srgbClr val="DFABAE"/>
        </a:accent5>
        <a:accent6>
          <a:srgbClr val="3F1E61"/>
        </a:accent6>
        <a:hlink>
          <a:srgbClr val="003966"/>
        </a:hlink>
        <a:folHlink>
          <a:srgbClr val="E68E2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172AA359D1824D82B93504B035385B" ma:contentTypeVersion="0" ma:contentTypeDescription="Create a new document." ma:contentTypeScope="" ma:versionID="c65e4a558db88465bfd1c50b7f7fc51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DF9CBCB-2AAF-4AFC-87AB-808DFE3A9F68}"/>
</file>

<file path=customXml/itemProps2.xml><?xml version="1.0" encoding="utf-8"?>
<ds:datastoreItem xmlns:ds="http://schemas.openxmlformats.org/officeDocument/2006/customXml" ds:itemID="{1B7EE025-0484-4ABC-B6D6-6191841E3C74}"/>
</file>

<file path=customXml/itemProps3.xml><?xml version="1.0" encoding="utf-8"?>
<ds:datastoreItem xmlns:ds="http://schemas.openxmlformats.org/officeDocument/2006/customXml" ds:itemID="{16885264-A9DA-481C-9402-D925DF0A6B2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1724</TotalTime>
  <Words>447</Words>
  <Application>Microsoft Office PowerPoint</Application>
  <PresentationFormat>On-screen Show (4:3)</PresentationFormat>
  <Paragraphs>83</Paragraphs>
  <Slides>11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Standarddesign</vt:lpstr>
      <vt:lpstr>Workshop on the Research Councils and the Energy Innovation Landscape    </vt:lpstr>
      <vt:lpstr>International Panel for the RCUK Review of Energy</vt:lpstr>
      <vt:lpstr>Overarching conclusions and recommendation</vt:lpstr>
      <vt:lpstr>Research Councils response: Energy Strategy Fellow</vt:lpstr>
      <vt:lpstr>A vision for the “prospectus” not a “roadmap”</vt:lpstr>
      <vt:lpstr>Strategic workshops</vt:lpstr>
      <vt:lpstr>Expert workshops</vt:lpstr>
      <vt:lpstr>Light touch reviews</vt:lpstr>
      <vt:lpstr>Categories of energy research identified by  US DoE</vt:lpstr>
      <vt:lpstr>The UK Energy Innovation Landscape</vt:lpstr>
      <vt:lpstr>Workshop Agenda</vt:lpstr>
    </vt:vector>
  </TitlesOfParts>
  <Company>Publications Communications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Imperial College London</dc:title>
  <dc:creator>Seipp, Karsten</dc:creator>
  <cp:lastModifiedBy>Skea, Jim</cp:lastModifiedBy>
  <cp:revision>201</cp:revision>
  <dcterms:modified xsi:type="dcterms:W3CDTF">2013-02-20T09:18:59Z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0x01010021172AA359D1824D82B93504B035385B</vt:lpwstr>
  </property>
</Properties>
</file>