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diagrams/data1.xml" ContentType="application/vnd.openxmlformats-officedocument.drawingml.diagramData+xml"/>
  <Override PartName="/ppt/presentation.xml" ContentType="application/vnd.openxmlformats-officedocument.presentationml.presentation.main+xml"/>
  <Override PartName="/ppt/slides/slide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diagrams/drawing1.xml" ContentType="application/vnd.ms-office.drawingml.diagramDrawing+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quickStyle1.xml" ContentType="application/vnd.openxmlformats-officedocument.drawingml.diagramStyl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colors1.xml" ContentType="application/vnd.openxmlformats-officedocument.drawingml.diagramColor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455" r:id="rId2"/>
    <p:sldId id="449" r:id="rId3"/>
    <p:sldId id="462" r:id="rId4"/>
    <p:sldId id="446" r:id="rId5"/>
    <p:sldId id="464" r:id="rId6"/>
    <p:sldId id="433" r:id="rId7"/>
    <p:sldId id="405" r:id="rId8"/>
    <p:sldId id="454" r:id="rId9"/>
    <p:sldId id="453" r:id="rId10"/>
    <p:sldId id="461" r:id="rId11"/>
  </p:sldIdLst>
  <p:sldSz cx="9144000" cy="6858000" type="screen4x3"/>
  <p:notesSz cx="9931400" cy="6819900"/>
  <p:defaultTextStyle>
    <a:defPPr>
      <a:defRPr lang="en-GB"/>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7979"/>
    <a:srgbClr val="B3AA7E"/>
    <a:srgbClr val="0033CC"/>
    <a:srgbClr val="00FF00"/>
    <a:srgbClr val="00AEEF"/>
    <a:srgbClr val="BFBFBF"/>
    <a:srgbClr val="9ED3D7"/>
    <a:srgbClr val="A3A3E0"/>
    <a:srgbClr val="E3D51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21" autoAdjust="0"/>
    <p:restoredTop sz="76172" autoAdjust="0"/>
  </p:normalViewPr>
  <p:slideViewPr>
    <p:cSldViewPr>
      <p:cViewPr>
        <p:scale>
          <a:sx n="66" d="100"/>
          <a:sy n="66" d="100"/>
        </p:scale>
        <p:origin x="-1686" y="-384"/>
      </p:cViewPr>
      <p:guideLst>
        <p:guide orient="horz" pos="164"/>
        <p:guide pos="567"/>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07" d="100"/>
          <a:sy n="107" d="100"/>
        </p:scale>
        <p:origin x="-1638" y="-78"/>
      </p:cViewPr>
      <p:guideLst>
        <p:guide orient="horz" pos="2148"/>
        <p:guide pos="312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8D483D-CD24-493E-AB69-9796DDB63D4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AB99AD93-8BC7-4CC2-A1E6-66002D43E86B}">
      <dgm:prSet phldrT="[Text]"/>
      <dgm:spPr>
        <a:solidFill>
          <a:srgbClr val="2DF332"/>
        </a:solidFill>
        <a:ln w="3175">
          <a:solidFill>
            <a:schemeClr val="bg1">
              <a:lumMod val="65000"/>
            </a:schemeClr>
          </a:solidFill>
        </a:ln>
      </dgm:spPr>
      <dgm:t>
        <a:bodyPr/>
        <a:lstStyle/>
        <a:p>
          <a:r>
            <a:rPr lang="en-GB" dirty="0" smtClean="0">
              <a:solidFill>
                <a:schemeClr val="tx1"/>
              </a:solidFill>
            </a:rPr>
            <a:t>CCS</a:t>
          </a:r>
          <a:endParaRPr lang="en-GB" dirty="0">
            <a:solidFill>
              <a:schemeClr val="tx1"/>
            </a:solidFill>
          </a:endParaRPr>
        </a:p>
      </dgm:t>
    </dgm:pt>
    <dgm:pt modelId="{684BB3C1-6FC5-48E2-AD94-080907EDD35F}" type="parTrans" cxnId="{4D4273AB-9327-407A-A42E-3D12B4B7E3EB}">
      <dgm:prSet/>
      <dgm:spPr/>
      <dgm:t>
        <a:bodyPr/>
        <a:lstStyle/>
        <a:p>
          <a:endParaRPr lang="en-GB"/>
        </a:p>
      </dgm:t>
    </dgm:pt>
    <dgm:pt modelId="{D28CB2B1-8916-49ED-A606-40278FA3171B}" type="sibTrans" cxnId="{4D4273AB-9327-407A-A42E-3D12B4B7E3EB}">
      <dgm:prSet/>
      <dgm:spPr/>
      <dgm:t>
        <a:bodyPr/>
        <a:lstStyle/>
        <a:p>
          <a:endParaRPr lang="en-GB"/>
        </a:p>
      </dgm:t>
    </dgm:pt>
    <dgm:pt modelId="{C1CED8E8-5DF8-4BD8-8249-D13967FA666F}">
      <dgm:prSet phldrT="[Text]"/>
      <dgm:spPr>
        <a:solidFill>
          <a:srgbClr val="2DF332"/>
        </a:solidFill>
        <a:ln w="3175">
          <a:solidFill>
            <a:schemeClr val="bg1">
              <a:lumMod val="65000"/>
            </a:schemeClr>
          </a:solidFill>
        </a:ln>
      </dgm:spPr>
      <dgm:t>
        <a:bodyPr/>
        <a:lstStyle/>
        <a:p>
          <a:r>
            <a:rPr lang="en-GB" dirty="0" smtClean="0">
              <a:solidFill>
                <a:schemeClr val="tx1"/>
              </a:solidFill>
            </a:rPr>
            <a:t>Offshore Wind</a:t>
          </a:r>
          <a:endParaRPr lang="en-GB" dirty="0">
            <a:solidFill>
              <a:schemeClr val="tx1"/>
            </a:solidFill>
          </a:endParaRPr>
        </a:p>
      </dgm:t>
    </dgm:pt>
    <dgm:pt modelId="{C74DA975-60E2-4627-BB97-BB5C6B948561}" type="parTrans" cxnId="{B5D0EF02-4D19-4357-8B2C-B9499A8C4C05}">
      <dgm:prSet/>
      <dgm:spPr/>
      <dgm:t>
        <a:bodyPr/>
        <a:lstStyle/>
        <a:p>
          <a:endParaRPr lang="en-GB"/>
        </a:p>
      </dgm:t>
    </dgm:pt>
    <dgm:pt modelId="{D3E0D9AD-E35E-4093-B977-FD26760F8FA2}" type="sibTrans" cxnId="{B5D0EF02-4D19-4357-8B2C-B9499A8C4C05}">
      <dgm:prSet/>
      <dgm:spPr/>
      <dgm:t>
        <a:bodyPr/>
        <a:lstStyle/>
        <a:p>
          <a:endParaRPr lang="en-GB"/>
        </a:p>
      </dgm:t>
    </dgm:pt>
    <dgm:pt modelId="{FE38549E-978E-4E0F-AE0C-4475A025E07B}">
      <dgm:prSet phldrT="[Text]">
        <dgm:style>
          <a:lnRef idx="1">
            <a:schemeClr val="accent3"/>
          </a:lnRef>
          <a:fillRef idx="3">
            <a:schemeClr val="accent3"/>
          </a:fillRef>
          <a:effectRef idx="2">
            <a:schemeClr val="accent3"/>
          </a:effectRef>
          <a:fontRef idx="minor">
            <a:schemeClr val="lt1"/>
          </a:fontRef>
        </dgm:style>
      </dgm:prSet>
      <dgm:spPr>
        <a:solidFill>
          <a:srgbClr val="FFC000"/>
        </a:solidFill>
        <a:ln w="3175">
          <a:solidFill>
            <a:schemeClr val="bg1">
              <a:lumMod val="65000"/>
            </a:schemeClr>
          </a:solidFill>
        </a:ln>
        <a:effectLst/>
      </dgm:spPr>
      <dgm:t>
        <a:bodyPr/>
        <a:lstStyle/>
        <a:p>
          <a:r>
            <a:rPr lang="en-GB" dirty="0" smtClean="0">
              <a:solidFill>
                <a:schemeClr val="tx1"/>
              </a:solidFill>
            </a:rPr>
            <a:t>Nuclear</a:t>
          </a:r>
          <a:endParaRPr lang="en-GB" dirty="0">
            <a:solidFill>
              <a:schemeClr val="tx1"/>
            </a:solidFill>
          </a:endParaRPr>
        </a:p>
      </dgm:t>
    </dgm:pt>
    <dgm:pt modelId="{5C4583F3-C79A-4709-BE17-5D6ABBEA5643}" type="parTrans" cxnId="{40FAE539-B47A-4BFF-B129-7C260EBC595F}">
      <dgm:prSet/>
      <dgm:spPr/>
      <dgm:t>
        <a:bodyPr/>
        <a:lstStyle/>
        <a:p>
          <a:endParaRPr lang="en-GB"/>
        </a:p>
      </dgm:t>
    </dgm:pt>
    <dgm:pt modelId="{6D7294C7-0080-46A4-B0C5-3115EF133427}" type="sibTrans" cxnId="{40FAE539-B47A-4BFF-B129-7C260EBC595F}">
      <dgm:prSet/>
      <dgm:spPr/>
      <dgm:t>
        <a:bodyPr/>
        <a:lstStyle/>
        <a:p>
          <a:endParaRPr lang="en-GB"/>
        </a:p>
      </dgm:t>
    </dgm:pt>
    <dgm:pt modelId="{3B4D9E77-9D6A-45CF-8105-44C383F22BAD}">
      <dgm:prSet phldrT="[Text]"/>
      <dgm:spPr>
        <a:solidFill>
          <a:srgbClr val="2DF332"/>
        </a:solidFill>
        <a:ln w="3175">
          <a:solidFill>
            <a:schemeClr val="bg1">
              <a:lumMod val="65000"/>
            </a:schemeClr>
          </a:solidFill>
        </a:ln>
      </dgm:spPr>
      <dgm:t>
        <a:bodyPr/>
        <a:lstStyle/>
        <a:p>
          <a:r>
            <a:rPr lang="en-GB" dirty="0" smtClean="0">
              <a:solidFill>
                <a:schemeClr val="tx1"/>
              </a:solidFill>
            </a:rPr>
            <a:t>Heat</a:t>
          </a:r>
          <a:endParaRPr lang="en-GB" dirty="0">
            <a:solidFill>
              <a:schemeClr val="tx1"/>
            </a:solidFill>
          </a:endParaRPr>
        </a:p>
      </dgm:t>
    </dgm:pt>
    <dgm:pt modelId="{910EB47A-A5DB-4792-9480-14EC8087C74F}" type="parTrans" cxnId="{28376F37-8EA7-44F6-80CD-2AA31182BEF7}">
      <dgm:prSet/>
      <dgm:spPr/>
      <dgm:t>
        <a:bodyPr/>
        <a:lstStyle/>
        <a:p>
          <a:endParaRPr lang="en-GB"/>
        </a:p>
      </dgm:t>
    </dgm:pt>
    <dgm:pt modelId="{EDF66C14-27F2-4F1F-9F56-1C999C85ED59}" type="sibTrans" cxnId="{28376F37-8EA7-44F6-80CD-2AA31182BEF7}">
      <dgm:prSet/>
      <dgm:spPr/>
      <dgm:t>
        <a:bodyPr/>
        <a:lstStyle/>
        <a:p>
          <a:endParaRPr lang="en-GB"/>
        </a:p>
      </dgm:t>
    </dgm:pt>
    <dgm:pt modelId="{325A5DA3-9A09-442D-B153-D22C64E4B238}">
      <dgm:prSet phldrT="[Text]"/>
      <dgm:spPr>
        <a:solidFill>
          <a:srgbClr val="2DF332"/>
        </a:solidFill>
        <a:ln w="3175">
          <a:solidFill>
            <a:schemeClr val="bg1">
              <a:lumMod val="65000"/>
            </a:schemeClr>
          </a:solidFill>
        </a:ln>
        <a:effectLst/>
      </dgm:spPr>
      <dgm:t>
        <a:bodyPr/>
        <a:lstStyle/>
        <a:p>
          <a:r>
            <a:rPr lang="en-GB" b="0" i="0" baseline="0" dirty="0" smtClean="0">
              <a:solidFill>
                <a:schemeClr val="tx1"/>
              </a:solidFill>
            </a:rPr>
            <a:t>Bio-energy</a:t>
          </a:r>
          <a:endParaRPr lang="en-GB" b="0" i="0" baseline="0" dirty="0">
            <a:solidFill>
              <a:schemeClr val="tx1"/>
            </a:solidFill>
          </a:endParaRPr>
        </a:p>
      </dgm:t>
    </dgm:pt>
    <dgm:pt modelId="{82D95E21-67C6-4515-9F8A-003C55427786}" type="parTrans" cxnId="{7E65755C-2794-4B20-BB9C-3C98DAC272C7}">
      <dgm:prSet/>
      <dgm:spPr/>
      <dgm:t>
        <a:bodyPr/>
        <a:lstStyle/>
        <a:p>
          <a:endParaRPr lang="en-GB"/>
        </a:p>
      </dgm:t>
    </dgm:pt>
    <dgm:pt modelId="{B91E3459-CA3D-4E21-8AB7-5633B13D519A}" type="sibTrans" cxnId="{7E65755C-2794-4B20-BB9C-3C98DAC272C7}">
      <dgm:prSet/>
      <dgm:spPr/>
      <dgm:t>
        <a:bodyPr/>
        <a:lstStyle/>
        <a:p>
          <a:endParaRPr lang="en-GB"/>
        </a:p>
      </dgm:t>
    </dgm:pt>
    <dgm:pt modelId="{F12AFD0D-8CA0-4382-95F7-3E0A949029A5}">
      <dgm:prSet phldrT="[Text]"/>
      <dgm:spPr>
        <a:solidFill>
          <a:srgbClr val="2DF332"/>
        </a:solidFill>
        <a:ln w="3175">
          <a:solidFill>
            <a:schemeClr val="bg1">
              <a:lumMod val="65000"/>
            </a:schemeClr>
          </a:solidFill>
        </a:ln>
      </dgm:spPr>
      <dgm:t>
        <a:bodyPr/>
        <a:lstStyle/>
        <a:p>
          <a:r>
            <a:rPr lang="en-GB" dirty="0" smtClean="0">
              <a:solidFill>
                <a:schemeClr val="tx1"/>
              </a:solidFill>
            </a:rPr>
            <a:t>Marine</a:t>
          </a:r>
          <a:endParaRPr lang="en-GB" dirty="0">
            <a:solidFill>
              <a:schemeClr val="tx1"/>
            </a:solidFill>
          </a:endParaRPr>
        </a:p>
      </dgm:t>
    </dgm:pt>
    <dgm:pt modelId="{355F8C28-96E0-41B8-9223-D6F7414BB258}" type="parTrans" cxnId="{7F9E37A4-2A7F-4C2A-A759-F17ACFEF7857}">
      <dgm:prSet/>
      <dgm:spPr/>
      <dgm:t>
        <a:bodyPr/>
        <a:lstStyle/>
        <a:p>
          <a:endParaRPr lang="en-GB"/>
        </a:p>
      </dgm:t>
    </dgm:pt>
    <dgm:pt modelId="{3F036C35-E5CC-4B9A-8DAF-4700442C4D22}" type="sibTrans" cxnId="{7F9E37A4-2A7F-4C2A-A759-F17ACFEF7857}">
      <dgm:prSet/>
      <dgm:spPr/>
      <dgm:t>
        <a:bodyPr/>
        <a:lstStyle/>
        <a:p>
          <a:endParaRPr lang="en-GB"/>
        </a:p>
      </dgm:t>
    </dgm:pt>
    <dgm:pt modelId="{75684558-492D-481E-8419-028F455655C3}">
      <dgm:prSet phldrT="[Text]">
        <dgm:style>
          <a:lnRef idx="1">
            <a:schemeClr val="accent3"/>
          </a:lnRef>
          <a:fillRef idx="3">
            <a:schemeClr val="accent3"/>
          </a:fillRef>
          <a:effectRef idx="2">
            <a:schemeClr val="accent3"/>
          </a:effectRef>
          <a:fontRef idx="minor">
            <a:schemeClr val="lt1"/>
          </a:fontRef>
        </dgm:style>
      </dgm:prSet>
      <dgm:spPr>
        <a:solidFill>
          <a:srgbClr val="00FF00"/>
        </a:solidFill>
        <a:ln w="3175">
          <a:solidFill>
            <a:schemeClr val="bg1">
              <a:lumMod val="65000"/>
            </a:schemeClr>
          </a:solidFill>
        </a:ln>
        <a:effectLst/>
      </dgm:spPr>
      <dgm:t>
        <a:bodyPr/>
        <a:lstStyle/>
        <a:p>
          <a:r>
            <a:rPr lang="en-GB" dirty="0" smtClean="0">
              <a:solidFill>
                <a:schemeClr val="tx1"/>
              </a:solidFill>
            </a:rPr>
            <a:t>Non-domestic buildings</a:t>
          </a:r>
          <a:endParaRPr lang="en-GB" dirty="0">
            <a:solidFill>
              <a:schemeClr val="tx1"/>
            </a:solidFill>
          </a:endParaRPr>
        </a:p>
      </dgm:t>
    </dgm:pt>
    <dgm:pt modelId="{93FCB96E-7059-45A5-AE97-E09E9C236B38}" type="parTrans" cxnId="{3EBD76F5-4831-442E-8C98-AE456F6FEE5B}">
      <dgm:prSet/>
      <dgm:spPr/>
      <dgm:t>
        <a:bodyPr/>
        <a:lstStyle/>
        <a:p>
          <a:endParaRPr lang="en-GB"/>
        </a:p>
      </dgm:t>
    </dgm:pt>
    <dgm:pt modelId="{6C0CA998-A9A3-4D9F-BB1D-C6966A90CA8B}" type="sibTrans" cxnId="{3EBD76F5-4831-442E-8C98-AE456F6FEE5B}">
      <dgm:prSet/>
      <dgm:spPr/>
      <dgm:t>
        <a:bodyPr/>
        <a:lstStyle/>
        <a:p>
          <a:endParaRPr lang="en-GB"/>
        </a:p>
      </dgm:t>
    </dgm:pt>
    <dgm:pt modelId="{2C8DFB7B-91A1-4A48-928C-2756464E0A91}">
      <dgm:prSet phldrT="[Text]"/>
      <dgm:spPr>
        <a:solidFill>
          <a:srgbClr val="2DF332"/>
        </a:solidFill>
        <a:ln w="3175">
          <a:solidFill>
            <a:schemeClr val="bg1">
              <a:lumMod val="65000"/>
            </a:schemeClr>
          </a:solidFill>
        </a:ln>
      </dgm:spPr>
      <dgm:t>
        <a:bodyPr/>
        <a:lstStyle/>
        <a:p>
          <a:r>
            <a:rPr lang="en-GB" dirty="0" smtClean="0">
              <a:solidFill>
                <a:schemeClr val="tx1"/>
              </a:solidFill>
            </a:rPr>
            <a:t>Electricity networks &amp; storage</a:t>
          </a:r>
          <a:endParaRPr lang="en-GB" dirty="0">
            <a:solidFill>
              <a:schemeClr val="tx1"/>
            </a:solidFill>
          </a:endParaRPr>
        </a:p>
      </dgm:t>
    </dgm:pt>
    <dgm:pt modelId="{97606D03-11B4-45A0-B184-306653188734}" type="parTrans" cxnId="{408FD854-DD63-45DA-B2D8-2971D477824F}">
      <dgm:prSet/>
      <dgm:spPr/>
      <dgm:t>
        <a:bodyPr/>
        <a:lstStyle/>
        <a:p>
          <a:endParaRPr lang="en-GB"/>
        </a:p>
      </dgm:t>
    </dgm:pt>
    <dgm:pt modelId="{379F9107-D1CA-4FB2-A302-188B34D93788}" type="sibTrans" cxnId="{408FD854-DD63-45DA-B2D8-2971D477824F}">
      <dgm:prSet/>
      <dgm:spPr/>
      <dgm:t>
        <a:bodyPr/>
        <a:lstStyle/>
        <a:p>
          <a:endParaRPr lang="en-GB"/>
        </a:p>
      </dgm:t>
    </dgm:pt>
    <dgm:pt modelId="{5C1070CF-839E-49B5-8342-6066166D7216}">
      <dgm:prSet phldrT="[Text]">
        <dgm:style>
          <a:lnRef idx="1">
            <a:schemeClr val="accent3"/>
          </a:lnRef>
          <a:fillRef idx="3">
            <a:schemeClr val="accent3"/>
          </a:fillRef>
          <a:effectRef idx="2">
            <a:schemeClr val="accent3"/>
          </a:effectRef>
          <a:fontRef idx="minor">
            <a:schemeClr val="lt1"/>
          </a:fontRef>
        </dgm:style>
      </dgm:prSet>
      <dgm:spPr>
        <a:solidFill>
          <a:srgbClr val="00FF00"/>
        </a:solidFill>
        <a:ln w="3175">
          <a:solidFill>
            <a:schemeClr val="bg1">
              <a:lumMod val="65000"/>
            </a:schemeClr>
          </a:solidFill>
        </a:ln>
        <a:effectLst/>
      </dgm:spPr>
      <dgm:t>
        <a:bodyPr/>
        <a:lstStyle/>
        <a:p>
          <a:r>
            <a:rPr lang="en-GB" dirty="0" smtClean="0">
              <a:solidFill>
                <a:schemeClr val="tx1"/>
              </a:solidFill>
            </a:rPr>
            <a:t>Industrial energy efficiency</a:t>
          </a:r>
          <a:endParaRPr lang="en-GB" dirty="0">
            <a:solidFill>
              <a:schemeClr val="tx1"/>
            </a:solidFill>
          </a:endParaRPr>
        </a:p>
      </dgm:t>
    </dgm:pt>
    <dgm:pt modelId="{ED915AE6-5425-4403-A3E6-96402C425E29}" type="parTrans" cxnId="{B011869A-4853-4A13-B20F-63EE6DA18D41}">
      <dgm:prSet/>
      <dgm:spPr/>
      <dgm:t>
        <a:bodyPr/>
        <a:lstStyle/>
        <a:p>
          <a:endParaRPr lang="en-GB"/>
        </a:p>
      </dgm:t>
    </dgm:pt>
    <dgm:pt modelId="{69C4EED1-2E36-4758-9030-D659F51B4A83}" type="sibTrans" cxnId="{B011869A-4853-4A13-B20F-63EE6DA18D41}">
      <dgm:prSet/>
      <dgm:spPr/>
      <dgm:t>
        <a:bodyPr/>
        <a:lstStyle/>
        <a:p>
          <a:endParaRPr lang="en-GB"/>
        </a:p>
      </dgm:t>
    </dgm:pt>
    <dgm:pt modelId="{4176C293-A547-4893-9021-57013D29A7C9}">
      <dgm:prSet phldrT="[Text]">
        <dgm:style>
          <a:lnRef idx="1">
            <a:schemeClr val="accent3"/>
          </a:lnRef>
          <a:fillRef idx="3">
            <a:schemeClr val="accent3"/>
          </a:fillRef>
          <a:effectRef idx="2">
            <a:schemeClr val="accent3"/>
          </a:effectRef>
          <a:fontRef idx="minor">
            <a:schemeClr val="lt1"/>
          </a:fontRef>
        </dgm:style>
      </dgm:prSet>
      <dgm:spPr>
        <a:solidFill>
          <a:srgbClr val="FFC000"/>
        </a:solidFill>
        <a:ln w="3175">
          <a:solidFill>
            <a:schemeClr val="bg1">
              <a:lumMod val="65000"/>
            </a:schemeClr>
          </a:solidFill>
        </a:ln>
        <a:effectLst/>
      </dgm:spPr>
      <dgm:t>
        <a:bodyPr/>
        <a:lstStyle/>
        <a:p>
          <a:r>
            <a:rPr lang="en-GB" dirty="0" smtClean="0">
              <a:solidFill>
                <a:schemeClr val="tx1"/>
              </a:solidFill>
            </a:rPr>
            <a:t>Hydrogen</a:t>
          </a:r>
          <a:endParaRPr lang="en-GB" dirty="0">
            <a:solidFill>
              <a:schemeClr val="tx1"/>
            </a:solidFill>
          </a:endParaRPr>
        </a:p>
      </dgm:t>
    </dgm:pt>
    <dgm:pt modelId="{91B6EF38-DBFD-4CB0-B325-5D424DA648F9}" type="parTrans" cxnId="{F227EB46-1A59-4582-A276-9280B9EE200E}">
      <dgm:prSet/>
      <dgm:spPr/>
      <dgm:t>
        <a:bodyPr/>
        <a:lstStyle/>
        <a:p>
          <a:endParaRPr lang="en-GB"/>
        </a:p>
      </dgm:t>
    </dgm:pt>
    <dgm:pt modelId="{A05C3AAE-6768-4AF3-928F-68C4684BF654}" type="sibTrans" cxnId="{F227EB46-1A59-4582-A276-9280B9EE200E}">
      <dgm:prSet/>
      <dgm:spPr/>
      <dgm:t>
        <a:bodyPr/>
        <a:lstStyle/>
        <a:p>
          <a:endParaRPr lang="en-GB"/>
        </a:p>
      </dgm:t>
    </dgm:pt>
    <dgm:pt modelId="{00058B1E-6D32-45C8-89D3-8D50C7E15922}">
      <dgm:prSet phldrT="[Text]">
        <dgm:style>
          <a:lnRef idx="1">
            <a:schemeClr val="accent3"/>
          </a:lnRef>
          <a:fillRef idx="3">
            <a:schemeClr val="accent3"/>
          </a:fillRef>
          <a:effectRef idx="2">
            <a:schemeClr val="accent3"/>
          </a:effectRef>
          <a:fontRef idx="minor">
            <a:schemeClr val="lt1"/>
          </a:fontRef>
        </dgm:style>
      </dgm:prSet>
      <dgm:spPr>
        <a:solidFill>
          <a:srgbClr val="00FF00"/>
        </a:solidFill>
        <a:ln w="3175">
          <a:solidFill>
            <a:schemeClr val="bg1">
              <a:lumMod val="65000"/>
            </a:schemeClr>
          </a:solidFill>
        </a:ln>
        <a:effectLst/>
      </dgm:spPr>
      <dgm:t>
        <a:bodyPr/>
        <a:lstStyle/>
        <a:p>
          <a:r>
            <a:rPr lang="en-GB" dirty="0" smtClean="0">
              <a:solidFill>
                <a:schemeClr val="tx1"/>
              </a:solidFill>
            </a:rPr>
            <a:t>Domestic buildings</a:t>
          </a:r>
          <a:endParaRPr lang="en-GB" dirty="0">
            <a:solidFill>
              <a:schemeClr val="tx1"/>
            </a:solidFill>
          </a:endParaRPr>
        </a:p>
      </dgm:t>
    </dgm:pt>
    <dgm:pt modelId="{89FC57FF-72AE-48FB-8413-DBAADCBD2669}" type="sibTrans" cxnId="{30E3F517-0790-4834-A9F2-142DB521BCEE}">
      <dgm:prSet/>
      <dgm:spPr/>
      <dgm:t>
        <a:bodyPr/>
        <a:lstStyle/>
        <a:p>
          <a:endParaRPr lang="en-GB"/>
        </a:p>
      </dgm:t>
    </dgm:pt>
    <dgm:pt modelId="{6F19EBBC-F4B6-4A11-B790-96A0C8767EA1}" type="parTrans" cxnId="{30E3F517-0790-4834-A9F2-142DB521BCEE}">
      <dgm:prSet/>
      <dgm:spPr/>
      <dgm:t>
        <a:bodyPr/>
        <a:lstStyle/>
        <a:p>
          <a:endParaRPr lang="en-GB"/>
        </a:p>
      </dgm:t>
    </dgm:pt>
    <dgm:pt modelId="{AE1E3FFC-0711-4DC4-9691-500CEC0B340B}" type="pres">
      <dgm:prSet presAssocID="{9E8D483D-CD24-493E-AB69-9796DDB63D4A}" presName="diagram" presStyleCnt="0">
        <dgm:presLayoutVars>
          <dgm:dir/>
          <dgm:resizeHandles val="exact"/>
        </dgm:presLayoutVars>
      </dgm:prSet>
      <dgm:spPr/>
      <dgm:t>
        <a:bodyPr/>
        <a:lstStyle/>
        <a:p>
          <a:endParaRPr lang="en-GB"/>
        </a:p>
      </dgm:t>
    </dgm:pt>
    <dgm:pt modelId="{EE64C910-2155-40DB-86C6-C5B802D8DF4E}" type="pres">
      <dgm:prSet presAssocID="{AB99AD93-8BC7-4CC2-A1E6-66002D43E86B}" presName="node" presStyleLbl="node1" presStyleIdx="0" presStyleCnt="11" custLinFactNeighborX="771" custLinFactNeighborY="6432">
        <dgm:presLayoutVars>
          <dgm:bulletEnabled val="1"/>
        </dgm:presLayoutVars>
      </dgm:prSet>
      <dgm:spPr/>
      <dgm:t>
        <a:bodyPr/>
        <a:lstStyle/>
        <a:p>
          <a:endParaRPr lang="en-GB"/>
        </a:p>
      </dgm:t>
    </dgm:pt>
    <dgm:pt modelId="{B6559E03-AC74-4ECD-89D9-59E1066ABE69}" type="pres">
      <dgm:prSet presAssocID="{D28CB2B1-8916-49ED-A606-40278FA3171B}" presName="sibTrans" presStyleCnt="0"/>
      <dgm:spPr/>
    </dgm:pt>
    <dgm:pt modelId="{75283BAF-FFC9-4357-B4BA-97058603F935}" type="pres">
      <dgm:prSet presAssocID="{C1CED8E8-5DF8-4BD8-8249-D13967FA666F}" presName="node" presStyleLbl="node1" presStyleIdx="1" presStyleCnt="11" custLinFactNeighborX="-1638" custLinFactNeighborY="6432">
        <dgm:presLayoutVars>
          <dgm:bulletEnabled val="1"/>
        </dgm:presLayoutVars>
      </dgm:prSet>
      <dgm:spPr/>
      <dgm:t>
        <a:bodyPr/>
        <a:lstStyle/>
        <a:p>
          <a:endParaRPr lang="en-GB"/>
        </a:p>
      </dgm:t>
    </dgm:pt>
    <dgm:pt modelId="{37D8D8BD-FC98-4027-A35F-8432340CBB0F}" type="pres">
      <dgm:prSet presAssocID="{D3E0D9AD-E35E-4093-B977-FD26760F8FA2}" presName="sibTrans" presStyleCnt="0"/>
      <dgm:spPr/>
    </dgm:pt>
    <dgm:pt modelId="{5ADC67EF-B5AC-4CA8-92C8-6EAC9A7D6FF2}" type="pres">
      <dgm:prSet presAssocID="{F12AFD0D-8CA0-4382-95F7-3E0A949029A5}" presName="node" presStyleLbl="node1" presStyleIdx="2" presStyleCnt="11" custLinFactNeighborX="771" custLinFactNeighborY="6432">
        <dgm:presLayoutVars>
          <dgm:bulletEnabled val="1"/>
        </dgm:presLayoutVars>
      </dgm:prSet>
      <dgm:spPr/>
      <dgm:t>
        <a:bodyPr/>
        <a:lstStyle/>
        <a:p>
          <a:endParaRPr lang="en-GB"/>
        </a:p>
      </dgm:t>
    </dgm:pt>
    <dgm:pt modelId="{EB5369C4-F802-4DF1-9542-7F88C482ACC7}" type="pres">
      <dgm:prSet presAssocID="{3F036C35-E5CC-4B9A-8DAF-4700442C4D22}" presName="sibTrans" presStyleCnt="0"/>
      <dgm:spPr/>
    </dgm:pt>
    <dgm:pt modelId="{AFEFB95B-D977-497E-B55F-570C589768BD}" type="pres">
      <dgm:prSet presAssocID="{00058B1E-6D32-45C8-89D3-8D50C7E15922}" presName="node" presStyleLbl="node1" presStyleIdx="3" presStyleCnt="11" custLinFactY="100000" custLinFactNeighborX="-1638" custLinFactNeighborY="131448">
        <dgm:presLayoutVars>
          <dgm:bulletEnabled val="1"/>
        </dgm:presLayoutVars>
      </dgm:prSet>
      <dgm:spPr/>
      <dgm:t>
        <a:bodyPr/>
        <a:lstStyle/>
        <a:p>
          <a:endParaRPr lang="en-GB"/>
        </a:p>
      </dgm:t>
    </dgm:pt>
    <dgm:pt modelId="{A051F8B9-BC46-4818-BFE1-167FD188B33F}" type="pres">
      <dgm:prSet presAssocID="{89FC57FF-72AE-48FB-8413-DBAADCBD2669}" presName="sibTrans" presStyleCnt="0"/>
      <dgm:spPr/>
    </dgm:pt>
    <dgm:pt modelId="{4BC64609-BEC9-4E81-A12A-0D8894344B89}" type="pres">
      <dgm:prSet presAssocID="{75684558-492D-481E-8419-028F455655C3}" presName="node" presStyleLbl="node1" presStyleIdx="4" presStyleCnt="11" custLinFactY="13914" custLinFactNeighborX="1638" custLinFactNeighborY="100000">
        <dgm:presLayoutVars>
          <dgm:bulletEnabled val="1"/>
        </dgm:presLayoutVars>
      </dgm:prSet>
      <dgm:spPr/>
      <dgm:t>
        <a:bodyPr/>
        <a:lstStyle/>
        <a:p>
          <a:endParaRPr lang="en-GB"/>
        </a:p>
      </dgm:t>
    </dgm:pt>
    <dgm:pt modelId="{709045D4-2419-410C-9C02-4383DDA7D2F9}" type="pres">
      <dgm:prSet presAssocID="{6C0CA998-A9A3-4D9F-BB1D-C6966A90CA8B}" presName="sibTrans" presStyleCnt="0"/>
      <dgm:spPr/>
    </dgm:pt>
    <dgm:pt modelId="{D1F9D746-3778-4E89-8D6C-B2B67D714592}" type="pres">
      <dgm:prSet presAssocID="{FE38549E-978E-4E0F-AE0C-4475A025E07B}" presName="node" presStyleLbl="node1" presStyleIdx="5" presStyleCnt="11" custLinFactX="-9229" custLinFactY="100000" custLinFactNeighborX="-100000" custLinFactNeighborY="125988">
        <dgm:presLayoutVars>
          <dgm:bulletEnabled val="1"/>
        </dgm:presLayoutVars>
      </dgm:prSet>
      <dgm:spPr/>
      <dgm:t>
        <a:bodyPr/>
        <a:lstStyle/>
        <a:p>
          <a:endParaRPr lang="en-GB"/>
        </a:p>
      </dgm:t>
    </dgm:pt>
    <dgm:pt modelId="{9F5D32D2-D3FA-43E3-B7D9-6BA9F45877F7}" type="pres">
      <dgm:prSet presAssocID="{6D7294C7-0080-46A4-B0C5-3115EF133427}" presName="sibTrans" presStyleCnt="0"/>
      <dgm:spPr/>
    </dgm:pt>
    <dgm:pt modelId="{A7E7EF85-28FC-4635-8209-FA412DAEFC9F}" type="pres">
      <dgm:prSet presAssocID="{2C8DFB7B-91A1-4A48-928C-2756464E0A91}" presName="node" presStyleLbl="node1" presStyleIdx="6" presStyleCnt="11" custLinFactY="-14827" custLinFactNeighborX="1638" custLinFactNeighborY="-100000">
        <dgm:presLayoutVars>
          <dgm:bulletEnabled val="1"/>
        </dgm:presLayoutVars>
      </dgm:prSet>
      <dgm:spPr/>
      <dgm:t>
        <a:bodyPr/>
        <a:lstStyle/>
        <a:p>
          <a:endParaRPr lang="en-GB"/>
        </a:p>
      </dgm:t>
    </dgm:pt>
    <dgm:pt modelId="{85193197-DAD5-438F-B78B-23C5126ADDF4}" type="pres">
      <dgm:prSet presAssocID="{379F9107-D1CA-4FB2-A302-188B34D93788}" presName="sibTrans" presStyleCnt="0"/>
      <dgm:spPr/>
    </dgm:pt>
    <dgm:pt modelId="{523D7507-819D-457C-8D6F-33B8AC52F36A}" type="pres">
      <dgm:prSet presAssocID="{3B4D9E77-9D6A-45CF-8105-44C383F22BAD}" presName="node" presStyleLbl="node1" presStyleIdx="7" presStyleCnt="11" custLinFactY="-100000" custLinFactNeighborX="-1638" custLinFactNeighborY="-126901">
        <dgm:presLayoutVars>
          <dgm:bulletEnabled val="1"/>
        </dgm:presLayoutVars>
      </dgm:prSet>
      <dgm:spPr/>
      <dgm:t>
        <a:bodyPr/>
        <a:lstStyle/>
        <a:p>
          <a:endParaRPr lang="en-GB"/>
        </a:p>
      </dgm:t>
    </dgm:pt>
    <dgm:pt modelId="{7F1642FE-E07A-4EE1-BBC2-3E3ED81156B4}" type="pres">
      <dgm:prSet presAssocID="{EDF66C14-27F2-4F1F-9F56-1C999C85ED59}" presName="sibTrans" presStyleCnt="0"/>
      <dgm:spPr/>
    </dgm:pt>
    <dgm:pt modelId="{90DA74DF-B171-45A3-9420-89B802660162}" type="pres">
      <dgm:prSet presAssocID="{325A5DA3-9A09-442D-B153-D22C64E4B238}" presName="node" presStyleLbl="node1" presStyleIdx="8" presStyleCnt="11" custLinFactX="9229" custLinFactY="-100000" custLinFactNeighborX="100000" custLinFactNeighborY="-131494">
        <dgm:presLayoutVars>
          <dgm:bulletEnabled val="1"/>
        </dgm:presLayoutVars>
      </dgm:prSet>
      <dgm:spPr/>
      <dgm:t>
        <a:bodyPr/>
        <a:lstStyle/>
        <a:p>
          <a:endParaRPr lang="en-GB"/>
        </a:p>
      </dgm:t>
    </dgm:pt>
    <dgm:pt modelId="{A557D796-FD80-4913-8DF9-CCA58F471A1B}" type="pres">
      <dgm:prSet presAssocID="{B91E3459-CA3D-4E21-8AB7-5633B13D519A}" presName="sibTrans" presStyleCnt="0"/>
      <dgm:spPr/>
    </dgm:pt>
    <dgm:pt modelId="{A417342E-B3BE-4CBC-A968-7B8C532EA8D7}" type="pres">
      <dgm:prSet presAssocID="{5C1070CF-839E-49B5-8342-6066166D7216}" presName="node" presStyleLbl="node1" presStyleIdx="9" presStyleCnt="11" custLinFactNeighborX="-771" custLinFactNeighborY="-7345">
        <dgm:presLayoutVars>
          <dgm:bulletEnabled val="1"/>
        </dgm:presLayoutVars>
      </dgm:prSet>
      <dgm:spPr/>
      <dgm:t>
        <a:bodyPr/>
        <a:lstStyle/>
        <a:p>
          <a:endParaRPr lang="en-GB"/>
        </a:p>
      </dgm:t>
    </dgm:pt>
    <dgm:pt modelId="{B1258E68-F116-4912-A6D2-81A7AB8D3B0C}" type="pres">
      <dgm:prSet presAssocID="{69C4EED1-2E36-4758-9030-D659F51B4A83}" presName="sibTrans" presStyleCnt="0"/>
      <dgm:spPr/>
    </dgm:pt>
    <dgm:pt modelId="{1C363A4A-BDE8-4B5B-90AE-DD2255E5AF1D}" type="pres">
      <dgm:prSet presAssocID="{4176C293-A547-4893-9021-57013D29A7C9}" presName="node" presStyleLbl="node1" presStyleIdx="10" presStyleCnt="11" custLinFactNeighborX="7158" custLinFactNeighborY="-11938">
        <dgm:presLayoutVars>
          <dgm:bulletEnabled val="1"/>
        </dgm:presLayoutVars>
      </dgm:prSet>
      <dgm:spPr/>
      <dgm:t>
        <a:bodyPr/>
        <a:lstStyle/>
        <a:p>
          <a:endParaRPr lang="en-GB"/>
        </a:p>
      </dgm:t>
    </dgm:pt>
  </dgm:ptLst>
  <dgm:cxnLst>
    <dgm:cxn modelId="{0513EAAB-11EB-4EC2-B7F4-F24FC539194F}" type="presOf" srcId="{325A5DA3-9A09-442D-B153-D22C64E4B238}" destId="{90DA74DF-B171-45A3-9420-89B802660162}" srcOrd="0" destOrd="0" presId="urn:microsoft.com/office/officeart/2005/8/layout/default"/>
    <dgm:cxn modelId="{4D4273AB-9327-407A-A42E-3D12B4B7E3EB}" srcId="{9E8D483D-CD24-493E-AB69-9796DDB63D4A}" destId="{AB99AD93-8BC7-4CC2-A1E6-66002D43E86B}" srcOrd="0" destOrd="0" parTransId="{684BB3C1-6FC5-48E2-AD94-080907EDD35F}" sibTransId="{D28CB2B1-8916-49ED-A606-40278FA3171B}"/>
    <dgm:cxn modelId="{21116DC3-C510-4943-AC5D-5756CF535070}" type="presOf" srcId="{5C1070CF-839E-49B5-8342-6066166D7216}" destId="{A417342E-B3BE-4CBC-A968-7B8C532EA8D7}" srcOrd="0" destOrd="0" presId="urn:microsoft.com/office/officeart/2005/8/layout/default"/>
    <dgm:cxn modelId="{408FD854-DD63-45DA-B2D8-2971D477824F}" srcId="{9E8D483D-CD24-493E-AB69-9796DDB63D4A}" destId="{2C8DFB7B-91A1-4A48-928C-2756464E0A91}" srcOrd="6" destOrd="0" parTransId="{97606D03-11B4-45A0-B184-306653188734}" sibTransId="{379F9107-D1CA-4FB2-A302-188B34D93788}"/>
    <dgm:cxn modelId="{F6965308-E64A-46A4-9A71-A7A6AB2863D5}" type="presOf" srcId="{AB99AD93-8BC7-4CC2-A1E6-66002D43E86B}" destId="{EE64C910-2155-40DB-86C6-C5B802D8DF4E}" srcOrd="0" destOrd="0" presId="urn:microsoft.com/office/officeart/2005/8/layout/default"/>
    <dgm:cxn modelId="{28376F37-8EA7-44F6-80CD-2AA31182BEF7}" srcId="{9E8D483D-CD24-493E-AB69-9796DDB63D4A}" destId="{3B4D9E77-9D6A-45CF-8105-44C383F22BAD}" srcOrd="7" destOrd="0" parTransId="{910EB47A-A5DB-4792-9480-14EC8087C74F}" sibTransId="{EDF66C14-27F2-4F1F-9F56-1C999C85ED59}"/>
    <dgm:cxn modelId="{D68ABA25-426E-4EFF-A044-54EFBDEB6276}" type="presOf" srcId="{75684558-492D-481E-8419-028F455655C3}" destId="{4BC64609-BEC9-4E81-A12A-0D8894344B89}" srcOrd="0" destOrd="0" presId="urn:microsoft.com/office/officeart/2005/8/layout/default"/>
    <dgm:cxn modelId="{3EBD76F5-4831-442E-8C98-AE456F6FEE5B}" srcId="{9E8D483D-CD24-493E-AB69-9796DDB63D4A}" destId="{75684558-492D-481E-8419-028F455655C3}" srcOrd="4" destOrd="0" parTransId="{93FCB96E-7059-45A5-AE97-E09E9C236B38}" sibTransId="{6C0CA998-A9A3-4D9F-BB1D-C6966A90CA8B}"/>
    <dgm:cxn modelId="{511BF935-DD36-4225-9256-D53AEBE078E6}" type="presOf" srcId="{3B4D9E77-9D6A-45CF-8105-44C383F22BAD}" destId="{523D7507-819D-457C-8D6F-33B8AC52F36A}" srcOrd="0" destOrd="0" presId="urn:microsoft.com/office/officeart/2005/8/layout/default"/>
    <dgm:cxn modelId="{40FAE539-B47A-4BFF-B129-7C260EBC595F}" srcId="{9E8D483D-CD24-493E-AB69-9796DDB63D4A}" destId="{FE38549E-978E-4E0F-AE0C-4475A025E07B}" srcOrd="5" destOrd="0" parTransId="{5C4583F3-C79A-4709-BE17-5D6ABBEA5643}" sibTransId="{6D7294C7-0080-46A4-B0C5-3115EF133427}"/>
    <dgm:cxn modelId="{B5D0EF02-4D19-4357-8B2C-B9499A8C4C05}" srcId="{9E8D483D-CD24-493E-AB69-9796DDB63D4A}" destId="{C1CED8E8-5DF8-4BD8-8249-D13967FA666F}" srcOrd="1" destOrd="0" parTransId="{C74DA975-60E2-4627-BB97-BB5C6B948561}" sibTransId="{D3E0D9AD-E35E-4093-B977-FD26760F8FA2}"/>
    <dgm:cxn modelId="{B011869A-4853-4A13-B20F-63EE6DA18D41}" srcId="{9E8D483D-CD24-493E-AB69-9796DDB63D4A}" destId="{5C1070CF-839E-49B5-8342-6066166D7216}" srcOrd="9" destOrd="0" parTransId="{ED915AE6-5425-4403-A3E6-96402C425E29}" sibTransId="{69C4EED1-2E36-4758-9030-D659F51B4A83}"/>
    <dgm:cxn modelId="{7E65755C-2794-4B20-BB9C-3C98DAC272C7}" srcId="{9E8D483D-CD24-493E-AB69-9796DDB63D4A}" destId="{325A5DA3-9A09-442D-B153-D22C64E4B238}" srcOrd="8" destOrd="0" parTransId="{82D95E21-67C6-4515-9F8A-003C55427786}" sibTransId="{B91E3459-CA3D-4E21-8AB7-5633B13D519A}"/>
    <dgm:cxn modelId="{B23EA959-3C55-4FFF-8C0C-4A72B6B47865}" type="presOf" srcId="{FE38549E-978E-4E0F-AE0C-4475A025E07B}" destId="{D1F9D746-3778-4E89-8D6C-B2B67D714592}" srcOrd="0" destOrd="0" presId="urn:microsoft.com/office/officeart/2005/8/layout/default"/>
    <dgm:cxn modelId="{54207D23-ABAE-49BC-A7E2-CFDF28E7DF04}" type="presOf" srcId="{2C8DFB7B-91A1-4A48-928C-2756464E0A91}" destId="{A7E7EF85-28FC-4635-8209-FA412DAEFC9F}" srcOrd="0" destOrd="0" presId="urn:microsoft.com/office/officeart/2005/8/layout/default"/>
    <dgm:cxn modelId="{0E427BC2-5D78-4E30-8CFC-885363412218}" type="presOf" srcId="{9E8D483D-CD24-493E-AB69-9796DDB63D4A}" destId="{AE1E3FFC-0711-4DC4-9691-500CEC0B340B}" srcOrd="0" destOrd="0" presId="urn:microsoft.com/office/officeart/2005/8/layout/default"/>
    <dgm:cxn modelId="{06C520A4-827E-4FC9-92B8-D2236C367EA1}" type="presOf" srcId="{00058B1E-6D32-45C8-89D3-8D50C7E15922}" destId="{AFEFB95B-D977-497E-B55F-570C589768BD}" srcOrd="0" destOrd="0" presId="urn:microsoft.com/office/officeart/2005/8/layout/default"/>
    <dgm:cxn modelId="{F227EB46-1A59-4582-A276-9280B9EE200E}" srcId="{9E8D483D-CD24-493E-AB69-9796DDB63D4A}" destId="{4176C293-A547-4893-9021-57013D29A7C9}" srcOrd="10" destOrd="0" parTransId="{91B6EF38-DBFD-4CB0-B325-5D424DA648F9}" sibTransId="{A05C3AAE-6768-4AF3-928F-68C4684BF654}"/>
    <dgm:cxn modelId="{FBCBC65C-21F1-4C1C-BD05-178B249D7D6D}" type="presOf" srcId="{F12AFD0D-8CA0-4382-95F7-3E0A949029A5}" destId="{5ADC67EF-B5AC-4CA8-92C8-6EAC9A7D6FF2}" srcOrd="0" destOrd="0" presId="urn:microsoft.com/office/officeart/2005/8/layout/default"/>
    <dgm:cxn modelId="{30E3F517-0790-4834-A9F2-142DB521BCEE}" srcId="{9E8D483D-CD24-493E-AB69-9796DDB63D4A}" destId="{00058B1E-6D32-45C8-89D3-8D50C7E15922}" srcOrd="3" destOrd="0" parTransId="{6F19EBBC-F4B6-4A11-B790-96A0C8767EA1}" sibTransId="{89FC57FF-72AE-48FB-8413-DBAADCBD2669}"/>
    <dgm:cxn modelId="{D02AEE05-539A-4DCC-A07D-48A0BC685341}" type="presOf" srcId="{C1CED8E8-5DF8-4BD8-8249-D13967FA666F}" destId="{75283BAF-FFC9-4357-B4BA-97058603F935}" srcOrd="0" destOrd="0" presId="urn:microsoft.com/office/officeart/2005/8/layout/default"/>
    <dgm:cxn modelId="{BD211413-63A0-49A5-8D82-87474A2C5D22}" type="presOf" srcId="{4176C293-A547-4893-9021-57013D29A7C9}" destId="{1C363A4A-BDE8-4B5B-90AE-DD2255E5AF1D}" srcOrd="0" destOrd="0" presId="urn:microsoft.com/office/officeart/2005/8/layout/default"/>
    <dgm:cxn modelId="{7F9E37A4-2A7F-4C2A-A759-F17ACFEF7857}" srcId="{9E8D483D-CD24-493E-AB69-9796DDB63D4A}" destId="{F12AFD0D-8CA0-4382-95F7-3E0A949029A5}" srcOrd="2" destOrd="0" parTransId="{355F8C28-96E0-41B8-9223-D6F7414BB258}" sibTransId="{3F036C35-E5CC-4B9A-8DAF-4700442C4D22}"/>
    <dgm:cxn modelId="{250B3A6B-34DD-4960-AA28-686287AE6545}" type="presParOf" srcId="{AE1E3FFC-0711-4DC4-9691-500CEC0B340B}" destId="{EE64C910-2155-40DB-86C6-C5B802D8DF4E}" srcOrd="0" destOrd="0" presId="urn:microsoft.com/office/officeart/2005/8/layout/default"/>
    <dgm:cxn modelId="{045D1216-8977-4692-853F-8D5AE4D8D9D3}" type="presParOf" srcId="{AE1E3FFC-0711-4DC4-9691-500CEC0B340B}" destId="{B6559E03-AC74-4ECD-89D9-59E1066ABE69}" srcOrd="1" destOrd="0" presId="urn:microsoft.com/office/officeart/2005/8/layout/default"/>
    <dgm:cxn modelId="{4904546E-32C8-4141-936A-4889DDFD5F1F}" type="presParOf" srcId="{AE1E3FFC-0711-4DC4-9691-500CEC0B340B}" destId="{75283BAF-FFC9-4357-B4BA-97058603F935}" srcOrd="2" destOrd="0" presId="urn:microsoft.com/office/officeart/2005/8/layout/default"/>
    <dgm:cxn modelId="{D2A43E94-A650-4CBA-BCDC-5C1B42202BC9}" type="presParOf" srcId="{AE1E3FFC-0711-4DC4-9691-500CEC0B340B}" destId="{37D8D8BD-FC98-4027-A35F-8432340CBB0F}" srcOrd="3" destOrd="0" presId="urn:microsoft.com/office/officeart/2005/8/layout/default"/>
    <dgm:cxn modelId="{1A057A3F-FE4F-4954-B2DB-96EE067CB27E}" type="presParOf" srcId="{AE1E3FFC-0711-4DC4-9691-500CEC0B340B}" destId="{5ADC67EF-B5AC-4CA8-92C8-6EAC9A7D6FF2}" srcOrd="4" destOrd="0" presId="urn:microsoft.com/office/officeart/2005/8/layout/default"/>
    <dgm:cxn modelId="{7DF4DAFB-5F6A-475E-9C17-6761BEA2DEF6}" type="presParOf" srcId="{AE1E3FFC-0711-4DC4-9691-500CEC0B340B}" destId="{EB5369C4-F802-4DF1-9542-7F88C482ACC7}" srcOrd="5" destOrd="0" presId="urn:microsoft.com/office/officeart/2005/8/layout/default"/>
    <dgm:cxn modelId="{2AE44DBD-4813-411A-A076-5857F22577A5}" type="presParOf" srcId="{AE1E3FFC-0711-4DC4-9691-500CEC0B340B}" destId="{AFEFB95B-D977-497E-B55F-570C589768BD}" srcOrd="6" destOrd="0" presId="urn:microsoft.com/office/officeart/2005/8/layout/default"/>
    <dgm:cxn modelId="{C11DB90F-2D1E-46B6-89AD-58F25BB1FAAB}" type="presParOf" srcId="{AE1E3FFC-0711-4DC4-9691-500CEC0B340B}" destId="{A051F8B9-BC46-4818-BFE1-167FD188B33F}" srcOrd="7" destOrd="0" presId="urn:microsoft.com/office/officeart/2005/8/layout/default"/>
    <dgm:cxn modelId="{4DD2C707-73D9-4EC4-AFA1-254515762C2E}" type="presParOf" srcId="{AE1E3FFC-0711-4DC4-9691-500CEC0B340B}" destId="{4BC64609-BEC9-4E81-A12A-0D8894344B89}" srcOrd="8" destOrd="0" presId="urn:microsoft.com/office/officeart/2005/8/layout/default"/>
    <dgm:cxn modelId="{0F9AB658-593D-4516-A4FD-683937D00E82}" type="presParOf" srcId="{AE1E3FFC-0711-4DC4-9691-500CEC0B340B}" destId="{709045D4-2419-410C-9C02-4383DDA7D2F9}" srcOrd="9" destOrd="0" presId="urn:microsoft.com/office/officeart/2005/8/layout/default"/>
    <dgm:cxn modelId="{C833AA8E-85BC-41A5-B1CC-E1F01A21A19E}" type="presParOf" srcId="{AE1E3FFC-0711-4DC4-9691-500CEC0B340B}" destId="{D1F9D746-3778-4E89-8D6C-B2B67D714592}" srcOrd="10" destOrd="0" presId="urn:microsoft.com/office/officeart/2005/8/layout/default"/>
    <dgm:cxn modelId="{572301BF-08B7-44E9-8C6B-9DC4A60BAAF4}" type="presParOf" srcId="{AE1E3FFC-0711-4DC4-9691-500CEC0B340B}" destId="{9F5D32D2-D3FA-43E3-B7D9-6BA9F45877F7}" srcOrd="11" destOrd="0" presId="urn:microsoft.com/office/officeart/2005/8/layout/default"/>
    <dgm:cxn modelId="{4E441710-AB35-436A-9605-7E1F3E63E76C}" type="presParOf" srcId="{AE1E3FFC-0711-4DC4-9691-500CEC0B340B}" destId="{A7E7EF85-28FC-4635-8209-FA412DAEFC9F}" srcOrd="12" destOrd="0" presId="urn:microsoft.com/office/officeart/2005/8/layout/default"/>
    <dgm:cxn modelId="{D9470DB6-0803-4D32-9C51-B53AC5581552}" type="presParOf" srcId="{AE1E3FFC-0711-4DC4-9691-500CEC0B340B}" destId="{85193197-DAD5-438F-B78B-23C5126ADDF4}" srcOrd="13" destOrd="0" presId="urn:microsoft.com/office/officeart/2005/8/layout/default"/>
    <dgm:cxn modelId="{DE2051B2-F24A-4DED-A808-82FC20059714}" type="presParOf" srcId="{AE1E3FFC-0711-4DC4-9691-500CEC0B340B}" destId="{523D7507-819D-457C-8D6F-33B8AC52F36A}" srcOrd="14" destOrd="0" presId="urn:microsoft.com/office/officeart/2005/8/layout/default"/>
    <dgm:cxn modelId="{70EA38EA-B6AB-4C27-926D-7A4D58EB71A7}" type="presParOf" srcId="{AE1E3FFC-0711-4DC4-9691-500CEC0B340B}" destId="{7F1642FE-E07A-4EE1-BBC2-3E3ED81156B4}" srcOrd="15" destOrd="0" presId="urn:microsoft.com/office/officeart/2005/8/layout/default"/>
    <dgm:cxn modelId="{1CD7EFC7-A430-4243-BD36-D1E377CEEB77}" type="presParOf" srcId="{AE1E3FFC-0711-4DC4-9691-500CEC0B340B}" destId="{90DA74DF-B171-45A3-9420-89B802660162}" srcOrd="16" destOrd="0" presId="urn:microsoft.com/office/officeart/2005/8/layout/default"/>
    <dgm:cxn modelId="{9DEC8E63-2374-412B-9153-6088101F6B45}" type="presParOf" srcId="{AE1E3FFC-0711-4DC4-9691-500CEC0B340B}" destId="{A557D796-FD80-4913-8DF9-CCA58F471A1B}" srcOrd="17" destOrd="0" presId="urn:microsoft.com/office/officeart/2005/8/layout/default"/>
    <dgm:cxn modelId="{1FD0BDC4-DDEA-4526-988C-9EB667E5C343}" type="presParOf" srcId="{AE1E3FFC-0711-4DC4-9691-500CEC0B340B}" destId="{A417342E-B3BE-4CBC-A968-7B8C532EA8D7}" srcOrd="18" destOrd="0" presId="urn:microsoft.com/office/officeart/2005/8/layout/default"/>
    <dgm:cxn modelId="{02E57E63-BBEC-4AC4-A689-11F6940233BA}" type="presParOf" srcId="{AE1E3FFC-0711-4DC4-9691-500CEC0B340B}" destId="{B1258E68-F116-4912-A6D2-81A7AB8D3B0C}" srcOrd="19" destOrd="0" presId="urn:microsoft.com/office/officeart/2005/8/layout/default"/>
    <dgm:cxn modelId="{FA79C50E-0828-4EDC-ADCF-D66A1101CBBF}" type="presParOf" srcId="{AE1E3FFC-0711-4DC4-9691-500CEC0B340B}" destId="{1C363A4A-BDE8-4B5B-90AE-DD2255E5AF1D}" srcOrd="20"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64C910-2155-40DB-86C6-C5B802D8DF4E}">
      <dsp:nvSpPr>
        <dsp:cNvPr id="0" name=""/>
        <dsp:cNvSpPr/>
      </dsp:nvSpPr>
      <dsp:spPr>
        <a:xfrm>
          <a:off x="487642" y="41624"/>
          <a:ext cx="1017499" cy="610499"/>
        </a:xfrm>
        <a:prstGeom prst="rect">
          <a:avLst/>
        </a:prstGeom>
        <a:solidFill>
          <a:srgbClr val="2DF332"/>
        </a:solidFill>
        <a:ln w="3175"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tx1"/>
              </a:solidFill>
            </a:rPr>
            <a:t>CCS</a:t>
          </a:r>
          <a:endParaRPr lang="en-GB" sz="1200" kern="1200" dirty="0">
            <a:solidFill>
              <a:schemeClr val="tx1"/>
            </a:solidFill>
          </a:endParaRPr>
        </a:p>
      </dsp:txBody>
      <dsp:txXfrm>
        <a:off x="487642" y="41624"/>
        <a:ext cx="1017499" cy="610499"/>
      </dsp:txXfrm>
    </dsp:sp>
    <dsp:sp modelId="{75283BAF-FFC9-4357-B4BA-97058603F935}">
      <dsp:nvSpPr>
        <dsp:cNvPr id="0" name=""/>
        <dsp:cNvSpPr/>
      </dsp:nvSpPr>
      <dsp:spPr>
        <a:xfrm>
          <a:off x="1582380" y="41624"/>
          <a:ext cx="1017499" cy="610499"/>
        </a:xfrm>
        <a:prstGeom prst="rect">
          <a:avLst/>
        </a:prstGeom>
        <a:solidFill>
          <a:srgbClr val="2DF332"/>
        </a:solidFill>
        <a:ln w="3175"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tx1"/>
              </a:solidFill>
            </a:rPr>
            <a:t>Offshore Wind</a:t>
          </a:r>
          <a:endParaRPr lang="en-GB" sz="1200" kern="1200" dirty="0">
            <a:solidFill>
              <a:schemeClr val="tx1"/>
            </a:solidFill>
          </a:endParaRPr>
        </a:p>
      </dsp:txBody>
      <dsp:txXfrm>
        <a:off x="1582380" y="41624"/>
        <a:ext cx="1017499" cy="610499"/>
      </dsp:txXfrm>
    </dsp:sp>
    <dsp:sp modelId="{5ADC67EF-B5AC-4CA8-92C8-6EAC9A7D6FF2}">
      <dsp:nvSpPr>
        <dsp:cNvPr id="0" name=""/>
        <dsp:cNvSpPr/>
      </dsp:nvSpPr>
      <dsp:spPr>
        <a:xfrm>
          <a:off x="487642" y="753874"/>
          <a:ext cx="1017499" cy="610499"/>
        </a:xfrm>
        <a:prstGeom prst="rect">
          <a:avLst/>
        </a:prstGeom>
        <a:solidFill>
          <a:srgbClr val="2DF332"/>
        </a:solidFill>
        <a:ln w="3175"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tx1"/>
              </a:solidFill>
            </a:rPr>
            <a:t>Marine</a:t>
          </a:r>
          <a:endParaRPr lang="en-GB" sz="1200" kern="1200" dirty="0">
            <a:solidFill>
              <a:schemeClr val="tx1"/>
            </a:solidFill>
          </a:endParaRPr>
        </a:p>
      </dsp:txBody>
      <dsp:txXfrm>
        <a:off x="487642" y="753874"/>
        <a:ext cx="1017499" cy="610499"/>
      </dsp:txXfrm>
    </dsp:sp>
    <dsp:sp modelId="{AFEFB95B-D977-497E-B55F-570C589768BD}">
      <dsp:nvSpPr>
        <dsp:cNvPr id="0" name=""/>
        <dsp:cNvSpPr/>
      </dsp:nvSpPr>
      <dsp:spPr>
        <a:xfrm>
          <a:off x="1582380" y="2127597"/>
          <a:ext cx="1017499" cy="610499"/>
        </a:xfrm>
        <a:prstGeom prst="rect">
          <a:avLst/>
        </a:prstGeom>
        <a:solidFill>
          <a:srgbClr val="00FF00"/>
        </a:solidFill>
        <a:ln w="3175" cap="flat" cmpd="sng" algn="ctr">
          <a:solidFill>
            <a:schemeClr val="bg1">
              <a:lumMod val="65000"/>
            </a:schemeClr>
          </a:solidFill>
          <a:prstDash val="solid"/>
        </a:ln>
        <a:effectLst/>
      </dsp:spPr>
      <dsp:style>
        <a:lnRef idx="1">
          <a:schemeClr val="accent3"/>
        </a:lnRef>
        <a:fillRef idx="3">
          <a:schemeClr val="accent3"/>
        </a:fillRef>
        <a:effectRef idx="2">
          <a:schemeClr val="accent3"/>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tx1"/>
              </a:solidFill>
            </a:rPr>
            <a:t>Domestic buildings</a:t>
          </a:r>
          <a:endParaRPr lang="en-GB" sz="1200" kern="1200" dirty="0">
            <a:solidFill>
              <a:schemeClr val="tx1"/>
            </a:solidFill>
          </a:endParaRPr>
        </a:p>
      </dsp:txBody>
      <dsp:txXfrm>
        <a:off x="1582380" y="2127597"/>
        <a:ext cx="1017499" cy="610499"/>
      </dsp:txXfrm>
    </dsp:sp>
    <dsp:sp modelId="{4BC64609-BEC9-4E81-A12A-0D8894344B89}">
      <dsp:nvSpPr>
        <dsp:cNvPr id="0" name=""/>
        <dsp:cNvSpPr/>
      </dsp:nvSpPr>
      <dsp:spPr>
        <a:xfrm>
          <a:off x="496463" y="2122301"/>
          <a:ext cx="1017499" cy="610499"/>
        </a:xfrm>
        <a:prstGeom prst="rect">
          <a:avLst/>
        </a:prstGeom>
        <a:solidFill>
          <a:srgbClr val="00FF00"/>
        </a:solidFill>
        <a:ln w="3175" cap="flat" cmpd="sng" algn="ctr">
          <a:solidFill>
            <a:schemeClr val="bg1">
              <a:lumMod val="65000"/>
            </a:schemeClr>
          </a:solidFill>
          <a:prstDash val="solid"/>
        </a:ln>
        <a:effectLst/>
      </dsp:spPr>
      <dsp:style>
        <a:lnRef idx="1">
          <a:schemeClr val="accent3"/>
        </a:lnRef>
        <a:fillRef idx="3">
          <a:schemeClr val="accent3"/>
        </a:fillRef>
        <a:effectRef idx="2">
          <a:schemeClr val="accent3"/>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tx1"/>
              </a:solidFill>
            </a:rPr>
            <a:t>Non-domestic buildings</a:t>
          </a:r>
          <a:endParaRPr lang="en-GB" sz="1200" kern="1200" dirty="0">
            <a:solidFill>
              <a:schemeClr val="tx1"/>
            </a:solidFill>
          </a:endParaRPr>
        </a:p>
      </dsp:txBody>
      <dsp:txXfrm>
        <a:off x="496463" y="2122301"/>
        <a:ext cx="1017499" cy="610499"/>
      </dsp:txXfrm>
    </dsp:sp>
    <dsp:sp modelId="{D1F9D746-3778-4E89-8D6C-B2B67D714592}">
      <dsp:nvSpPr>
        <dsp:cNvPr id="0" name=""/>
        <dsp:cNvSpPr/>
      </dsp:nvSpPr>
      <dsp:spPr>
        <a:xfrm>
          <a:off x="487642" y="2806513"/>
          <a:ext cx="1017499" cy="610499"/>
        </a:xfrm>
        <a:prstGeom prst="rect">
          <a:avLst/>
        </a:prstGeom>
        <a:solidFill>
          <a:srgbClr val="FFC000"/>
        </a:solidFill>
        <a:ln w="3175" cap="flat" cmpd="sng" algn="ctr">
          <a:solidFill>
            <a:schemeClr val="bg1">
              <a:lumMod val="65000"/>
            </a:schemeClr>
          </a:solidFill>
          <a:prstDash val="solid"/>
        </a:ln>
        <a:effectLst/>
      </dsp:spPr>
      <dsp:style>
        <a:lnRef idx="1">
          <a:schemeClr val="accent3"/>
        </a:lnRef>
        <a:fillRef idx="3">
          <a:schemeClr val="accent3"/>
        </a:fillRef>
        <a:effectRef idx="2">
          <a:schemeClr val="accent3"/>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tx1"/>
              </a:solidFill>
            </a:rPr>
            <a:t>Nuclear</a:t>
          </a:r>
          <a:endParaRPr lang="en-GB" sz="1200" kern="1200" dirty="0">
            <a:solidFill>
              <a:schemeClr val="tx1"/>
            </a:solidFill>
          </a:endParaRPr>
        </a:p>
      </dsp:txBody>
      <dsp:txXfrm>
        <a:off x="487642" y="2806513"/>
        <a:ext cx="1017499" cy="610499"/>
      </dsp:txXfrm>
    </dsp:sp>
    <dsp:sp modelId="{A7E7EF85-28FC-4635-8209-FA412DAEFC9F}">
      <dsp:nvSpPr>
        <dsp:cNvPr id="0" name=""/>
        <dsp:cNvSpPr/>
      </dsp:nvSpPr>
      <dsp:spPr>
        <a:xfrm>
          <a:off x="496463" y="1438088"/>
          <a:ext cx="1017499" cy="610499"/>
        </a:xfrm>
        <a:prstGeom prst="rect">
          <a:avLst/>
        </a:prstGeom>
        <a:solidFill>
          <a:srgbClr val="2DF332"/>
        </a:solidFill>
        <a:ln w="3175"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tx1"/>
              </a:solidFill>
            </a:rPr>
            <a:t>Electricity networks &amp; storage</a:t>
          </a:r>
          <a:endParaRPr lang="en-GB" sz="1200" kern="1200" dirty="0">
            <a:solidFill>
              <a:schemeClr val="tx1"/>
            </a:solidFill>
          </a:endParaRPr>
        </a:p>
      </dsp:txBody>
      <dsp:txXfrm>
        <a:off x="496463" y="1438088"/>
        <a:ext cx="1017499" cy="610499"/>
      </dsp:txXfrm>
    </dsp:sp>
    <dsp:sp modelId="{523D7507-819D-457C-8D6F-33B8AC52F36A}">
      <dsp:nvSpPr>
        <dsp:cNvPr id="0" name=""/>
        <dsp:cNvSpPr/>
      </dsp:nvSpPr>
      <dsp:spPr>
        <a:xfrm>
          <a:off x="1582380" y="753876"/>
          <a:ext cx="1017499" cy="610499"/>
        </a:xfrm>
        <a:prstGeom prst="rect">
          <a:avLst/>
        </a:prstGeom>
        <a:solidFill>
          <a:srgbClr val="2DF332"/>
        </a:solidFill>
        <a:ln w="3175"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tx1"/>
              </a:solidFill>
            </a:rPr>
            <a:t>Heat</a:t>
          </a:r>
          <a:endParaRPr lang="en-GB" sz="1200" kern="1200" dirty="0">
            <a:solidFill>
              <a:schemeClr val="tx1"/>
            </a:solidFill>
          </a:endParaRPr>
        </a:p>
      </dsp:txBody>
      <dsp:txXfrm>
        <a:off x="1582380" y="753876"/>
        <a:ext cx="1017499" cy="610499"/>
      </dsp:txXfrm>
    </dsp:sp>
    <dsp:sp modelId="{90DA74DF-B171-45A3-9420-89B802660162}">
      <dsp:nvSpPr>
        <dsp:cNvPr id="0" name=""/>
        <dsp:cNvSpPr/>
      </dsp:nvSpPr>
      <dsp:spPr>
        <a:xfrm>
          <a:off x="1591202" y="1438086"/>
          <a:ext cx="1017499" cy="610499"/>
        </a:xfrm>
        <a:prstGeom prst="rect">
          <a:avLst/>
        </a:prstGeom>
        <a:solidFill>
          <a:srgbClr val="2DF332"/>
        </a:solidFill>
        <a:ln w="3175"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0" i="0" kern="1200" baseline="0" dirty="0" smtClean="0">
              <a:solidFill>
                <a:schemeClr val="tx1"/>
              </a:solidFill>
            </a:rPr>
            <a:t>Bio-energy</a:t>
          </a:r>
          <a:endParaRPr lang="en-GB" sz="1200" b="0" i="0" kern="1200" baseline="0" dirty="0">
            <a:solidFill>
              <a:schemeClr val="tx1"/>
            </a:solidFill>
          </a:endParaRPr>
        </a:p>
      </dsp:txBody>
      <dsp:txXfrm>
        <a:off x="1591202" y="1438086"/>
        <a:ext cx="1017499" cy="610499"/>
      </dsp:txXfrm>
    </dsp:sp>
    <dsp:sp modelId="{A417342E-B3BE-4CBC-A968-7B8C532EA8D7}">
      <dsp:nvSpPr>
        <dsp:cNvPr id="0" name=""/>
        <dsp:cNvSpPr/>
      </dsp:nvSpPr>
      <dsp:spPr>
        <a:xfrm>
          <a:off x="1591202" y="2806515"/>
          <a:ext cx="1017499" cy="610499"/>
        </a:xfrm>
        <a:prstGeom prst="rect">
          <a:avLst/>
        </a:prstGeom>
        <a:solidFill>
          <a:srgbClr val="00FF00"/>
        </a:solidFill>
        <a:ln w="3175" cap="flat" cmpd="sng" algn="ctr">
          <a:solidFill>
            <a:schemeClr val="bg1">
              <a:lumMod val="65000"/>
            </a:schemeClr>
          </a:solidFill>
          <a:prstDash val="solid"/>
        </a:ln>
        <a:effectLst/>
      </dsp:spPr>
      <dsp:style>
        <a:lnRef idx="1">
          <a:schemeClr val="accent3"/>
        </a:lnRef>
        <a:fillRef idx="3">
          <a:schemeClr val="accent3"/>
        </a:fillRef>
        <a:effectRef idx="2">
          <a:schemeClr val="accent3"/>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tx1"/>
              </a:solidFill>
            </a:rPr>
            <a:t>Industrial energy efficiency</a:t>
          </a:r>
          <a:endParaRPr lang="en-GB" sz="1200" kern="1200" dirty="0">
            <a:solidFill>
              <a:schemeClr val="tx1"/>
            </a:solidFill>
          </a:endParaRPr>
        </a:p>
      </dsp:txBody>
      <dsp:txXfrm>
        <a:off x="1591202" y="2806515"/>
        <a:ext cx="1017499" cy="610499"/>
      </dsp:txXfrm>
    </dsp:sp>
    <dsp:sp modelId="{1C363A4A-BDE8-4B5B-90AE-DD2255E5AF1D}">
      <dsp:nvSpPr>
        <dsp:cNvPr id="0" name=""/>
        <dsp:cNvSpPr/>
      </dsp:nvSpPr>
      <dsp:spPr>
        <a:xfrm>
          <a:off x="1112254" y="3490725"/>
          <a:ext cx="1017499" cy="610499"/>
        </a:xfrm>
        <a:prstGeom prst="rect">
          <a:avLst/>
        </a:prstGeom>
        <a:solidFill>
          <a:srgbClr val="FFC000"/>
        </a:solidFill>
        <a:ln w="3175" cap="flat" cmpd="sng" algn="ctr">
          <a:solidFill>
            <a:schemeClr val="bg1">
              <a:lumMod val="65000"/>
            </a:schemeClr>
          </a:solidFill>
          <a:prstDash val="solid"/>
        </a:ln>
        <a:effectLst/>
      </dsp:spPr>
      <dsp:style>
        <a:lnRef idx="1">
          <a:schemeClr val="accent3"/>
        </a:lnRef>
        <a:fillRef idx="3">
          <a:schemeClr val="accent3"/>
        </a:fillRef>
        <a:effectRef idx="2">
          <a:schemeClr val="accent3"/>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tx1"/>
              </a:solidFill>
            </a:rPr>
            <a:t>Hydrogen</a:t>
          </a:r>
          <a:endParaRPr lang="en-GB" sz="1200" kern="1200" dirty="0">
            <a:solidFill>
              <a:schemeClr val="tx1"/>
            </a:solidFill>
          </a:endParaRPr>
        </a:p>
      </dsp:txBody>
      <dsp:txXfrm>
        <a:off x="1112254" y="3490725"/>
        <a:ext cx="1017499" cy="61049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4305361" cy="341427"/>
          </a:xfrm>
          <a:prstGeom prst="rect">
            <a:avLst/>
          </a:prstGeom>
          <a:noFill/>
          <a:ln w="9525">
            <a:noFill/>
            <a:miter lim="800000"/>
            <a:headEnd/>
            <a:tailEnd/>
          </a:ln>
        </p:spPr>
        <p:txBody>
          <a:bodyPr vert="horz" wrap="square" lIns="92820" tIns="46410" rIns="92820" bIns="46410" numCol="1" anchor="t" anchorCtr="0" compatLnSpc="1">
            <a:prstTxWarp prst="textNoShape">
              <a:avLst/>
            </a:prstTxWarp>
          </a:bodyPr>
          <a:lstStyle>
            <a:lvl1pPr defTabSz="927566">
              <a:defRPr sz="1200">
                <a:latin typeface="Arial" charset="0"/>
              </a:defRPr>
            </a:lvl1pPr>
          </a:lstStyle>
          <a:p>
            <a:pPr>
              <a:defRPr/>
            </a:pPr>
            <a:endParaRPr lang="en-US"/>
          </a:p>
        </p:txBody>
      </p:sp>
      <p:sp>
        <p:nvSpPr>
          <p:cNvPr id="3" name="Date Placeholder 2"/>
          <p:cNvSpPr>
            <a:spLocks noGrp="1"/>
          </p:cNvSpPr>
          <p:nvPr>
            <p:ph type="dt" sz="quarter" idx="1"/>
          </p:nvPr>
        </p:nvSpPr>
        <p:spPr bwMode="auto">
          <a:xfrm>
            <a:off x="5623751" y="1"/>
            <a:ext cx="4305360" cy="341427"/>
          </a:xfrm>
          <a:prstGeom prst="rect">
            <a:avLst/>
          </a:prstGeom>
          <a:noFill/>
          <a:ln w="9525">
            <a:noFill/>
            <a:miter lim="800000"/>
            <a:headEnd/>
            <a:tailEnd/>
          </a:ln>
        </p:spPr>
        <p:txBody>
          <a:bodyPr vert="horz" wrap="square" lIns="92820" tIns="46410" rIns="92820" bIns="46410" numCol="1" anchor="t" anchorCtr="0" compatLnSpc="1">
            <a:prstTxWarp prst="textNoShape">
              <a:avLst/>
            </a:prstTxWarp>
          </a:bodyPr>
          <a:lstStyle>
            <a:lvl1pPr algn="r" defTabSz="927566">
              <a:defRPr sz="1200">
                <a:latin typeface="Arial" charset="0"/>
              </a:defRPr>
            </a:lvl1pPr>
          </a:lstStyle>
          <a:p>
            <a:pPr>
              <a:defRPr/>
            </a:pPr>
            <a:fld id="{CA3D527D-BA26-42A6-B854-E961D878ED06}" type="datetimeFigureOut">
              <a:rPr lang="en-US"/>
              <a:pPr>
                <a:defRPr/>
              </a:pPr>
              <a:t>2/18/2013</a:t>
            </a:fld>
            <a:endParaRPr lang="en-GB"/>
          </a:p>
        </p:txBody>
      </p:sp>
      <p:sp>
        <p:nvSpPr>
          <p:cNvPr id="4" name="Footer Placeholder 3"/>
          <p:cNvSpPr>
            <a:spLocks noGrp="1"/>
          </p:cNvSpPr>
          <p:nvPr>
            <p:ph type="ftr" sz="quarter" idx="2"/>
          </p:nvPr>
        </p:nvSpPr>
        <p:spPr bwMode="auto">
          <a:xfrm>
            <a:off x="1" y="6477394"/>
            <a:ext cx="4305361" cy="341427"/>
          </a:xfrm>
          <a:prstGeom prst="rect">
            <a:avLst/>
          </a:prstGeom>
          <a:noFill/>
          <a:ln w="9525">
            <a:noFill/>
            <a:miter lim="800000"/>
            <a:headEnd/>
            <a:tailEnd/>
          </a:ln>
        </p:spPr>
        <p:txBody>
          <a:bodyPr vert="horz" wrap="square" lIns="92820" tIns="46410" rIns="92820" bIns="46410" numCol="1" anchor="b" anchorCtr="0" compatLnSpc="1">
            <a:prstTxWarp prst="textNoShape">
              <a:avLst/>
            </a:prstTxWarp>
          </a:bodyPr>
          <a:lstStyle>
            <a:lvl1pPr defTabSz="927566">
              <a:defRPr sz="1200">
                <a:latin typeface="Arial" charset="0"/>
              </a:defRPr>
            </a:lvl1pPr>
          </a:lstStyle>
          <a:p>
            <a:pPr>
              <a:defRPr/>
            </a:pPr>
            <a:endParaRPr lang="en-US"/>
          </a:p>
        </p:txBody>
      </p:sp>
      <p:sp>
        <p:nvSpPr>
          <p:cNvPr id="5" name="Slide Number Placeholder 4"/>
          <p:cNvSpPr>
            <a:spLocks noGrp="1"/>
          </p:cNvSpPr>
          <p:nvPr>
            <p:ph type="sldNum" sz="quarter" idx="3"/>
          </p:nvPr>
        </p:nvSpPr>
        <p:spPr bwMode="auto">
          <a:xfrm>
            <a:off x="5623751" y="6477394"/>
            <a:ext cx="4305360" cy="341427"/>
          </a:xfrm>
          <a:prstGeom prst="rect">
            <a:avLst/>
          </a:prstGeom>
          <a:noFill/>
          <a:ln w="9525">
            <a:noFill/>
            <a:miter lim="800000"/>
            <a:headEnd/>
            <a:tailEnd/>
          </a:ln>
        </p:spPr>
        <p:txBody>
          <a:bodyPr vert="horz" wrap="square" lIns="92820" tIns="46410" rIns="92820" bIns="46410" numCol="1" anchor="b" anchorCtr="0" compatLnSpc="1">
            <a:prstTxWarp prst="textNoShape">
              <a:avLst/>
            </a:prstTxWarp>
          </a:bodyPr>
          <a:lstStyle>
            <a:lvl1pPr algn="r" defTabSz="927566">
              <a:defRPr sz="1200">
                <a:latin typeface="Arial" charset="0"/>
              </a:defRPr>
            </a:lvl1pPr>
          </a:lstStyle>
          <a:p>
            <a:pPr>
              <a:defRPr/>
            </a:pPr>
            <a:fld id="{9A6C977F-567F-4EA7-8A78-40C5A5CF59FC}"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4305361" cy="341427"/>
          </a:xfrm>
          <a:prstGeom prst="rect">
            <a:avLst/>
          </a:prstGeom>
          <a:noFill/>
          <a:ln w="9525">
            <a:noFill/>
            <a:miter lim="800000"/>
            <a:headEnd/>
            <a:tailEnd/>
          </a:ln>
        </p:spPr>
        <p:txBody>
          <a:bodyPr vert="horz" wrap="square" lIns="92820" tIns="46410" rIns="92820" bIns="46410" numCol="1" anchor="t" anchorCtr="0" compatLnSpc="1">
            <a:prstTxWarp prst="textNoShape">
              <a:avLst/>
            </a:prstTxWarp>
          </a:bodyPr>
          <a:lstStyle>
            <a:lvl1pPr defTabSz="927566">
              <a:defRPr sz="1200">
                <a:latin typeface="Arial" charset="0"/>
              </a:defRPr>
            </a:lvl1pPr>
          </a:lstStyle>
          <a:p>
            <a:pPr>
              <a:defRPr/>
            </a:pPr>
            <a:endParaRPr lang="en-US"/>
          </a:p>
        </p:txBody>
      </p:sp>
      <p:sp>
        <p:nvSpPr>
          <p:cNvPr id="3" name="Date Placeholder 2"/>
          <p:cNvSpPr>
            <a:spLocks noGrp="1"/>
          </p:cNvSpPr>
          <p:nvPr>
            <p:ph type="dt" idx="1"/>
          </p:nvPr>
        </p:nvSpPr>
        <p:spPr bwMode="auto">
          <a:xfrm>
            <a:off x="5623751" y="1"/>
            <a:ext cx="4305360" cy="341427"/>
          </a:xfrm>
          <a:prstGeom prst="rect">
            <a:avLst/>
          </a:prstGeom>
          <a:noFill/>
          <a:ln w="9525">
            <a:noFill/>
            <a:miter lim="800000"/>
            <a:headEnd/>
            <a:tailEnd/>
          </a:ln>
        </p:spPr>
        <p:txBody>
          <a:bodyPr vert="horz" wrap="square" lIns="92820" tIns="46410" rIns="92820" bIns="46410" numCol="1" anchor="t" anchorCtr="0" compatLnSpc="1">
            <a:prstTxWarp prst="textNoShape">
              <a:avLst/>
            </a:prstTxWarp>
          </a:bodyPr>
          <a:lstStyle>
            <a:lvl1pPr algn="r" defTabSz="927566">
              <a:defRPr sz="1200">
                <a:latin typeface="Arial" charset="0"/>
              </a:defRPr>
            </a:lvl1pPr>
          </a:lstStyle>
          <a:p>
            <a:pPr>
              <a:defRPr/>
            </a:pPr>
            <a:fld id="{3844F765-DB64-4E6E-A67E-EDF2A0922E48}" type="datetimeFigureOut">
              <a:rPr lang="en-US"/>
              <a:pPr>
                <a:defRPr/>
              </a:pPr>
              <a:t>2/18/2013</a:t>
            </a:fld>
            <a:endParaRPr lang="en-GB"/>
          </a:p>
        </p:txBody>
      </p:sp>
      <p:sp>
        <p:nvSpPr>
          <p:cNvPr id="4" name="Slide Image Placeholder 3"/>
          <p:cNvSpPr>
            <a:spLocks noGrp="1" noRot="1" noChangeAspect="1"/>
          </p:cNvSpPr>
          <p:nvPr>
            <p:ph type="sldImg" idx="2"/>
          </p:nvPr>
        </p:nvSpPr>
        <p:spPr>
          <a:xfrm>
            <a:off x="3262313" y="511175"/>
            <a:ext cx="3411537" cy="2557463"/>
          </a:xfrm>
          <a:prstGeom prst="rect">
            <a:avLst/>
          </a:prstGeom>
          <a:noFill/>
          <a:ln w="12700">
            <a:solidFill>
              <a:prstClr val="black"/>
            </a:solidFill>
          </a:ln>
        </p:spPr>
        <p:txBody>
          <a:bodyPr vert="horz" lIns="90556" tIns="45278" rIns="90556" bIns="45278" rtlCol="0" anchor="ctr"/>
          <a:lstStyle/>
          <a:p>
            <a:pPr lvl="0"/>
            <a:endParaRPr lang="en-GB" noProof="0" smtClean="0"/>
          </a:p>
        </p:txBody>
      </p:sp>
      <p:sp>
        <p:nvSpPr>
          <p:cNvPr id="5" name="Notes Placeholder 4"/>
          <p:cNvSpPr>
            <a:spLocks noGrp="1"/>
          </p:cNvSpPr>
          <p:nvPr>
            <p:ph type="body" sz="quarter" idx="3"/>
          </p:nvPr>
        </p:nvSpPr>
        <p:spPr bwMode="auto">
          <a:xfrm>
            <a:off x="993370" y="3239237"/>
            <a:ext cx="7944663" cy="3068523"/>
          </a:xfrm>
          <a:prstGeom prst="rect">
            <a:avLst/>
          </a:prstGeom>
          <a:noFill/>
          <a:ln w="9525">
            <a:noFill/>
            <a:miter lim="800000"/>
            <a:headEnd/>
            <a:tailEnd/>
          </a:ln>
        </p:spPr>
        <p:txBody>
          <a:bodyPr vert="horz" wrap="square" lIns="92820" tIns="46410" rIns="92820" bIns="464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bwMode="auto">
          <a:xfrm>
            <a:off x="1" y="6477394"/>
            <a:ext cx="4305361" cy="341427"/>
          </a:xfrm>
          <a:prstGeom prst="rect">
            <a:avLst/>
          </a:prstGeom>
          <a:noFill/>
          <a:ln w="9525">
            <a:noFill/>
            <a:miter lim="800000"/>
            <a:headEnd/>
            <a:tailEnd/>
          </a:ln>
        </p:spPr>
        <p:txBody>
          <a:bodyPr vert="horz" wrap="square" lIns="92820" tIns="46410" rIns="92820" bIns="46410" numCol="1" anchor="b" anchorCtr="0" compatLnSpc="1">
            <a:prstTxWarp prst="textNoShape">
              <a:avLst/>
            </a:prstTxWarp>
          </a:bodyPr>
          <a:lstStyle>
            <a:lvl1pPr defTabSz="927566">
              <a:defRPr sz="1200">
                <a:latin typeface="Arial" charset="0"/>
              </a:defRPr>
            </a:lvl1pPr>
          </a:lstStyle>
          <a:p>
            <a:pPr>
              <a:defRPr/>
            </a:pPr>
            <a:endParaRPr lang="en-US"/>
          </a:p>
        </p:txBody>
      </p:sp>
      <p:sp>
        <p:nvSpPr>
          <p:cNvPr id="7" name="Slide Number Placeholder 6"/>
          <p:cNvSpPr>
            <a:spLocks noGrp="1"/>
          </p:cNvSpPr>
          <p:nvPr>
            <p:ph type="sldNum" sz="quarter" idx="5"/>
          </p:nvPr>
        </p:nvSpPr>
        <p:spPr bwMode="auto">
          <a:xfrm>
            <a:off x="5623751" y="6477394"/>
            <a:ext cx="4305360" cy="341427"/>
          </a:xfrm>
          <a:prstGeom prst="rect">
            <a:avLst/>
          </a:prstGeom>
          <a:noFill/>
          <a:ln w="9525">
            <a:noFill/>
            <a:miter lim="800000"/>
            <a:headEnd/>
            <a:tailEnd/>
          </a:ln>
        </p:spPr>
        <p:txBody>
          <a:bodyPr vert="horz" wrap="square" lIns="92820" tIns="46410" rIns="92820" bIns="46410" numCol="1" anchor="b" anchorCtr="0" compatLnSpc="1">
            <a:prstTxWarp prst="textNoShape">
              <a:avLst/>
            </a:prstTxWarp>
          </a:bodyPr>
          <a:lstStyle>
            <a:lvl1pPr algn="r" defTabSz="927566">
              <a:defRPr sz="1200">
                <a:latin typeface="Arial" charset="0"/>
              </a:defRPr>
            </a:lvl1pPr>
          </a:lstStyle>
          <a:p>
            <a:pPr>
              <a:defRPr/>
            </a:pPr>
            <a:fld id="{C73BBE9A-88D3-4465-81BE-746C3CBAE34B}"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endParaRPr lang="en-US" i="1" dirty="0" smtClean="0"/>
          </a:p>
          <a:p>
            <a:pPr lvl="1"/>
            <a:r>
              <a:rPr lang="en-US" i="1" dirty="0" smtClean="0"/>
              <a:t>Coordination improvements, </a:t>
            </a:r>
          </a:p>
          <a:p>
            <a:pPr lvl="1"/>
            <a:r>
              <a:rPr lang="en-US" i="1" dirty="0" smtClean="0"/>
              <a:t>Improved communication</a:t>
            </a:r>
          </a:p>
          <a:p>
            <a:pPr lvl="1"/>
            <a:r>
              <a:rPr lang="en-US" i="1" dirty="0" smtClean="0"/>
              <a:t>Lack of overarching strategy</a:t>
            </a:r>
          </a:p>
          <a:p>
            <a:pPr lvl="1"/>
            <a:endParaRPr lang="en-US" i="1" dirty="0" smtClean="0"/>
          </a:p>
          <a:p>
            <a:pPr lvl="0"/>
            <a:r>
              <a:rPr lang="en-US" i="1" dirty="0" smtClean="0"/>
              <a:t>The LCICG – who is involved, how operates, key work packages</a:t>
            </a: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C73BBE9A-88D3-4465-81BE-746C3CBAE34B}" type="slidenum">
              <a:rPr lang="en-GB" smtClean="0"/>
              <a:pPr>
                <a:defRPr/>
              </a:pPr>
              <a:t>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GB" sz="1200" i="1" kern="1200" dirty="0" smtClean="0">
                <a:solidFill>
                  <a:schemeClr val="tx1"/>
                </a:solidFill>
                <a:latin typeface="+mn-lt"/>
                <a:ea typeface="+mn-ea"/>
                <a:cs typeface="+mn-cs"/>
              </a:rPr>
              <a:t>Speaker – In addition to the text on the slide you might like to refer to the following information</a:t>
            </a:r>
            <a:r>
              <a:rPr lang="en-GB" sz="1200" kern="1200" dirty="0" smtClean="0">
                <a:solidFill>
                  <a:schemeClr val="tx1"/>
                </a:solidFill>
                <a:latin typeface="+mn-lt"/>
                <a:ea typeface="+mn-ea"/>
                <a:cs typeface="+mn-cs"/>
              </a:rPr>
              <a:t>. </a:t>
            </a:r>
          </a:p>
          <a:p>
            <a:pPr lvl="0">
              <a:spcBef>
                <a:spcPts val="0"/>
              </a:spcBef>
              <a:spcAft>
                <a:spcPts val="600"/>
              </a:spcAft>
              <a:buFont typeface="Arial" pitchFamily="34" charset="0"/>
              <a:buNone/>
            </a:pPr>
            <a:endParaRPr lang="en-GB" sz="1200" kern="1200" dirty="0" smtClean="0">
              <a:solidFill>
                <a:schemeClr val="tx1"/>
              </a:solidFill>
              <a:latin typeface="+mn-lt"/>
              <a:ea typeface="+mn-ea"/>
              <a:cs typeface="+mn-cs"/>
            </a:endParaRPr>
          </a:p>
          <a:p>
            <a:pPr lvl="0">
              <a:spcBef>
                <a:spcPts val="0"/>
              </a:spcBef>
              <a:spcAft>
                <a:spcPts val="600"/>
              </a:spcAft>
              <a:buFont typeface="Arial" pitchFamily="34" charset="0"/>
              <a:buNone/>
            </a:pPr>
            <a:r>
              <a:rPr lang="en-GB" sz="1200" kern="1200" dirty="0" smtClean="0">
                <a:solidFill>
                  <a:schemeClr val="tx1"/>
                </a:solidFill>
                <a:latin typeface="+mn-lt"/>
                <a:ea typeface="+mn-ea"/>
                <a:cs typeface="+mn-cs"/>
              </a:rPr>
              <a:t>The Low</a:t>
            </a:r>
            <a:r>
              <a:rPr lang="en-GB" sz="1200" kern="1200" baseline="0" dirty="0" smtClean="0">
                <a:solidFill>
                  <a:schemeClr val="tx1"/>
                </a:solidFill>
                <a:latin typeface="+mn-lt"/>
                <a:ea typeface="+mn-ea"/>
                <a:cs typeface="+mn-cs"/>
              </a:rPr>
              <a:t> Carbon Innovation Coordination Group works together to maximise … </a:t>
            </a:r>
            <a:r>
              <a:rPr lang="en-GB" sz="1200" kern="1200" dirty="0" smtClean="0">
                <a:solidFill>
                  <a:schemeClr val="tx1"/>
                </a:solidFill>
                <a:latin typeface="+mn-lt"/>
                <a:ea typeface="+mn-ea"/>
                <a:cs typeface="+mn-cs"/>
              </a:rPr>
              <a:t> [</a:t>
            </a:r>
            <a:r>
              <a:rPr lang="en-GB" sz="1200" i="1" kern="1200" dirty="0" smtClean="0">
                <a:solidFill>
                  <a:schemeClr val="tx1"/>
                </a:solidFill>
                <a:latin typeface="+mn-lt"/>
                <a:ea typeface="+mn-ea"/>
                <a:cs typeface="+mn-cs"/>
              </a:rPr>
              <a:t>refer to slide</a:t>
            </a:r>
            <a:r>
              <a:rPr lang="en-GB" sz="1200" kern="1200" dirty="0" smtClean="0">
                <a:solidFill>
                  <a:schemeClr val="tx1"/>
                </a:solidFill>
                <a:latin typeface="+mn-lt"/>
                <a:ea typeface="+mn-ea"/>
                <a:cs typeface="+mn-cs"/>
              </a:rPr>
              <a:t>]. </a:t>
            </a:r>
          </a:p>
          <a:p>
            <a:pPr lvl="0">
              <a:spcBef>
                <a:spcPts val="0"/>
              </a:spcBef>
              <a:spcAft>
                <a:spcPts val="600"/>
              </a:spcAft>
              <a:buFont typeface="Arial" pitchFamily="34" charset="0"/>
              <a:buNone/>
            </a:pPr>
            <a:endParaRPr lang="en-GB" sz="1200" kern="1200" dirty="0" smtClean="0">
              <a:solidFill>
                <a:schemeClr val="tx1"/>
              </a:solidFill>
              <a:latin typeface="+mn-lt"/>
              <a:ea typeface="+mn-ea"/>
              <a:cs typeface="+mn-cs"/>
            </a:endParaRPr>
          </a:p>
          <a:p>
            <a:pPr lvl="0">
              <a:spcBef>
                <a:spcPts val="0"/>
              </a:spcBef>
              <a:spcAft>
                <a:spcPts val="600"/>
              </a:spcAft>
              <a:buFont typeface="Arial" pitchFamily="34" charset="0"/>
              <a:buNone/>
            </a:pPr>
            <a:r>
              <a:rPr lang="en-GB" sz="1200" kern="1200" dirty="0" smtClean="0">
                <a:solidFill>
                  <a:schemeClr val="tx1"/>
                </a:solidFill>
                <a:latin typeface="+mn-lt"/>
                <a:ea typeface="+mn-ea"/>
                <a:cs typeface="+mn-cs"/>
              </a:rPr>
              <a:t>We are made up of 19: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latin typeface="+mn-lt"/>
                <a:ea typeface="+mn-ea"/>
                <a:cs typeface="+mn-cs"/>
              </a:rPr>
              <a:t>Core members (</a:t>
            </a:r>
            <a:r>
              <a:rPr lang="en-GB" sz="1200" b="1" i="1" kern="1200" dirty="0" smtClean="0">
                <a:solidFill>
                  <a:schemeClr val="tx1"/>
                </a:solidFill>
                <a:latin typeface="+mn-lt"/>
                <a:ea typeface="+mn-ea"/>
                <a:cs typeface="+mn-cs"/>
              </a:rPr>
              <a:t>Left hand side)</a:t>
            </a:r>
            <a:r>
              <a:rPr lang="en-GB" sz="1200" kern="1200" dirty="0" smtClean="0">
                <a:solidFill>
                  <a:schemeClr val="tx1"/>
                </a:solidFill>
                <a:latin typeface="+mn-lt"/>
                <a:ea typeface="+mn-ea"/>
                <a:cs typeface="+mn-cs"/>
              </a:rPr>
              <a:t> </a:t>
            </a:r>
            <a:r>
              <a:rPr lang="en-GB" sz="1200" i="1" kern="1200" dirty="0" smtClean="0">
                <a:solidFill>
                  <a:schemeClr val="tx1"/>
                </a:solidFill>
                <a:latin typeface="+mn-lt"/>
                <a:ea typeface="+mn-ea"/>
                <a:cs typeface="+mn-cs"/>
              </a:rPr>
              <a:t>–</a:t>
            </a:r>
            <a:r>
              <a:rPr lang="en-GB" sz="1200" kern="1200" dirty="0" smtClean="0">
                <a:solidFill>
                  <a:schemeClr val="tx1"/>
                </a:solidFill>
                <a:latin typeface="+mn-lt"/>
                <a:ea typeface="+mn-ea"/>
                <a:cs typeface="+mn-cs"/>
              </a:rPr>
              <a:t> are organisations that manage significant funding to support innovation in a range of low carbon technology sectors. They agree to attend all LCICG meetings and actively shape, develop and deliver the Group’s work plan. Collectively, i</a:t>
            </a:r>
            <a:r>
              <a:rPr lang="en-GB" sz="1200" dirty="0" smtClean="0"/>
              <a:t>n the period up to April 2015, core LCICG members expect to spend over £800 million of public sector funding on low carbon innovation.</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latin typeface="+mn-lt"/>
                <a:ea typeface="+mn-ea"/>
                <a:cs typeface="+mn-cs"/>
              </a:rPr>
              <a:t>Associate members</a:t>
            </a:r>
            <a:r>
              <a:rPr lang="en-GB" sz="1200" kern="1200" dirty="0" smtClean="0">
                <a:solidFill>
                  <a:schemeClr val="tx1"/>
                </a:solidFill>
                <a:latin typeface="+mn-lt"/>
                <a:ea typeface="+mn-ea"/>
                <a:cs typeface="+mn-cs"/>
              </a:rPr>
              <a:t> </a:t>
            </a:r>
            <a:r>
              <a:rPr lang="en-GB" sz="1200" b="1" kern="1200" dirty="0" smtClean="0">
                <a:solidFill>
                  <a:schemeClr val="tx1"/>
                </a:solidFill>
                <a:latin typeface="+mn-lt"/>
                <a:ea typeface="+mn-ea"/>
                <a:cs typeface="+mn-cs"/>
              </a:rPr>
              <a:t>(</a:t>
            </a:r>
            <a:r>
              <a:rPr lang="en-GB" sz="1200" b="1" i="1" kern="1200" dirty="0" smtClean="0">
                <a:solidFill>
                  <a:schemeClr val="tx1"/>
                </a:solidFill>
                <a:latin typeface="+mn-lt"/>
                <a:ea typeface="+mn-ea"/>
                <a:cs typeface="+mn-cs"/>
              </a:rPr>
              <a:t>Right hand side)</a:t>
            </a:r>
            <a:r>
              <a:rPr lang="en-GB" sz="1200" kern="1200" dirty="0" smtClean="0">
                <a:solidFill>
                  <a:schemeClr val="tx1"/>
                </a:solidFill>
                <a:latin typeface="+mn-lt"/>
                <a:ea typeface="+mn-ea"/>
                <a:cs typeface="+mn-cs"/>
              </a:rPr>
              <a:t> – are organisations with less significant funding resources, or support innovation in a smaller number of low carbon technology sectors. They can attend LCICG meetings as and when the agenda is of interest and can determine their level of engagement in shaping, developing  and delivering the Group’s work plan.</a:t>
            </a:r>
          </a:p>
          <a:p>
            <a:endParaRPr lang="en-GB"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PRESS</a:t>
            </a:r>
            <a:r>
              <a:rPr lang="en-GB" sz="1200" b="1" kern="1200" baseline="0" dirty="0" smtClean="0">
                <a:solidFill>
                  <a:schemeClr val="tx1"/>
                </a:solidFill>
                <a:latin typeface="+mn-lt"/>
                <a:ea typeface="+mn-ea"/>
                <a:cs typeface="+mn-cs"/>
              </a:rPr>
              <a:t> RETURN</a:t>
            </a:r>
            <a:endParaRPr lang="en-GB" sz="1200" b="1" kern="1200" dirty="0" smtClean="0">
              <a:solidFill>
                <a:schemeClr val="tx1"/>
              </a:solidFill>
              <a:latin typeface="+mn-lt"/>
              <a:ea typeface="+mn-ea"/>
              <a:cs typeface="+mn-cs"/>
            </a:endParaRPr>
          </a:p>
          <a:p>
            <a:pPr>
              <a:spcBef>
                <a:spcPts val="0"/>
              </a:spcBef>
              <a:spcAft>
                <a:spcPts val="600"/>
              </a:spcAft>
            </a:pPr>
            <a:endParaRPr lang="en-GB" sz="1200" kern="1200" dirty="0" smtClean="0">
              <a:solidFill>
                <a:schemeClr val="tx1"/>
              </a:solidFill>
              <a:latin typeface="+mn-lt"/>
              <a:ea typeface="+mn-ea"/>
              <a:cs typeface="+mn-cs"/>
            </a:endParaRPr>
          </a:p>
          <a:p>
            <a:pPr lvl="0">
              <a:spcBef>
                <a:spcPts val="0"/>
              </a:spcBef>
              <a:spcAft>
                <a:spcPts val="600"/>
              </a:spcAft>
              <a:buFont typeface="Arial" pitchFamily="34" charset="0"/>
              <a:buNone/>
            </a:pPr>
            <a:r>
              <a:rPr lang="en-GB" sz="1200" kern="1200" dirty="0" smtClean="0">
                <a:solidFill>
                  <a:schemeClr val="tx1"/>
                </a:solidFill>
                <a:latin typeface="+mn-lt"/>
                <a:ea typeface="+mn-ea"/>
                <a:cs typeface="+mn-cs"/>
              </a:rPr>
              <a:t>LCICG =</a:t>
            </a:r>
            <a:r>
              <a:rPr lang="en-GB" sz="1200" kern="1200" baseline="0" dirty="0" smtClean="0">
                <a:solidFill>
                  <a:schemeClr val="tx1"/>
                </a:solidFill>
                <a:latin typeface="+mn-lt"/>
                <a:ea typeface="+mn-ea"/>
                <a:cs typeface="+mn-cs"/>
              </a:rPr>
              <a:t> Agreed, Shared evidence for action – Coordinated, aligned programmes – Low carbon innovation strategy</a:t>
            </a:r>
            <a:endParaRPr lang="en-GB" sz="1200" kern="1200" dirty="0" smtClean="0">
              <a:solidFill>
                <a:schemeClr val="tx1"/>
              </a:solidFill>
              <a:latin typeface="+mn-lt"/>
              <a:ea typeface="+mn-ea"/>
              <a:cs typeface="+mn-cs"/>
            </a:endParaRPr>
          </a:p>
          <a:p>
            <a:pPr marL="228600" lvl="0" indent="-228600">
              <a:spcBef>
                <a:spcPts val="0"/>
              </a:spcBef>
              <a:spcAft>
                <a:spcPts val="600"/>
              </a:spcAft>
              <a:buFont typeface="+mj-lt"/>
              <a:buNone/>
            </a:pPr>
            <a:endParaRPr lang="en-GB"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600"/>
              </a:spcAft>
              <a:buClrTx/>
              <a:buSzTx/>
              <a:buFont typeface="+mj-lt"/>
              <a:buNone/>
              <a:tabLst/>
              <a:defRPr/>
            </a:pPr>
            <a:r>
              <a:rPr lang="en-GB" sz="1200" b="1" kern="1200" dirty="0" smtClean="0">
                <a:solidFill>
                  <a:schemeClr val="tx1"/>
                </a:solidFill>
                <a:latin typeface="+mn-lt"/>
                <a:ea typeface="+mn-ea"/>
                <a:cs typeface="+mn-cs"/>
              </a:rPr>
              <a:t>PRESS</a:t>
            </a:r>
            <a:r>
              <a:rPr lang="en-GB" sz="1200" b="1" kern="1200" baseline="0" dirty="0" smtClean="0">
                <a:solidFill>
                  <a:schemeClr val="tx1"/>
                </a:solidFill>
                <a:latin typeface="+mn-lt"/>
                <a:ea typeface="+mn-ea"/>
                <a:cs typeface="+mn-cs"/>
              </a:rPr>
              <a:t> RETURN</a:t>
            </a:r>
            <a:endParaRPr lang="en-GB" sz="1200" b="1" kern="1200" dirty="0" smtClean="0">
              <a:solidFill>
                <a:schemeClr val="tx1"/>
              </a:solidFill>
              <a:latin typeface="+mn-lt"/>
              <a:ea typeface="+mn-ea"/>
              <a:cs typeface="+mn-cs"/>
            </a:endParaRPr>
          </a:p>
          <a:p>
            <a:pPr marL="228600" lvl="0" indent="-228600">
              <a:spcBef>
                <a:spcPts val="0"/>
              </a:spcBef>
              <a:spcAft>
                <a:spcPts val="600"/>
              </a:spcAft>
              <a:buFont typeface="+mj-lt"/>
              <a:buNone/>
            </a:pPr>
            <a:endParaRPr lang="en-GB" sz="1200" kern="1200" dirty="0" smtClean="0">
              <a:solidFill>
                <a:schemeClr val="tx1"/>
              </a:solidFill>
              <a:latin typeface="+mn-lt"/>
              <a:ea typeface="+mn-ea"/>
              <a:cs typeface="+mn-cs"/>
            </a:endParaRPr>
          </a:p>
          <a:p>
            <a:pPr marL="228600" lvl="0" indent="-228600">
              <a:spcBef>
                <a:spcPts val="0"/>
              </a:spcBef>
              <a:spcAft>
                <a:spcPts val="600"/>
              </a:spcAft>
              <a:buFont typeface="+mj-lt"/>
              <a:buNone/>
            </a:pPr>
            <a:r>
              <a:rPr lang="en-GB" sz="1200" kern="1200" dirty="0" smtClean="0">
                <a:solidFill>
                  <a:schemeClr val="tx1"/>
                </a:solidFill>
                <a:latin typeface="+mn-lt"/>
                <a:ea typeface="+mn-ea"/>
                <a:cs typeface="+mn-cs"/>
              </a:rPr>
              <a:t>Shared intelligence</a:t>
            </a:r>
            <a:r>
              <a:rPr lang="en-GB" sz="1200" kern="1200" baseline="0" dirty="0" smtClean="0">
                <a:solidFill>
                  <a:schemeClr val="tx1"/>
                </a:solidFill>
                <a:latin typeface="+mn-lt"/>
                <a:ea typeface="+mn-ea"/>
                <a:cs typeface="+mn-cs"/>
              </a:rPr>
              <a:t> – measuring our collective impact</a:t>
            </a:r>
          </a:p>
          <a:p>
            <a:pPr marL="228600" lvl="0" indent="-228600">
              <a:spcBef>
                <a:spcPts val="0"/>
              </a:spcBef>
              <a:spcAft>
                <a:spcPts val="600"/>
              </a:spcAft>
              <a:buFont typeface="+mj-lt"/>
              <a:buNone/>
            </a:pPr>
            <a:endParaRPr lang="en-GB" sz="1200" kern="1200" baseline="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600"/>
              </a:spcAft>
              <a:buClrTx/>
              <a:buSzTx/>
              <a:buFont typeface="+mj-lt"/>
              <a:buNone/>
              <a:tabLst/>
              <a:defRPr/>
            </a:pPr>
            <a:r>
              <a:rPr lang="en-GB" sz="1200" b="1" kern="1200" dirty="0" smtClean="0">
                <a:solidFill>
                  <a:schemeClr val="tx1"/>
                </a:solidFill>
                <a:latin typeface="+mn-lt"/>
                <a:ea typeface="+mn-ea"/>
                <a:cs typeface="+mn-cs"/>
              </a:rPr>
              <a:t>PRESS</a:t>
            </a:r>
            <a:r>
              <a:rPr lang="en-GB" sz="1200" b="1" kern="1200" baseline="0" dirty="0" smtClean="0">
                <a:solidFill>
                  <a:schemeClr val="tx1"/>
                </a:solidFill>
                <a:latin typeface="+mn-lt"/>
                <a:ea typeface="+mn-ea"/>
                <a:cs typeface="+mn-cs"/>
              </a:rPr>
              <a:t> RETURN</a:t>
            </a:r>
            <a:endParaRPr lang="en-GB" sz="1200" b="1" kern="1200" dirty="0" smtClean="0">
              <a:solidFill>
                <a:schemeClr val="tx1"/>
              </a:solidFill>
              <a:latin typeface="+mn-lt"/>
              <a:ea typeface="+mn-ea"/>
              <a:cs typeface="+mn-cs"/>
            </a:endParaRPr>
          </a:p>
          <a:p>
            <a:pPr marL="228600" lvl="0" indent="-228600">
              <a:spcBef>
                <a:spcPts val="0"/>
              </a:spcBef>
              <a:spcAft>
                <a:spcPts val="600"/>
              </a:spcAft>
              <a:buFont typeface="+mj-lt"/>
              <a:buNone/>
            </a:pPr>
            <a:endParaRPr lang="en-GB" sz="1200" kern="1200" dirty="0" smtClean="0">
              <a:solidFill>
                <a:schemeClr val="tx1"/>
              </a:solidFill>
              <a:latin typeface="+mn-lt"/>
              <a:ea typeface="+mn-ea"/>
              <a:cs typeface="+mn-cs"/>
            </a:endParaRPr>
          </a:p>
          <a:p>
            <a:pPr marL="228600" lvl="0" indent="-228600">
              <a:spcBef>
                <a:spcPts val="0"/>
              </a:spcBef>
              <a:spcAft>
                <a:spcPts val="600"/>
              </a:spcAft>
              <a:buFont typeface="+mj-lt"/>
              <a:buNone/>
            </a:pPr>
            <a:r>
              <a:rPr lang="en-GB" sz="1200" kern="1200" dirty="0" smtClean="0">
                <a:solidFill>
                  <a:schemeClr val="tx1"/>
                </a:solidFill>
                <a:latin typeface="+mn-lt"/>
                <a:ea typeface="+mn-ea"/>
                <a:cs typeface="+mn-cs"/>
              </a:rPr>
              <a:t>Communication</a:t>
            </a:r>
          </a:p>
        </p:txBody>
      </p:sp>
      <p:sp>
        <p:nvSpPr>
          <p:cNvPr id="4" name="Slide Number Placeholder 3"/>
          <p:cNvSpPr>
            <a:spLocks noGrp="1"/>
          </p:cNvSpPr>
          <p:nvPr>
            <p:ph type="sldNum" sz="quarter" idx="10"/>
          </p:nvPr>
        </p:nvSpPr>
        <p:spPr/>
        <p:txBody>
          <a:bodyPr/>
          <a:lstStyle/>
          <a:p>
            <a:fld id="{41E33323-5CF7-4D53-BC7A-7AFAF3952D48}" type="slidenum">
              <a:rPr lang="en-GB" smtClean="0"/>
              <a:pPr/>
              <a:t>6</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ts val="609"/>
              </a:spcBef>
              <a:spcAft>
                <a:spcPts val="609"/>
              </a:spcAft>
            </a:pPr>
            <a:r>
              <a:rPr lang="en-GB" sz="1400" dirty="0">
                <a:latin typeface="Arial" charset="0"/>
                <a:cs typeface="Arial" charset="0"/>
              </a:rPr>
              <a:t>The TINAs in </a:t>
            </a:r>
            <a:r>
              <a:rPr lang="en-GB" sz="1400" b="1" dirty="0" smtClean="0">
                <a:latin typeface="Arial" charset="0"/>
                <a:cs typeface="Arial" charset="0"/>
              </a:rPr>
              <a:t>Green </a:t>
            </a:r>
            <a:r>
              <a:rPr lang="en-GB" sz="1400" dirty="0" smtClean="0">
                <a:latin typeface="Arial" charset="0"/>
                <a:cs typeface="Arial" charset="0"/>
              </a:rPr>
              <a:t>have </a:t>
            </a:r>
            <a:r>
              <a:rPr lang="en-GB" sz="1400" dirty="0">
                <a:latin typeface="Arial" charset="0"/>
                <a:cs typeface="Arial" charset="0"/>
              </a:rPr>
              <a:t>been published and are available on the LCICG website. The TINAs in </a:t>
            </a:r>
            <a:r>
              <a:rPr lang="en-GB" sz="1400" b="1" dirty="0" smtClean="0">
                <a:latin typeface="Arial" charset="0"/>
                <a:cs typeface="Arial" charset="0"/>
              </a:rPr>
              <a:t>Orange </a:t>
            </a:r>
            <a:r>
              <a:rPr lang="en-GB" sz="1400" dirty="0" smtClean="0">
                <a:latin typeface="Arial" charset="0"/>
                <a:cs typeface="Arial" charset="0"/>
              </a:rPr>
              <a:t>will </a:t>
            </a:r>
            <a:r>
              <a:rPr lang="en-GB" sz="1400" dirty="0">
                <a:latin typeface="Arial" charset="0"/>
                <a:cs typeface="Arial" charset="0"/>
              </a:rPr>
              <a:t>be published shortly.</a:t>
            </a:r>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A044B6-C062-4F33-802B-C71CA0B0D3FB}" type="slidenum">
              <a:rPr lang="en-GB" smtClean="0"/>
              <a:pPr fontAlgn="base">
                <a:spcBef>
                  <a:spcPct val="0"/>
                </a:spcBef>
                <a:spcAft>
                  <a:spcPct val="0"/>
                </a:spcAft>
                <a:defRPr/>
              </a:pPr>
              <a:t>7</a:t>
            </a:fld>
            <a:endParaRPr lang="en-GB"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58AB4C5-D229-4016-9E65-44B4FDE85520}" type="slidenum">
              <a:rPr lang="en-GB" smtClean="0"/>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front com"/>
          <p:cNvPicPr>
            <a:picLocks noChangeAspect="1" noChangeArrowheads="1"/>
          </p:cNvPicPr>
          <p:nvPr userDrawn="1"/>
        </p:nvPicPr>
        <p:blipFill>
          <a:blip r:embed="rId2" cstate="print"/>
          <a:srcRect l="8195" t="3648" r="7840" b="7307"/>
          <a:stretch>
            <a:fillRect/>
          </a:stretch>
        </p:blipFill>
        <p:spPr bwMode="auto">
          <a:xfrm>
            <a:off x="0" y="0"/>
            <a:ext cx="9144000" cy="6856413"/>
          </a:xfrm>
          <a:prstGeom prst="rect">
            <a:avLst/>
          </a:prstGeom>
          <a:noFill/>
          <a:ln w="9525">
            <a:noFill/>
            <a:miter lim="800000"/>
            <a:headEnd/>
            <a:tailEnd/>
          </a:ln>
        </p:spPr>
      </p:pic>
      <p:sp>
        <p:nvSpPr>
          <p:cNvPr id="3074" name="Rectangle 2"/>
          <p:cNvSpPr>
            <a:spLocks noGrp="1" noChangeArrowheads="1"/>
          </p:cNvSpPr>
          <p:nvPr>
            <p:ph type="ctrTitle"/>
          </p:nvPr>
        </p:nvSpPr>
        <p:spPr>
          <a:xfrm>
            <a:off x="900113" y="1916113"/>
            <a:ext cx="7772400" cy="1441450"/>
          </a:xfrm>
        </p:spPr>
        <p:txBody>
          <a:bodyPr/>
          <a:lstStyle>
            <a:lvl1pPr>
              <a:defRPr sz="4500" b="0">
                <a:solidFill>
                  <a:schemeClr val="bg1"/>
                </a:solidFill>
              </a:defRPr>
            </a:lvl1pPr>
          </a:lstStyle>
          <a:p>
            <a:r>
              <a:rPr lang="en-GB"/>
              <a:t>CLICK TO EDIT MASTER TITLE STYLE</a:t>
            </a:r>
          </a:p>
        </p:txBody>
      </p:sp>
      <p:sp>
        <p:nvSpPr>
          <p:cNvPr id="3075" name="Rectangle 3"/>
          <p:cNvSpPr>
            <a:spLocks noGrp="1" noChangeArrowheads="1"/>
          </p:cNvSpPr>
          <p:nvPr>
            <p:ph type="subTitle" idx="1"/>
          </p:nvPr>
        </p:nvSpPr>
        <p:spPr>
          <a:xfrm>
            <a:off x="900113" y="3357563"/>
            <a:ext cx="7775575" cy="1223962"/>
          </a:xfrm>
        </p:spPr>
        <p:txBody>
          <a:bodyPr/>
          <a:lstStyle>
            <a:lvl1pPr marL="0" indent="0">
              <a:buFontTx/>
              <a:buNone/>
              <a:defRPr sz="3600">
                <a:solidFill>
                  <a:schemeClr val="bg1"/>
                </a:solidFill>
              </a:defRPr>
            </a:lvl1pPr>
          </a:lstStyle>
          <a:p>
            <a:r>
              <a:rPr lang="en-GB"/>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p>
            <a:fld id="{118EC2F1-6EF2-40C1-84D3-2EC26A5D9686}" type="slidenum">
              <a:rPr lang="en-GB" smtClean="0"/>
              <a:pPr/>
              <a:t>‹#›</a:t>
            </a:fld>
            <a:endParaRPr lang="en-GB"/>
          </a:p>
        </p:txBody>
      </p:sp>
      <p:sp>
        <p:nvSpPr>
          <p:cNvPr id="5" name="Footer Placeholder 4"/>
          <p:cNvSpPr>
            <a:spLocks noGrp="1"/>
          </p:cNvSpPr>
          <p:nvPr>
            <p:ph type="ftr" sz="quarter" idx="11"/>
          </p:nvPr>
        </p:nvSpPr>
        <p:spPr/>
        <p:txBody>
          <a:bodyPr/>
          <a:lstStyle/>
          <a:p>
            <a:endParaRPr lang="en-GB"/>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noChangeArrowheads="1"/>
          </p:cNvSpPr>
          <p:nvPr>
            <p:ph type="sldNum" sz="quarter" idx="10"/>
          </p:nvPr>
        </p:nvSpPr>
        <p:spPr>
          <a:xfrm>
            <a:off x="8666285" y="6453188"/>
            <a:ext cx="477715" cy="404812"/>
          </a:xfrm>
          <a:prstGeom prst="rect">
            <a:avLst/>
          </a:prstGeom>
          <a:ln/>
        </p:spPr>
        <p:txBody>
          <a:bodyPr/>
          <a:lstStyle>
            <a:lvl1pPr>
              <a:defRPr/>
            </a:lvl1pPr>
          </a:lstStyle>
          <a:p>
            <a:pPr>
              <a:defRPr/>
            </a:pPr>
            <a:fld id="{98930018-3DF8-48C7-95BC-72637ED3F9C2}"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600200"/>
            <a:ext cx="8286808" cy="4686320"/>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7"/>
          <p:cNvSpPr>
            <a:spLocks noGrp="1"/>
          </p:cNvSpPr>
          <p:nvPr>
            <p:ph type="body" sz="quarter" idx="13"/>
          </p:nvPr>
        </p:nvSpPr>
        <p:spPr>
          <a:xfrm>
            <a:off x="428596" y="214313"/>
            <a:ext cx="5929342" cy="1000125"/>
          </a:xfrm>
        </p:spPr>
        <p:txBody>
          <a:bodyPr anchor="b"/>
          <a:lstStyle>
            <a:lvl1pPr>
              <a:buNone/>
              <a:defRPr sz="2400" b="0">
                <a:solidFill>
                  <a:srgbClr val="00AEEF"/>
                </a:solidFill>
              </a:defRPr>
            </a:lvl1pPr>
          </a:lstStyle>
          <a:p>
            <a:pPr lvl="0"/>
            <a:r>
              <a:rPr lang="en-US" dirty="0" smtClean="0"/>
              <a:t>Click to edit Master text styles</a:t>
            </a:r>
          </a:p>
        </p:txBody>
      </p:sp>
      <p:sp>
        <p:nvSpPr>
          <p:cNvPr id="4" name="Slide Number Placeholder 5"/>
          <p:cNvSpPr>
            <a:spLocks noGrp="1"/>
          </p:cNvSpPr>
          <p:nvPr>
            <p:ph type="sldNum" sz="quarter" idx="14"/>
          </p:nvPr>
        </p:nvSpPr>
        <p:spPr>
          <a:xfrm>
            <a:off x="8143875" y="6427788"/>
            <a:ext cx="571500" cy="287337"/>
          </a:xfrm>
          <a:prstGeom prst="rect">
            <a:avLst/>
          </a:prstGeom>
          <a:ln>
            <a:solidFill>
              <a:srgbClr val="00AEEF"/>
            </a:solidFill>
          </a:ln>
        </p:spPr>
        <p:txBody>
          <a:bodyPr/>
          <a:lstStyle>
            <a:lvl1pPr algn="ctr" fontAlgn="auto">
              <a:spcBef>
                <a:spcPts val="0"/>
              </a:spcBef>
              <a:spcAft>
                <a:spcPts val="0"/>
              </a:spcAft>
              <a:defRPr>
                <a:solidFill>
                  <a:prstClr val="black"/>
                </a:solidFill>
                <a:latin typeface="+mn-lt"/>
              </a:defRPr>
            </a:lvl1pPr>
          </a:lstStyle>
          <a:p>
            <a:pPr>
              <a:defRPr/>
            </a:pPr>
            <a:fld id="{96F35392-E11D-4CC8-BBA6-E4F4900768F4}"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7" descr="front com"/>
          <p:cNvPicPr>
            <a:picLocks noChangeAspect="1" noChangeArrowheads="1"/>
          </p:cNvPicPr>
          <p:nvPr userDrawn="1"/>
        </p:nvPicPr>
        <p:blipFill>
          <a:blip r:embed="rId6" cstate="print"/>
          <a:srcRect l="8195" t="3648" r="7840" b="77693"/>
          <a:stretch>
            <a:fillRect/>
          </a:stretch>
        </p:blipFill>
        <p:spPr bwMode="auto">
          <a:xfrm>
            <a:off x="0" y="0"/>
            <a:ext cx="9144000" cy="1436688"/>
          </a:xfrm>
          <a:prstGeom prst="rect">
            <a:avLst/>
          </a:prstGeom>
          <a:noFill/>
          <a:ln w="9525">
            <a:noFill/>
            <a:miter lim="800000"/>
            <a:headEnd/>
            <a:tailEnd/>
          </a:ln>
        </p:spPr>
      </p:pic>
      <p:sp>
        <p:nvSpPr>
          <p:cNvPr id="5123" name="Rectangle 2"/>
          <p:cNvSpPr>
            <a:spLocks noGrp="1" noChangeArrowheads="1"/>
          </p:cNvSpPr>
          <p:nvPr>
            <p:ph type="title"/>
          </p:nvPr>
        </p:nvSpPr>
        <p:spPr bwMode="auto">
          <a:xfrm>
            <a:off x="467544" y="403895"/>
            <a:ext cx="5400675" cy="504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TITLE STYLE</a:t>
            </a:r>
          </a:p>
        </p:txBody>
      </p:sp>
      <p:sp>
        <p:nvSpPr>
          <p:cNvPr id="5124" name="Rectangle 3"/>
          <p:cNvSpPr>
            <a:spLocks noGrp="1" noChangeArrowheads="1"/>
          </p:cNvSpPr>
          <p:nvPr>
            <p:ph type="body" idx="1"/>
          </p:nvPr>
        </p:nvSpPr>
        <p:spPr bwMode="auto">
          <a:xfrm>
            <a:off x="467544" y="1700808"/>
            <a:ext cx="8208912" cy="4536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8EC2F1-6EF2-40C1-84D3-2EC26A5D968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4012" r:id="rId1"/>
    <p:sldLayoutId id="2147484008" r:id="rId2"/>
    <p:sldLayoutId id="2147484035" r:id="rId3"/>
    <p:sldLayoutId id="2147484041" r:id="rId4"/>
  </p:sldLayoutIdLst>
  <p:hf hdr="0" dt="0"/>
  <p:txStyles>
    <p:titleStyle>
      <a:lvl1pPr algn="l" rtl="0" eaLnBrk="0" fontAlgn="base" hangingPunct="0">
        <a:spcBef>
          <a:spcPct val="0"/>
        </a:spcBef>
        <a:spcAft>
          <a:spcPct val="0"/>
        </a:spcAft>
        <a:defRPr sz="2200" b="1">
          <a:solidFill>
            <a:srgbClr val="7B7979"/>
          </a:solidFill>
          <a:latin typeface="+mj-lt"/>
          <a:ea typeface="+mj-ea"/>
          <a:cs typeface="+mj-cs"/>
        </a:defRPr>
      </a:lvl1pPr>
      <a:lvl2pPr algn="l" rtl="0" eaLnBrk="0" fontAlgn="base" hangingPunct="0">
        <a:spcBef>
          <a:spcPct val="0"/>
        </a:spcBef>
        <a:spcAft>
          <a:spcPct val="0"/>
        </a:spcAft>
        <a:defRPr sz="2200" b="1">
          <a:solidFill>
            <a:srgbClr val="7B7979"/>
          </a:solidFill>
          <a:latin typeface="Arial" charset="0"/>
        </a:defRPr>
      </a:lvl2pPr>
      <a:lvl3pPr algn="l" rtl="0" eaLnBrk="0" fontAlgn="base" hangingPunct="0">
        <a:spcBef>
          <a:spcPct val="0"/>
        </a:spcBef>
        <a:spcAft>
          <a:spcPct val="0"/>
        </a:spcAft>
        <a:defRPr sz="2200" b="1">
          <a:solidFill>
            <a:srgbClr val="7B7979"/>
          </a:solidFill>
          <a:latin typeface="Arial" charset="0"/>
        </a:defRPr>
      </a:lvl3pPr>
      <a:lvl4pPr algn="l" rtl="0" eaLnBrk="0" fontAlgn="base" hangingPunct="0">
        <a:spcBef>
          <a:spcPct val="0"/>
        </a:spcBef>
        <a:spcAft>
          <a:spcPct val="0"/>
        </a:spcAft>
        <a:defRPr sz="2200" b="1">
          <a:solidFill>
            <a:srgbClr val="7B7979"/>
          </a:solidFill>
          <a:latin typeface="Arial" charset="0"/>
        </a:defRPr>
      </a:lvl4pPr>
      <a:lvl5pPr algn="l" rtl="0" eaLnBrk="0" fontAlgn="base" hangingPunct="0">
        <a:spcBef>
          <a:spcPct val="0"/>
        </a:spcBef>
        <a:spcAft>
          <a:spcPct val="0"/>
        </a:spcAft>
        <a:defRPr sz="2200" b="1">
          <a:solidFill>
            <a:srgbClr val="7B7979"/>
          </a:solidFill>
          <a:latin typeface="Arial" charset="0"/>
        </a:defRPr>
      </a:lvl5pPr>
      <a:lvl6pPr marL="457200" algn="l" rtl="0" fontAlgn="base">
        <a:spcBef>
          <a:spcPct val="0"/>
        </a:spcBef>
        <a:spcAft>
          <a:spcPct val="0"/>
        </a:spcAft>
        <a:defRPr sz="2200" b="1">
          <a:solidFill>
            <a:srgbClr val="7B7979"/>
          </a:solidFill>
          <a:latin typeface="Arial" charset="0"/>
        </a:defRPr>
      </a:lvl6pPr>
      <a:lvl7pPr marL="914400" algn="l" rtl="0" fontAlgn="base">
        <a:spcBef>
          <a:spcPct val="0"/>
        </a:spcBef>
        <a:spcAft>
          <a:spcPct val="0"/>
        </a:spcAft>
        <a:defRPr sz="2200" b="1">
          <a:solidFill>
            <a:srgbClr val="7B7979"/>
          </a:solidFill>
          <a:latin typeface="Arial" charset="0"/>
        </a:defRPr>
      </a:lvl7pPr>
      <a:lvl8pPr marL="1371600" algn="l" rtl="0" fontAlgn="base">
        <a:spcBef>
          <a:spcPct val="0"/>
        </a:spcBef>
        <a:spcAft>
          <a:spcPct val="0"/>
        </a:spcAft>
        <a:defRPr sz="2200" b="1">
          <a:solidFill>
            <a:srgbClr val="7B7979"/>
          </a:solidFill>
          <a:latin typeface="Arial" charset="0"/>
        </a:defRPr>
      </a:lvl8pPr>
      <a:lvl9pPr marL="1828800" algn="l" rtl="0" fontAlgn="base">
        <a:spcBef>
          <a:spcPct val="0"/>
        </a:spcBef>
        <a:spcAft>
          <a:spcPct val="0"/>
        </a:spcAft>
        <a:defRPr sz="2200" b="1">
          <a:solidFill>
            <a:srgbClr val="7B7979"/>
          </a:solidFill>
          <a:latin typeface="Arial" charset="0"/>
        </a:defRPr>
      </a:lvl9pPr>
    </p:titleStyle>
    <p:bodyStyle>
      <a:lvl1pPr marL="342900" indent="-342900" algn="l" rtl="0" eaLnBrk="0" fontAlgn="base" hangingPunct="0">
        <a:spcBef>
          <a:spcPct val="20000"/>
        </a:spcBef>
        <a:spcAft>
          <a:spcPct val="0"/>
        </a:spcAft>
        <a:buChar char="•"/>
        <a:defRPr sz="1700">
          <a:solidFill>
            <a:srgbClr val="7B7979"/>
          </a:solidFill>
          <a:latin typeface="+mn-lt"/>
          <a:ea typeface="+mn-ea"/>
          <a:cs typeface="+mn-cs"/>
        </a:defRPr>
      </a:lvl1pPr>
      <a:lvl2pPr marL="742950" indent="-285750" algn="l" rtl="0" eaLnBrk="0" fontAlgn="base" hangingPunct="0">
        <a:spcBef>
          <a:spcPct val="20000"/>
        </a:spcBef>
        <a:spcAft>
          <a:spcPct val="0"/>
        </a:spcAft>
        <a:buChar char="–"/>
        <a:defRPr sz="1700">
          <a:solidFill>
            <a:srgbClr val="7B7979"/>
          </a:solidFill>
          <a:latin typeface="+mn-lt"/>
        </a:defRPr>
      </a:lvl2pPr>
      <a:lvl3pPr marL="1143000" indent="-228600" algn="l" rtl="0" eaLnBrk="0" fontAlgn="base" hangingPunct="0">
        <a:spcBef>
          <a:spcPct val="20000"/>
        </a:spcBef>
        <a:spcAft>
          <a:spcPct val="0"/>
        </a:spcAft>
        <a:buChar char="•"/>
        <a:defRPr sz="1700">
          <a:solidFill>
            <a:srgbClr val="7B7979"/>
          </a:solidFill>
          <a:latin typeface="+mn-lt"/>
        </a:defRPr>
      </a:lvl3pPr>
      <a:lvl4pPr marL="1600200" indent="-228600" algn="l" rtl="0" eaLnBrk="0" fontAlgn="base" hangingPunct="0">
        <a:spcBef>
          <a:spcPct val="20000"/>
        </a:spcBef>
        <a:spcAft>
          <a:spcPct val="0"/>
        </a:spcAft>
        <a:buChar char="–"/>
        <a:defRPr sz="1700">
          <a:solidFill>
            <a:srgbClr val="7B7979"/>
          </a:solidFill>
          <a:latin typeface="+mn-lt"/>
        </a:defRPr>
      </a:lvl4pPr>
      <a:lvl5pPr marL="2057400" indent="-228600" algn="l" rtl="0" eaLnBrk="0" fontAlgn="base" hangingPunct="0">
        <a:spcBef>
          <a:spcPct val="20000"/>
        </a:spcBef>
        <a:spcAft>
          <a:spcPct val="0"/>
        </a:spcAft>
        <a:buChar char="»"/>
        <a:defRPr sz="1700">
          <a:solidFill>
            <a:srgbClr val="7B7979"/>
          </a:solidFill>
          <a:latin typeface="+mn-lt"/>
        </a:defRPr>
      </a:lvl5pPr>
      <a:lvl6pPr marL="2514600" indent="-228600" algn="l" rtl="0" fontAlgn="base">
        <a:spcBef>
          <a:spcPct val="20000"/>
        </a:spcBef>
        <a:spcAft>
          <a:spcPct val="0"/>
        </a:spcAft>
        <a:buChar char="»"/>
        <a:defRPr sz="1700">
          <a:solidFill>
            <a:srgbClr val="7B7979"/>
          </a:solidFill>
          <a:latin typeface="+mn-lt"/>
        </a:defRPr>
      </a:lvl6pPr>
      <a:lvl7pPr marL="2971800" indent="-228600" algn="l" rtl="0" fontAlgn="base">
        <a:spcBef>
          <a:spcPct val="20000"/>
        </a:spcBef>
        <a:spcAft>
          <a:spcPct val="0"/>
        </a:spcAft>
        <a:buChar char="»"/>
        <a:defRPr sz="1700">
          <a:solidFill>
            <a:srgbClr val="7B7979"/>
          </a:solidFill>
          <a:latin typeface="+mn-lt"/>
        </a:defRPr>
      </a:lvl7pPr>
      <a:lvl8pPr marL="3429000" indent="-228600" algn="l" rtl="0" fontAlgn="base">
        <a:spcBef>
          <a:spcPct val="20000"/>
        </a:spcBef>
        <a:spcAft>
          <a:spcPct val="0"/>
        </a:spcAft>
        <a:buChar char="»"/>
        <a:defRPr sz="1700">
          <a:solidFill>
            <a:srgbClr val="7B7979"/>
          </a:solidFill>
          <a:latin typeface="+mn-lt"/>
        </a:defRPr>
      </a:lvl8pPr>
      <a:lvl9pPr marL="3886200" indent="-228600" algn="l" rtl="0" fontAlgn="base">
        <a:spcBef>
          <a:spcPct val="20000"/>
        </a:spcBef>
        <a:spcAft>
          <a:spcPct val="0"/>
        </a:spcAft>
        <a:buChar char="»"/>
        <a:defRPr sz="1700">
          <a:solidFill>
            <a:srgbClr val="7B797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hyperlink" Target="http://www.lowcarboninnovation.co.uk/" TargetMode="External"/><Relationship Id="rId21" Type="http://schemas.openxmlformats.org/officeDocument/2006/relationships/image" Target="../media/image19.png"/><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19" Type="http://schemas.openxmlformats.org/officeDocument/2006/relationships/image" Target="../media/image17.png"/><Relationship Id="rId4" Type="http://schemas.openxmlformats.org/officeDocument/2006/relationships/image" Target="../media/image2.gif"/><Relationship Id="rId9" Type="http://schemas.openxmlformats.org/officeDocument/2006/relationships/image" Target="../media/image7.png"/><Relationship Id="rId1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204145"/>
            <a:ext cx="7992887" cy="936823"/>
          </a:xfrm>
        </p:spPr>
        <p:txBody>
          <a:bodyPr/>
          <a:lstStyle/>
          <a:p>
            <a:r>
              <a:rPr lang="en-GB" sz="3200" b="1" dirty="0" smtClean="0"/>
              <a:t>Low Carbon Innovation – </a:t>
            </a:r>
            <a:r>
              <a:rPr lang="en-GB" sz="3200" b="1" dirty="0" smtClean="0"/>
              <a:t>Coordinating UK HMG-backed </a:t>
            </a:r>
            <a:r>
              <a:rPr lang="en-GB" sz="3200" b="1" dirty="0" smtClean="0"/>
              <a:t>Support</a:t>
            </a:r>
            <a:endParaRPr lang="en-GB" sz="3200" b="1" dirty="0"/>
          </a:p>
        </p:txBody>
      </p:sp>
      <p:sp>
        <p:nvSpPr>
          <p:cNvPr id="3" name="Subtitle 2"/>
          <p:cNvSpPr>
            <a:spLocks noGrp="1"/>
          </p:cNvSpPr>
          <p:nvPr>
            <p:ph type="subTitle" idx="1"/>
          </p:nvPr>
        </p:nvSpPr>
        <p:spPr>
          <a:xfrm>
            <a:off x="683569" y="3861222"/>
            <a:ext cx="7992120" cy="1223962"/>
          </a:xfrm>
        </p:spPr>
        <p:txBody>
          <a:bodyPr/>
          <a:lstStyle/>
          <a:p>
            <a:r>
              <a:rPr lang="en-GB" sz="2000" dirty="0" smtClean="0"/>
              <a:t>Dr. Paul Durrant</a:t>
            </a:r>
          </a:p>
          <a:p>
            <a:r>
              <a:rPr lang="en-GB" sz="2000" dirty="0" smtClean="0"/>
              <a:t>Head of Innovation Policy &amp; Coordination, DECC</a:t>
            </a:r>
          </a:p>
          <a:p>
            <a:endParaRPr lang="en-GB" sz="2000" dirty="0" smtClean="0"/>
          </a:p>
          <a:p>
            <a:endParaRPr lang="en-GB"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2" name="Rectangle 41"/>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p:cNvSpPr/>
          <p:nvPr/>
        </p:nvSpPr>
        <p:spPr>
          <a:xfrm>
            <a:off x="200086" y="78961"/>
            <a:ext cx="8784976" cy="6641833"/>
          </a:xfrm>
          <a:prstGeom prst="roundRect">
            <a:avLst/>
          </a:prstGeom>
          <a:solidFill>
            <a:srgbClr val="7B7979"/>
          </a:solidFill>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t"/>
          <a:lstStyle/>
          <a:p>
            <a:pPr algn="ctr"/>
            <a:endParaRPr lang="en-GB" dirty="0"/>
          </a:p>
        </p:txBody>
      </p:sp>
      <p:sp>
        <p:nvSpPr>
          <p:cNvPr id="10" name="Rounded Rectangle 9"/>
          <p:cNvSpPr/>
          <p:nvPr/>
        </p:nvSpPr>
        <p:spPr>
          <a:xfrm>
            <a:off x="868731" y="600114"/>
            <a:ext cx="7509406" cy="514343"/>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en-GB" sz="1400" dirty="0" smtClean="0"/>
              <a:t>Up to £60m for manufacturing ports infrastructure</a:t>
            </a:r>
            <a:endParaRPr lang="en-GB" sz="1400" dirty="0"/>
          </a:p>
        </p:txBody>
      </p:sp>
      <p:sp>
        <p:nvSpPr>
          <p:cNvPr id="11" name="Rounded Rectangle 10"/>
          <p:cNvSpPr/>
          <p:nvPr/>
        </p:nvSpPr>
        <p:spPr>
          <a:xfrm>
            <a:off x="457257" y="1268760"/>
            <a:ext cx="8332354" cy="5246297"/>
          </a:xfrm>
          <a:prstGeom prst="roundRect">
            <a:avLst/>
          </a:prstGeom>
          <a:solidFill>
            <a:srgbClr val="B3AA7E"/>
          </a:solidFill>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t"/>
          <a:lstStyle/>
          <a:p>
            <a:pPr algn="ctr"/>
            <a:r>
              <a:rPr lang="en-GB" dirty="0" smtClean="0">
                <a:solidFill>
                  <a:schemeClr val="bg1"/>
                </a:solidFill>
              </a:rPr>
              <a:t>Around £150m for innovative low carbon technologies</a:t>
            </a:r>
            <a:endParaRPr lang="en-GB" dirty="0">
              <a:solidFill>
                <a:schemeClr val="bg1"/>
              </a:solidFill>
            </a:endParaRPr>
          </a:p>
        </p:txBody>
      </p:sp>
      <p:sp>
        <p:nvSpPr>
          <p:cNvPr id="13" name="Rounded Rectangle 12"/>
          <p:cNvSpPr/>
          <p:nvPr/>
        </p:nvSpPr>
        <p:spPr>
          <a:xfrm>
            <a:off x="662994" y="2708920"/>
            <a:ext cx="1131554" cy="720080"/>
          </a:xfrm>
          <a:prstGeom prst="round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en-GB" sz="800" dirty="0" smtClean="0"/>
              <a:t>Up to £20m Innovative CCS Technologies</a:t>
            </a:r>
            <a:endParaRPr lang="en-GB" sz="800" dirty="0"/>
          </a:p>
        </p:txBody>
      </p:sp>
      <p:sp>
        <p:nvSpPr>
          <p:cNvPr id="16" name="Rounded Rectangle 15"/>
          <p:cNvSpPr/>
          <p:nvPr/>
        </p:nvSpPr>
        <p:spPr>
          <a:xfrm>
            <a:off x="1897417" y="1937405"/>
            <a:ext cx="1851634" cy="4063309"/>
          </a:xfrm>
          <a:prstGeom prst="roundRect">
            <a:avLst/>
          </a:prstGeom>
          <a:solidFill>
            <a:srgbClr val="FF7C80"/>
          </a:solidFill>
          <a:ln w="28575"/>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t"/>
          <a:lstStyle/>
          <a:p>
            <a:pPr algn="ctr"/>
            <a:r>
              <a:rPr lang="en-GB" sz="900" dirty="0" smtClean="0"/>
              <a:t>Up to £35m Buildings Innovation Programme</a:t>
            </a:r>
            <a:endParaRPr lang="en-GB" sz="900" dirty="0"/>
          </a:p>
        </p:txBody>
      </p:sp>
      <p:sp>
        <p:nvSpPr>
          <p:cNvPr id="17" name="Rounded Rectangle 16"/>
          <p:cNvSpPr/>
          <p:nvPr/>
        </p:nvSpPr>
        <p:spPr>
          <a:xfrm>
            <a:off x="7246583" y="1988840"/>
            <a:ext cx="1337291" cy="401187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t"/>
          <a:lstStyle/>
          <a:p>
            <a:pPr algn="ctr"/>
            <a:r>
              <a:rPr lang="en-GB" sz="800" dirty="0" smtClean="0">
                <a:solidFill>
                  <a:schemeClr val="bg1"/>
                </a:solidFill>
              </a:rPr>
              <a:t>Up to £15m for Bioenergy Innovation</a:t>
            </a:r>
            <a:endParaRPr lang="en-GB" sz="800" dirty="0">
              <a:solidFill>
                <a:schemeClr val="bg1"/>
              </a:solidFill>
            </a:endParaRPr>
          </a:p>
        </p:txBody>
      </p:sp>
      <p:sp>
        <p:nvSpPr>
          <p:cNvPr id="19" name="Rounded Rectangle 18"/>
          <p:cNvSpPr/>
          <p:nvPr/>
        </p:nvSpPr>
        <p:spPr>
          <a:xfrm>
            <a:off x="4880606" y="1988840"/>
            <a:ext cx="1373223" cy="4011874"/>
          </a:xfrm>
          <a:prstGeom prst="roundRect">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t"/>
          <a:lstStyle/>
          <a:p>
            <a:pPr algn="ctr"/>
            <a:r>
              <a:rPr lang="en-GB" sz="800" dirty="0" smtClean="0"/>
              <a:t>Up to £30m for Offshore Wind Technologies</a:t>
            </a:r>
            <a:endParaRPr lang="en-GB" sz="800" dirty="0"/>
          </a:p>
        </p:txBody>
      </p:sp>
      <p:sp>
        <p:nvSpPr>
          <p:cNvPr id="24" name="Rounded Rectangle 23"/>
          <p:cNvSpPr/>
          <p:nvPr/>
        </p:nvSpPr>
        <p:spPr>
          <a:xfrm>
            <a:off x="2000286" y="2657486"/>
            <a:ext cx="720080" cy="6686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en-GB" sz="800" dirty="0" smtClean="0"/>
              <a:t>Up to £10m Non-Domestic Buildings Scheme</a:t>
            </a:r>
            <a:endParaRPr lang="en-GB" sz="800" dirty="0"/>
          </a:p>
        </p:txBody>
      </p:sp>
      <p:sp>
        <p:nvSpPr>
          <p:cNvPr id="25" name="Rounded Rectangle 24"/>
          <p:cNvSpPr/>
          <p:nvPr/>
        </p:nvSpPr>
        <p:spPr>
          <a:xfrm>
            <a:off x="2000286" y="3429000"/>
            <a:ext cx="720080" cy="11315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en-GB" sz="800" dirty="0" smtClean="0"/>
              <a:t>Up to £3m SBRI Competition on Advanced Storage</a:t>
            </a:r>
            <a:endParaRPr lang="en-GB" sz="800" dirty="0"/>
          </a:p>
        </p:txBody>
      </p:sp>
      <p:sp>
        <p:nvSpPr>
          <p:cNvPr id="26" name="Rounded Rectangle 25"/>
          <p:cNvSpPr/>
          <p:nvPr/>
        </p:nvSpPr>
        <p:spPr>
          <a:xfrm>
            <a:off x="2000286" y="4663423"/>
            <a:ext cx="720080" cy="10286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en-GB" sz="800" dirty="0" smtClean="0"/>
              <a:t>Up to £2.8m for Domestic Buildings  Thermal Storage</a:t>
            </a:r>
            <a:endParaRPr lang="en-GB" sz="800" dirty="0"/>
          </a:p>
        </p:txBody>
      </p:sp>
      <p:sp>
        <p:nvSpPr>
          <p:cNvPr id="27" name="Rounded Rectangle 26"/>
          <p:cNvSpPr/>
          <p:nvPr/>
        </p:nvSpPr>
        <p:spPr>
          <a:xfrm>
            <a:off x="5034909" y="2400314"/>
            <a:ext cx="1080120" cy="6686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en-GB" sz="800" dirty="0" smtClean="0"/>
              <a:t>Up to £5m for  Component Technologies (Call 1)</a:t>
            </a:r>
            <a:endParaRPr lang="en-GB" sz="800" dirty="0"/>
          </a:p>
        </p:txBody>
      </p:sp>
      <p:sp>
        <p:nvSpPr>
          <p:cNvPr id="28" name="Rounded Rectangle 27"/>
          <p:cNvSpPr/>
          <p:nvPr/>
        </p:nvSpPr>
        <p:spPr>
          <a:xfrm>
            <a:off x="7400886" y="2966091"/>
            <a:ext cx="1028686" cy="6531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en-GB" sz="800" dirty="0" smtClean="0"/>
              <a:t>Up to £8m ERANET Programme</a:t>
            </a:r>
            <a:endParaRPr lang="en-GB" sz="800" dirty="0"/>
          </a:p>
        </p:txBody>
      </p:sp>
      <p:sp>
        <p:nvSpPr>
          <p:cNvPr id="31" name="Rounded Rectangle 30"/>
          <p:cNvSpPr/>
          <p:nvPr/>
        </p:nvSpPr>
        <p:spPr>
          <a:xfrm>
            <a:off x="5034909" y="3120394"/>
            <a:ext cx="1080120" cy="6686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en-GB" sz="800" dirty="0" smtClean="0"/>
              <a:t>Up to £5m for  Component Technologies (Call 2)</a:t>
            </a:r>
            <a:endParaRPr lang="en-GB" sz="800" dirty="0"/>
          </a:p>
        </p:txBody>
      </p:sp>
      <p:sp>
        <p:nvSpPr>
          <p:cNvPr id="32" name="Rounded Rectangle 31"/>
          <p:cNvSpPr/>
          <p:nvPr/>
        </p:nvSpPr>
        <p:spPr>
          <a:xfrm>
            <a:off x="5034909" y="3840474"/>
            <a:ext cx="1080120" cy="771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en-GB" sz="800" dirty="0" smtClean="0"/>
              <a:t>Up to £5m for Component Technologies (Call 3) Not announced yet and TSB will be  adding  more funds</a:t>
            </a:r>
            <a:endParaRPr lang="en-GB" sz="800" dirty="0"/>
          </a:p>
        </p:txBody>
      </p:sp>
      <p:sp>
        <p:nvSpPr>
          <p:cNvPr id="35" name="Rounded Rectangle 34"/>
          <p:cNvSpPr/>
          <p:nvPr/>
        </p:nvSpPr>
        <p:spPr>
          <a:xfrm>
            <a:off x="2771800" y="2863223"/>
            <a:ext cx="1954503" cy="3291794"/>
          </a:xfrm>
          <a:prstGeom prst="roundRect">
            <a:avLst/>
          </a:prstGeom>
          <a:solidFill>
            <a:srgbClr val="8EB4E3">
              <a:alpha val="49020"/>
            </a:srgbClr>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t"/>
          <a:lstStyle/>
          <a:p>
            <a:pPr algn="ctr"/>
            <a:r>
              <a:rPr lang="en-GB" sz="900" dirty="0" smtClean="0"/>
              <a:t>Up to £35m Energy Entrepreneurs’ Fund</a:t>
            </a:r>
            <a:endParaRPr lang="en-GB" sz="900" dirty="0"/>
          </a:p>
        </p:txBody>
      </p:sp>
      <p:sp>
        <p:nvSpPr>
          <p:cNvPr id="21" name="Rounded Rectangle 20"/>
          <p:cNvSpPr/>
          <p:nvPr/>
        </p:nvSpPr>
        <p:spPr>
          <a:xfrm>
            <a:off x="2874669" y="3429000"/>
            <a:ext cx="771514" cy="24174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en-GB" sz="800" dirty="0" smtClean="0"/>
              <a:t>Up to £20m for Energy Efficiency in Buildings</a:t>
            </a:r>
            <a:endParaRPr lang="en-GB" sz="800" dirty="0"/>
          </a:p>
        </p:txBody>
      </p:sp>
      <p:sp>
        <p:nvSpPr>
          <p:cNvPr id="20" name="Rounded Rectangle 19"/>
          <p:cNvSpPr/>
          <p:nvPr/>
        </p:nvSpPr>
        <p:spPr>
          <a:xfrm>
            <a:off x="3800486" y="3429000"/>
            <a:ext cx="771514" cy="24174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en-GB" sz="800" dirty="0" smtClean="0"/>
              <a:t>Up to £15m for Power Generation Technologies</a:t>
            </a:r>
            <a:endParaRPr lang="en-GB" sz="800" dirty="0"/>
          </a:p>
        </p:txBody>
      </p:sp>
      <p:sp>
        <p:nvSpPr>
          <p:cNvPr id="36" name="Rounded Rectangle 35"/>
          <p:cNvSpPr/>
          <p:nvPr/>
        </p:nvSpPr>
        <p:spPr>
          <a:xfrm>
            <a:off x="662994" y="3583303"/>
            <a:ext cx="1137543" cy="874383"/>
          </a:xfrm>
          <a:prstGeom prst="round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en-GB" sz="800" dirty="0" smtClean="0"/>
              <a:t>Up to £19m split between Electricity Storage and Hydrogen</a:t>
            </a:r>
            <a:endParaRPr lang="en-GB" sz="800" dirty="0"/>
          </a:p>
        </p:txBody>
      </p:sp>
      <p:sp>
        <p:nvSpPr>
          <p:cNvPr id="37" name="Rounded Rectangle 36"/>
          <p:cNvSpPr/>
          <p:nvPr/>
        </p:nvSpPr>
        <p:spPr>
          <a:xfrm>
            <a:off x="662994" y="1731668"/>
            <a:ext cx="1131554" cy="822949"/>
          </a:xfrm>
          <a:prstGeom prst="roundRect">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en-GB" sz="800" dirty="0" smtClean="0"/>
              <a:t>Up to £20m Marine Energy  Array  Demonstrator</a:t>
            </a:r>
            <a:endParaRPr lang="en-GB" sz="800" dirty="0"/>
          </a:p>
        </p:txBody>
      </p:sp>
      <p:sp>
        <p:nvSpPr>
          <p:cNvPr id="38" name="Rounded Rectangle 37"/>
          <p:cNvSpPr/>
          <p:nvPr/>
        </p:nvSpPr>
        <p:spPr>
          <a:xfrm>
            <a:off x="662994" y="4560555"/>
            <a:ext cx="1131554" cy="1337291"/>
          </a:xfrm>
          <a:prstGeom prst="round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t"/>
          <a:lstStyle/>
          <a:p>
            <a:pPr algn="ctr"/>
            <a:r>
              <a:rPr lang="en-GB" sz="800" dirty="0" smtClean="0"/>
              <a:t>Up to £</a:t>
            </a:r>
            <a:r>
              <a:rPr lang="en-GB" sz="800" dirty="0" err="1" smtClean="0"/>
              <a:t>Xm</a:t>
            </a:r>
            <a:r>
              <a:rPr lang="en-GB" sz="800" dirty="0" smtClean="0"/>
              <a:t>  Nuclear Schemes</a:t>
            </a:r>
            <a:endParaRPr lang="en-GB" sz="800" dirty="0"/>
          </a:p>
        </p:txBody>
      </p:sp>
      <p:sp>
        <p:nvSpPr>
          <p:cNvPr id="33" name="Rounded Rectangle 32"/>
          <p:cNvSpPr/>
          <p:nvPr/>
        </p:nvSpPr>
        <p:spPr>
          <a:xfrm>
            <a:off x="714428" y="4920594"/>
            <a:ext cx="1028686" cy="5143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en-GB" sz="800" dirty="0" smtClean="0"/>
              <a:t>£3m  Contribution to TSB-led supply chain competition</a:t>
            </a:r>
            <a:endParaRPr lang="en-GB" sz="800" dirty="0"/>
          </a:p>
        </p:txBody>
      </p:sp>
      <p:sp>
        <p:nvSpPr>
          <p:cNvPr id="34" name="Rounded Rectangle 33"/>
          <p:cNvSpPr/>
          <p:nvPr/>
        </p:nvSpPr>
        <p:spPr>
          <a:xfrm>
            <a:off x="714428" y="5537806"/>
            <a:ext cx="1028686" cy="2571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en-GB" sz="800" dirty="0" smtClean="0"/>
              <a:t>Test  facilities</a:t>
            </a:r>
            <a:endParaRPr lang="en-GB" sz="800" dirty="0"/>
          </a:p>
        </p:txBody>
      </p:sp>
      <p:sp>
        <p:nvSpPr>
          <p:cNvPr id="39" name="Rounded Rectangle 38"/>
          <p:cNvSpPr/>
          <p:nvPr/>
        </p:nvSpPr>
        <p:spPr>
          <a:xfrm>
            <a:off x="4983475" y="4663423"/>
            <a:ext cx="3497531" cy="1697331"/>
          </a:xfrm>
          <a:prstGeom prst="roundRect">
            <a:avLst/>
          </a:prstGeom>
          <a:solidFill>
            <a:srgbClr val="8EB4E3">
              <a:alpha val="49020"/>
            </a:srgb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t"/>
          <a:lstStyle/>
          <a:p>
            <a:pPr algn="ctr"/>
            <a:r>
              <a:rPr lang="en-GB" sz="1000" dirty="0" smtClean="0"/>
              <a:t>Up to £30m for CT Legacy Programmes</a:t>
            </a:r>
            <a:endParaRPr lang="en-GB" sz="1000" dirty="0"/>
          </a:p>
        </p:txBody>
      </p:sp>
      <p:sp>
        <p:nvSpPr>
          <p:cNvPr id="22" name="Rounded Rectangle 21"/>
          <p:cNvSpPr/>
          <p:nvPr/>
        </p:nvSpPr>
        <p:spPr>
          <a:xfrm>
            <a:off x="6320766" y="4987531"/>
            <a:ext cx="822949" cy="6531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en-GB" sz="800" dirty="0" smtClean="0"/>
              <a:t>Up to £5m for Polymer Fuel Cells</a:t>
            </a:r>
            <a:endParaRPr lang="en-GB" sz="800" dirty="0"/>
          </a:p>
        </p:txBody>
      </p:sp>
      <p:sp>
        <p:nvSpPr>
          <p:cNvPr id="23" name="Rounded Rectangle 22"/>
          <p:cNvSpPr/>
          <p:nvPr/>
        </p:nvSpPr>
        <p:spPr>
          <a:xfrm>
            <a:off x="6320766" y="5707612"/>
            <a:ext cx="822949" cy="5502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en-GB" sz="800" dirty="0" smtClean="0"/>
              <a:t>Up to £3m not specified?</a:t>
            </a:r>
            <a:endParaRPr lang="en-GB" sz="800" dirty="0"/>
          </a:p>
        </p:txBody>
      </p:sp>
      <p:sp>
        <p:nvSpPr>
          <p:cNvPr id="29" name="Rounded Rectangle 28"/>
          <p:cNvSpPr/>
          <p:nvPr/>
        </p:nvSpPr>
        <p:spPr>
          <a:xfrm>
            <a:off x="7400886" y="5074897"/>
            <a:ext cx="1013183" cy="6531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en-GB" sz="800" dirty="0" smtClean="0"/>
              <a:t>Up to £7m Carbon Trust Pyrolysis</a:t>
            </a:r>
            <a:r>
              <a:rPr lang="en-GB" sz="800" dirty="0"/>
              <a:t> </a:t>
            </a:r>
            <a:r>
              <a:rPr lang="en-GB" sz="800" dirty="0" smtClean="0"/>
              <a:t>Challenge</a:t>
            </a:r>
            <a:endParaRPr lang="en-GB" sz="800" dirty="0"/>
          </a:p>
        </p:txBody>
      </p:sp>
      <p:sp>
        <p:nvSpPr>
          <p:cNvPr id="30" name="Rounded Rectangle 29"/>
          <p:cNvSpPr/>
          <p:nvPr/>
        </p:nvSpPr>
        <p:spPr>
          <a:xfrm>
            <a:off x="5034909" y="5074897"/>
            <a:ext cx="1080120" cy="6172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en-GB" sz="800" dirty="0" smtClean="0"/>
              <a:t>Up to £15m  Carbon Trust  Offshore Wind Accelerator</a:t>
            </a:r>
            <a:endParaRPr lang="en-GB" sz="800" dirty="0"/>
          </a:p>
        </p:txBody>
      </p:sp>
      <p:sp>
        <p:nvSpPr>
          <p:cNvPr id="40" name="Rectangle 39"/>
          <p:cNvSpPr/>
          <p:nvPr/>
        </p:nvSpPr>
        <p:spPr>
          <a:xfrm>
            <a:off x="1743115" y="188640"/>
            <a:ext cx="5316088" cy="373729"/>
          </a:xfrm>
          <a:prstGeom prst="rect">
            <a:avLst/>
          </a:prstGeom>
        </p:spPr>
        <p:txBody>
          <a:bodyPr wrap="square" lIns="65306" tIns="32653" rIns="65306" bIns="32653">
            <a:spAutoFit/>
          </a:bodyPr>
          <a:lstStyle/>
          <a:p>
            <a:pPr lvl="0" algn="ctr"/>
            <a:r>
              <a:rPr lang="en-GB" sz="2000" dirty="0">
                <a:solidFill>
                  <a:prstClr val="white"/>
                </a:solidFill>
              </a:rPr>
              <a:t>£200m+ in CSR for low carbon technologies</a:t>
            </a:r>
          </a:p>
        </p:txBody>
      </p:sp>
      <p:sp>
        <p:nvSpPr>
          <p:cNvPr id="41" name="TextBox 40"/>
          <p:cNvSpPr txBox="1"/>
          <p:nvPr/>
        </p:nvSpPr>
        <p:spPr>
          <a:xfrm>
            <a:off x="-36512" y="6177498"/>
            <a:ext cx="1368152" cy="707886"/>
          </a:xfrm>
          <a:prstGeom prst="rect">
            <a:avLst/>
          </a:prstGeom>
          <a:solidFill>
            <a:schemeClr val="bg1">
              <a:lumMod val="65000"/>
            </a:schemeClr>
          </a:solidFill>
        </p:spPr>
        <p:txBody>
          <a:bodyPr wrap="square" rtlCol="0">
            <a:spAutoFit/>
          </a:bodyPr>
          <a:lstStyle/>
          <a:p>
            <a:pPr algn="ctr"/>
            <a:r>
              <a:rPr lang="en-GB" sz="1000" dirty="0" smtClean="0"/>
              <a:t>Note: Now slightly out of date. Some figures have changed. </a:t>
            </a:r>
            <a:endParaRPr lang="en-GB" sz="10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The Case for Innovation Support</a:t>
            </a:r>
            <a:endParaRPr lang="en-GB" dirty="0"/>
          </a:p>
        </p:txBody>
      </p:sp>
      <p:sp>
        <p:nvSpPr>
          <p:cNvPr id="2" name="Content Placeholder 1"/>
          <p:cNvSpPr>
            <a:spLocks noGrp="1"/>
          </p:cNvSpPr>
          <p:nvPr>
            <p:ph idx="1"/>
          </p:nvPr>
        </p:nvSpPr>
        <p:spPr/>
        <p:txBody>
          <a:bodyPr/>
          <a:lstStyle/>
          <a:p>
            <a:pPr lvl="0"/>
            <a:r>
              <a:rPr lang="x-none" smtClean="0"/>
              <a:t>The UK won’t meet its low carbon targets with current technologies at current costs. </a:t>
            </a:r>
            <a:endParaRPr lang="en-GB" dirty="0" smtClean="0"/>
          </a:p>
          <a:p>
            <a:pPr lvl="0"/>
            <a:r>
              <a:rPr lang="x-none" smtClean="0"/>
              <a:t>The technology ‘push’ of direct innovation support alongside the ‘pull’ of market incentives, such as EMR, is needed</a:t>
            </a:r>
            <a:endParaRPr lang="en-GB" dirty="0" smtClean="0"/>
          </a:p>
          <a:p>
            <a:r>
              <a:rPr lang="en-GB" dirty="0" smtClean="0"/>
              <a:t>The Government’s low carbon technology innovation policies and programmes support the research, development and demonstration (</a:t>
            </a:r>
            <a:r>
              <a:rPr lang="en-GB" dirty="0" err="1" smtClean="0"/>
              <a:t>RD&amp;D</a:t>
            </a:r>
            <a:r>
              <a:rPr lang="en-GB" dirty="0" smtClean="0"/>
              <a:t>) of new or enhanced low carbon technologies and their associated systems and processes. </a:t>
            </a:r>
          </a:p>
          <a:p>
            <a:r>
              <a:rPr lang="en-GB" dirty="0" smtClean="0"/>
              <a:t>The aim of these policies &amp; programmes is to bring cheaper, greener, more effective technologies to the point at which they are sufficiently proven that the market (with the support of market mechanisms, such as Electricity Market Reform (</a:t>
            </a:r>
            <a:r>
              <a:rPr lang="en-GB" dirty="0" err="1" smtClean="0"/>
              <a:t>EMR</a:t>
            </a:r>
            <a:r>
              <a:rPr lang="en-GB" dirty="0" smtClean="0"/>
              <a:t>), if necessary) can deploy them widely.</a:t>
            </a:r>
          </a:p>
          <a:p>
            <a:pPr lvl="0"/>
            <a:r>
              <a:rPr lang="x-none" smtClean="0"/>
              <a:t>Innovation </a:t>
            </a:r>
            <a:r>
              <a:rPr lang="x-none" smtClean="0"/>
              <a:t>in low carbon technologies will create business opportunities for UK companies at home and abroad and encourage the development of UK supply chains</a:t>
            </a:r>
            <a:endParaRPr lang="en-GB" dirty="0" smtClean="0"/>
          </a:p>
          <a:p>
            <a:pPr lvl="0"/>
            <a:r>
              <a:rPr lang="x-none" smtClean="0"/>
              <a:t>Our investment in technology and systems development will drive down </a:t>
            </a:r>
            <a:r>
              <a:rPr lang="en-GB" dirty="0" smtClean="0"/>
              <a:t>the </a:t>
            </a:r>
            <a:r>
              <a:rPr lang="x-none" smtClean="0"/>
              <a:t>costs of new and existing low carbon technologies</a:t>
            </a:r>
            <a:endParaRPr lang="en-GB" dirty="0" smtClean="0"/>
          </a:p>
          <a:p>
            <a:endParaRPr lang="en-GB" sz="1600" dirty="0" smtClean="0"/>
          </a:p>
          <a:p>
            <a:endParaRPr lang="en-GB" sz="1600" dirty="0" smtClean="0"/>
          </a:p>
          <a:p>
            <a:endParaRPr lang="en-GB" sz="1600" dirty="0" smtClean="0"/>
          </a:p>
        </p:txBody>
      </p:sp>
      <p:sp>
        <p:nvSpPr>
          <p:cNvPr id="5" name="Slide Number Placeholder 4"/>
          <p:cNvSpPr>
            <a:spLocks noGrp="1"/>
          </p:cNvSpPr>
          <p:nvPr>
            <p:ph type="sldNum" sz="quarter" idx="10"/>
          </p:nvPr>
        </p:nvSpPr>
        <p:spPr/>
        <p:txBody>
          <a:bodyPr/>
          <a:lstStyle/>
          <a:p>
            <a:pPr>
              <a:defRPr/>
            </a:pPr>
            <a:fld id="{4222EA57-F558-4640-8114-449F9E7A5D44}" type="slidenum">
              <a:rPr lang="en-GB" smtClean="0"/>
              <a:pPr>
                <a:defRPr/>
              </a:pPr>
              <a:t>2</a:t>
            </a:fld>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LC Innovation Support Landscape</a:t>
            </a:r>
            <a:endParaRPr lang="en-GB" dirty="0"/>
          </a:p>
        </p:txBody>
      </p:sp>
      <p:sp>
        <p:nvSpPr>
          <p:cNvPr id="3" name="Content Placeholder 2"/>
          <p:cNvSpPr>
            <a:spLocks noGrp="1"/>
          </p:cNvSpPr>
          <p:nvPr>
            <p:ph idx="1"/>
          </p:nvPr>
        </p:nvSpPr>
        <p:spPr/>
        <p:txBody>
          <a:bodyPr/>
          <a:lstStyle/>
          <a:p>
            <a:r>
              <a:rPr lang="en-US" dirty="0" smtClean="0"/>
              <a:t>The landscape is complex say many observers – implying it shouldn’t be.</a:t>
            </a:r>
          </a:p>
          <a:p>
            <a:r>
              <a:rPr lang="en-US" dirty="0" smtClean="0"/>
              <a:t>What we are trying to do is complex – develop a broad suite of technologies and systems of technologies that will transform the generation and use of energy in the next 40 years in the UK and overseas. </a:t>
            </a:r>
          </a:p>
          <a:p>
            <a:r>
              <a:rPr lang="en-US" dirty="0" smtClean="0"/>
              <a:t>Government will spend over £1bn this SR period on a dozen or more technology sectors, with 100’s of projects ongoing at any given </a:t>
            </a:r>
            <a:r>
              <a:rPr lang="en-US" dirty="0" smtClean="0"/>
              <a:t>time. And innovation </a:t>
            </a:r>
            <a:r>
              <a:rPr lang="en-US" dirty="0" smtClean="0"/>
              <a:t>is an highly uncertain process. </a:t>
            </a:r>
            <a:endParaRPr lang="en-US" dirty="0" smtClean="0"/>
          </a:p>
          <a:p>
            <a:r>
              <a:rPr lang="en-US" dirty="0" smtClean="0"/>
              <a:t>Our </a:t>
            </a:r>
            <a:r>
              <a:rPr lang="en-US" dirty="0" smtClean="0"/>
              <a:t>approach won’t ever be simple but </a:t>
            </a:r>
            <a:r>
              <a:rPr lang="en-US" dirty="0" smtClean="0"/>
              <a:t>it can </a:t>
            </a:r>
            <a:r>
              <a:rPr lang="en-US" dirty="0" smtClean="0"/>
              <a:t>be improved</a:t>
            </a:r>
            <a:r>
              <a:rPr lang="en-US" dirty="0" smtClean="0"/>
              <a:t>.</a:t>
            </a:r>
          </a:p>
          <a:p>
            <a:r>
              <a:rPr lang="en-US" dirty="0" smtClean="0"/>
              <a:t>There are wide </a:t>
            </a:r>
            <a:r>
              <a:rPr lang="en-US" dirty="0" smtClean="0"/>
              <a:t>range of public-sector backed bodies </a:t>
            </a:r>
            <a:r>
              <a:rPr lang="en-US" dirty="0" smtClean="0"/>
              <a:t>involved – coordination &amp; collaboration is vital. Done right diversity is a strength.</a:t>
            </a:r>
          </a:p>
          <a:p>
            <a:r>
              <a:rPr lang="en-US" dirty="0" smtClean="0"/>
              <a:t>Various reports in 2009/2010 </a:t>
            </a:r>
            <a:r>
              <a:rPr lang="en-US" dirty="0" smtClean="0"/>
              <a:t>were critical </a:t>
            </a:r>
            <a:r>
              <a:rPr lang="en-US" dirty="0" smtClean="0"/>
              <a:t>of the </a:t>
            </a:r>
            <a:r>
              <a:rPr lang="en-US" dirty="0" smtClean="0"/>
              <a:t>landscape.</a:t>
            </a:r>
            <a:endParaRPr lang="en-US" dirty="0" smtClean="0"/>
          </a:p>
          <a:p>
            <a:pPr lvl="0"/>
            <a:r>
              <a:rPr lang="en-US" dirty="0" smtClean="0"/>
              <a:t>Challenges we face:</a:t>
            </a:r>
          </a:p>
          <a:p>
            <a:pPr lvl="1"/>
            <a:r>
              <a:rPr lang="en-US" dirty="0" smtClean="0"/>
              <a:t>Bodies have different objectives – risk of gaps and overlap in </a:t>
            </a:r>
            <a:r>
              <a:rPr lang="en-US" dirty="0" err="1" smtClean="0"/>
              <a:t>programmes</a:t>
            </a:r>
            <a:r>
              <a:rPr lang="en-US" dirty="0" smtClean="0"/>
              <a:t>.</a:t>
            </a:r>
          </a:p>
          <a:p>
            <a:pPr lvl="1"/>
            <a:r>
              <a:rPr lang="en-US" dirty="0" smtClean="0"/>
              <a:t>Bodies have different approaches and operate at different stages – risk that projects fall into the gaps.</a:t>
            </a:r>
          </a:p>
          <a:p>
            <a:pPr lvl="1"/>
            <a:r>
              <a:rPr lang="en-US" dirty="0" smtClean="0"/>
              <a:t>Innovators find the landscape hard to navigate.</a:t>
            </a:r>
          </a:p>
          <a:p>
            <a:pPr lvl="1"/>
            <a:r>
              <a:rPr lang="en-US" dirty="0" smtClean="0"/>
              <a:t>Its difficult to measure impact.</a:t>
            </a:r>
          </a:p>
        </p:txBody>
      </p:sp>
      <p:sp>
        <p:nvSpPr>
          <p:cNvPr id="4" name="Slide Number Placeholder 3"/>
          <p:cNvSpPr>
            <a:spLocks noGrp="1"/>
          </p:cNvSpPr>
          <p:nvPr>
            <p:ph type="sldNum" sz="quarter" idx="10"/>
          </p:nvPr>
        </p:nvSpPr>
        <p:spPr/>
        <p:txBody>
          <a:bodyPr/>
          <a:lstStyle/>
          <a:p>
            <a:fld id="{118EC2F1-6EF2-40C1-84D3-2EC26A5D9686}" type="slidenum">
              <a:rPr lang="en-GB" smtClean="0"/>
              <a:pPr/>
              <a:t>3</a:t>
            </a:fld>
            <a:endParaRPr lang="en-GB"/>
          </a:p>
        </p:txBody>
      </p:sp>
      <p:sp>
        <p:nvSpPr>
          <p:cNvPr id="5" name="Footer Placeholder 4"/>
          <p:cNvSpPr>
            <a:spLocks noGrp="1"/>
          </p:cNvSpPr>
          <p:nvPr>
            <p:ph type="ftr" sz="quarter" idx="11"/>
          </p:nvPr>
        </p:nvSpPr>
        <p:spPr/>
        <p:txBody>
          <a:bodyPr/>
          <a:lstStyle/>
          <a:p>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GB" dirty="0" smtClean="0">
                <a:solidFill>
                  <a:schemeClr val="tx1"/>
                </a:solidFill>
              </a:rPr>
              <a:t>Principle UK Government Funders of LC Innovation</a:t>
            </a:r>
            <a:r>
              <a:rPr lang="en-GB" sz="2000" dirty="0" smtClean="0">
                <a:solidFill>
                  <a:schemeClr val="tx1"/>
                </a:solidFill>
              </a:rPr>
              <a:t> </a:t>
            </a:r>
            <a:r>
              <a:rPr lang="en-GB" sz="1200" dirty="0" smtClean="0"/>
              <a:t>(excluding the Devolved Administrations)</a:t>
            </a:r>
            <a:endParaRPr lang="en-GB" dirty="0"/>
          </a:p>
        </p:txBody>
      </p:sp>
      <p:sp>
        <p:nvSpPr>
          <p:cNvPr id="2" name="Slide Number Placeholder 1"/>
          <p:cNvSpPr>
            <a:spLocks noGrp="1"/>
          </p:cNvSpPr>
          <p:nvPr>
            <p:ph type="sldNum" sz="quarter" idx="10"/>
          </p:nvPr>
        </p:nvSpPr>
        <p:spPr>
          <a:xfrm>
            <a:off x="6948264" y="6309320"/>
            <a:ext cx="1991360" cy="359503"/>
          </a:xfrm>
        </p:spPr>
        <p:txBody>
          <a:bodyPr/>
          <a:lstStyle/>
          <a:p>
            <a:pPr>
              <a:defRPr/>
            </a:pPr>
            <a:fld id="{98930018-3DF8-48C7-95BC-72637ED3F9C2}" type="slidenum">
              <a:rPr lang="en-GB" smtClean="0"/>
              <a:pPr>
                <a:defRPr/>
              </a:pPr>
              <a:t>4</a:t>
            </a:fld>
            <a:endParaRPr lang="en-GB" dirty="0"/>
          </a:p>
        </p:txBody>
      </p:sp>
      <p:sp>
        <p:nvSpPr>
          <p:cNvPr id="3" name="Right Triangle 2"/>
          <p:cNvSpPr/>
          <p:nvPr/>
        </p:nvSpPr>
        <p:spPr>
          <a:xfrm>
            <a:off x="959480" y="1850367"/>
            <a:ext cx="1680187" cy="368675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smtClean="0"/>
              <a:t>BIS</a:t>
            </a:r>
            <a:endParaRPr lang="en-GB" dirty="0"/>
          </a:p>
        </p:txBody>
      </p:sp>
      <p:sp>
        <p:nvSpPr>
          <p:cNvPr id="4" name="Right Triangle 3"/>
          <p:cNvSpPr/>
          <p:nvPr/>
        </p:nvSpPr>
        <p:spPr>
          <a:xfrm flipH="1" flipV="1">
            <a:off x="959480" y="1850367"/>
            <a:ext cx="1680187" cy="3686757"/>
          </a:xfrm>
          <a:prstGeom prst="r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dirty="0" smtClean="0"/>
              <a:t>DECC</a:t>
            </a:r>
            <a:endParaRPr lang="en-GB" dirty="0"/>
          </a:p>
        </p:txBody>
      </p:sp>
      <p:sp>
        <p:nvSpPr>
          <p:cNvPr id="5" name="TextBox 4"/>
          <p:cNvSpPr txBox="1"/>
          <p:nvPr/>
        </p:nvSpPr>
        <p:spPr>
          <a:xfrm>
            <a:off x="2903696" y="2636912"/>
            <a:ext cx="1814602" cy="1276185"/>
          </a:xfrm>
          <a:prstGeom prst="rect">
            <a:avLst/>
          </a:prstGeom>
          <a:solidFill>
            <a:schemeClr val="bg1">
              <a:lumMod val="85000"/>
            </a:schemeClr>
          </a:solidFill>
          <a:ln>
            <a:solidFill>
              <a:schemeClr val="tx1"/>
            </a:solidFill>
          </a:ln>
        </p:spPr>
        <p:txBody>
          <a:bodyPr wrap="square" rtlCol="0">
            <a:noAutofit/>
          </a:bodyPr>
          <a:lstStyle/>
          <a:p>
            <a:pPr algn="ctr"/>
            <a:r>
              <a:rPr lang="en-GB" dirty="0" smtClean="0"/>
              <a:t>Technology Strategy Board</a:t>
            </a:r>
            <a:endParaRPr lang="en-GB" dirty="0"/>
          </a:p>
        </p:txBody>
      </p:sp>
      <p:sp>
        <p:nvSpPr>
          <p:cNvPr id="6" name="TextBox 5"/>
          <p:cNvSpPr txBox="1"/>
          <p:nvPr/>
        </p:nvSpPr>
        <p:spPr>
          <a:xfrm>
            <a:off x="2903696" y="4041589"/>
            <a:ext cx="1814602" cy="1063488"/>
          </a:xfrm>
          <a:prstGeom prst="rect">
            <a:avLst/>
          </a:prstGeom>
          <a:solidFill>
            <a:schemeClr val="bg1">
              <a:lumMod val="85000"/>
            </a:schemeClr>
          </a:solidFill>
          <a:ln>
            <a:solidFill>
              <a:schemeClr val="tx1"/>
            </a:solidFill>
          </a:ln>
        </p:spPr>
        <p:txBody>
          <a:bodyPr wrap="square" rtlCol="0">
            <a:noAutofit/>
          </a:bodyPr>
          <a:lstStyle/>
          <a:p>
            <a:pPr algn="ctr"/>
            <a:r>
              <a:rPr lang="en-GB" dirty="0" smtClean="0"/>
              <a:t>Research Councils</a:t>
            </a:r>
            <a:endParaRPr lang="en-GB" dirty="0"/>
          </a:p>
        </p:txBody>
      </p:sp>
      <p:sp>
        <p:nvSpPr>
          <p:cNvPr id="8" name="TextBox 7"/>
          <p:cNvSpPr txBox="1"/>
          <p:nvPr/>
        </p:nvSpPr>
        <p:spPr>
          <a:xfrm>
            <a:off x="4919920" y="2623605"/>
            <a:ext cx="1550572" cy="2481471"/>
          </a:xfrm>
          <a:prstGeom prst="rect">
            <a:avLst/>
          </a:prstGeom>
          <a:solidFill>
            <a:schemeClr val="bg1">
              <a:lumMod val="85000"/>
            </a:schemeClr>
          </a:solidFill>
          <a:ln>
            <a:solidFill>
              <a:schemeClr val="tx1"/>
            </a:solidFill>
          </a:ln>
        </p:spPr>
        <p:txBody>
          <a:bodyPr wrap="square" rtlCol="0">
            <a:noAutofit/>
          </a:bodyPr>
          <a:lstStyle/>
          <a:p>
            <a:pPr algn="ctr"/>
            <a:r>
              <a:rPr lang="en-GB" dirty="0" smtClean="0"/>
              <a:t>Energy Technologies Institute</a:t>
            </a:r>
            <a:endParaRPr lang="en-GB" dirty="0"/>
          </a:p>
        </p:txBody>
      </p:sp>
      <p:sp>
        <p:nvSpPr>
          <p:cNvPr id="12" name="Right Arrow 11"/>
          <p:cNvSpPr/>
          <p:nvPr/>
        </p:nvSpPr>
        <p:spPr>
          <a:xfrm flipV="1">
            <a:off x="1463536" y="3504888"/>
            <a:ext cx="1680187" cy="248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a:off x="1859728" y="4460885"/>
            <a:ext cx="1243200" cy="248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6732240" y="1844823"/>
            <a:ext cx="2016224" cy="3332261"/>
          </a:xfrm>
          <a:prstGeom prst="rect">
            <a:avLst/>
          </a:prstGeom>
          <a:solidFill>
            <a:srgbClr val="FFC000"/>
          </a:solidFill>
          <a:ln>
            <a:solidFill>
              <a:schemeClr val="tx1"/>
            </a:solidFill>
          </a:ln>
        </p:spPr>
        <p:txBody>
          <a:bodyPr wrap="square" rtlCol="0" anchor="ctr" anchorCtr="0">
            <a:noAutofit/>
          </a:bodyPr>
          <a:lstStyle/>
          <a:p>
            <a:pPr algn="ctr"/>
            <a:r>
              <a:rPr lang="en-GB" dirty="0" smtClean="0"/>
              <a:t>Innovators</a:t>
            </a:r>
          </a:p>
        </p:txBody>
      </p:sp>
      <p:sp>
        <p:nvSpPr>
          <p:cNvPr id="19" name="TextBox 18"/>
          <p:cNvSpPr txBox="1"/>
          <p:nvPr/>
        </p:nvSpPr>
        <p:spPr>
          <a:xfrm>
            <a:off x="2903696" y="5406415"/>
            <a:ext cx="5578220" cy="850790"/>
          </a:xfrm>
          <a:prstGeom prst="rect">
            <a:avLst/>
          </a:prstGeom>
          <a:solidFill>
            <a:schemeClr val="accent6">
              <a:lumMod val="75000"/>
            </a:schemeClr>
          </a:solidFill>
          <a:ln>
            <a:solidFill>
              <a:schemeClr val="tx1"/>
            </a:solidFill>
          </a:ln>
        </p:spPr>
        <p:txBody>
          <a:bodyPr wrap="square" rtlCol="0" anchor="ctr" anchorCtr="0">
            <a:noAutofit/>
          </a:bodyPr>
          <a:lstStyle/>
          <a:p>
            <a:pPr algn="ctr"/>
            <a:r>
              <a:rPr lang="en-GB" dirty="0" smtClean="0"/>
              <a:t>Commercial / Industry Investors</a:t>
            </a:r>
          </a:p>
        </p:txBody>
      </p:sp>
      <p:sp>
        <p:nvSpPr>
          <p:cNvPr id="22" name="Up Arrow 21"/>
          <p:cNvSpPr/>
          <p:nvPr/>
        </p:nvSpPr>
        <p:spPr>
          <a:xfrm>
            <a:off x="5532016" y="4686335"/>
            <a:ext cx="571237" cy="850790"/>
          </a:xfrm>
          <a:prstGeom prst="up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a:off x="6288072" y="2732693"/>
            <a:ext cx="705600" cy="248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flipV="1">
            <a:off x="4595944" y="3632821"/>
            <a:ext cx="2376000" cy="248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Up Arrow 22"/>
          <p:cNvSpPr/>
          <p:nvPr/>
        </p:nvSpPr>
        <p:spPr>
          <a:xfrm>
            <a:off x="7440200" y="4688663"/>
            <a:ext cx="571237" cy="992478"/>
          </a:xfrm>
          <a:prstGeom prst="up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a:off x="2256160" y="2084621"/>
            <a:ext cx="4752000" cy="2520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a:off x="4595944" y="4424909"/>
            <a:ext cx="2376000" cy="248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Up Arrow 25"/>
          <p:cNvSpPr/>
          <p:nvPr/>
        </p:nvSpPr>
        <p:spPr>
          <a:xfrm>
            <a:off x="72008" y="1844824"/>
            <a:ext cx="827584" cy="3672408"/>
          </a:xfrm>
          <a:prstGeom prst="upArrow">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smtClean="0"/>
              <a:t>towards commercialisation</a:t>
            </a:r>
            <a:endParaRPr lang="en-GB" dirty="0"/>
          </a:p>
        </p:txBody>
      </p:sp>
      <p:sp>
        <p:nvSpPr>
          <p:cNvPr id="29" name="Right Arrow 28"/>
          <p:cNvSpPr/>
          <p:nvPr/>
        </p:nvSpPr>
        <p:spPr>
          <a:xfrm>
            <a:off x="4595944" y="3324896"/>
            <a:ext cx="540000" cy="248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ight Arrow 29"/>
          <p:cNvSpPr/>
          <p:nvPr/>
        </p:nvSpPr>
        <p:spPr>
          <a:xfrm>
            <a:off x="4595944" y="4136877"/>
            <a:ext cx="540000" cy="248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ight Arrow 26"/>
          <p:cNvSpPr/>
          <p:nvPr/>
        </p:nvSpPr>
        <p:spPr>
          <a:xfrm>
            <a:off x="2178815" y="3212976"/>
            <a:ext cx="940905" cy="2520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2903696" y="5406415"/>
            <a:ext cx="4116576" cy="850790"/>
          </a:xfrm>
          <a:prstGeom prst="rect">
            <a:avLst/>
          </a:prstGeom>
          <a:solidFill>
            <a:schemeClr val="accent6">
              <a:lumMod val="75000"/>
            </a:schemeClr>
          </a:solidFill>
          <a:ln>
            <a:solidFill>
              <a:schemeClr val="tx1"/>
            </a:solidFill>
          </a:ln>
        </p:spPr>
        <p:txBody>
          <a:bodyPr wrap="square" rtlCol="0" anchor="ctr" anchorCtr="0">
            <a:noAutofit/>
          </a:bodyPr>
          <a:lstStyle/>
          <a:p>
            <a:pPr algn="ctr"/>
            <a:r>
              <a:rPr lang="en-GB" sz="1400" dirty="0" smtClean="0"/>
              <a:t>Commercial / Industry Investors</a:t>
            </a:r>
          </a:p>
        </p:txBody>
      </p:sp>
      <p:sp>
        <p:nvSpPr>
          <p:cNvPr id="24" name="Title 23"/>
          <p:cNvSpPr>
            <a:spLocks noGrp="1"/>
          </p:cNvSpPr>
          <p:nvPr>
            <p:ph type="title"/>
          </p:nvPr>
        </p:nvSpPr>
        <p:spPr>
          <a:xfrm>
            <a:off x="395536" y="332656"/>
            <a:ext cx="5112568" cy="504825"/>
          </a:xfrm>
        </p:spPr>
        <p:txBody>
          <a:bodyPr/>
          <a:lstStyle/>
          <a:p>
            <a:r>
              <a:rPr lang="en-GB" dirty="0" smtClean="0">
                <a:solidFill>
                  <a:schemeClr val="tx1"/>
                </a:solidFill>
              </a:rPr>
              <a:t>Principle UK </a:t>
            </a:r>
            <a:r>
              <a:rPr lang="en-GB" dirty="0" smtClean="0">
                <a:solidFill>
                  <a:schemeClr val="tx1"/>
                </a:solidFill>
              </a:rPr>
              <a:t>Public-sector Funders </a:t>
            </a:r>
            <a:r>
              <a:rPr lang="en-GB" dirty="0" smtClean="0">
                <a:solidFill>
                  <a:schemeClr val="tx1"/>
                </a:solidFill>
              </a:rPr>
              <a:t>of </a:t>
            </a:r>
            <a:r>
              <a:rPr lang="en-GB" dirty="0" smtClean="0">
                <a:solidFill>
                  <a:schemeClr val="tx1"/>
                </a:solidFill>
              </a:rPr>
              <a:t>Low Carbon Innovation</a:t>
            </a:r>
            <a:endParaRPr lang="en-GB" dirty="0"/>
          </a:p>
        </p:txBody>
      </p:sp>
      <p:sp>
        <p:nvSpPr>
          <p:cNvPr id="2" name="Slide Number Placeholder 1"/>
          <p:cNvSpPr>
            <a:spLocks noGrp="1"/>
          </p:cNvSpPr>
          <p:nvPr>
            <p:ph type="sldNum" sz="quarter" idx="10"/>
          </p:nvPr>
        </p:nvSpPr>
        <p:spPr>
          <a:xfrm>
            <a:off x="6948264" y="6309320"/>
            <a:ext cx="1991360" cy="359503"/>
          </a:xfrm>
        </p:spPr>
        <p:txBody>
          <a:bodyPr/>
          <a:lstStyle/>
          <a:p>
            <a:pPr>
              <a:defRPr/>
            </a:pPr>
            <a:fld id="{98930018-3DF8-48C7-95BC-72637ED3F9C2}" type="slidenum">
              <a:rPr lang="en-GB" smtClean="0"/>
              <a:pPr>
                <a:defRPr/>
              </a:pPr>
              <a:t>5</a:t>
            </a:fld>
            <a:endParaRPr lang="en-GB" dirty="0"/>
          </a:p>
        </p:txBody>
      </p:sp>
      <p:sp>
        <p:nvSpPr>
          <p:cNvPr id="3" name="Right Triangle 2"/>
          <p:cNvSpPr/>
          <p:nvPr/>
        </p:nvSpPr>
        <p:spPr>
          <a:xfrm>
            <a:off x="959480" y="1556793"/>
            <a:ext cx="1680187" cy="3744416"/>
          </a:xfrm>
          <a:prstGeom prst="rtTriangle">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400" dirty="0" smtClean="0"/>
              <a:t>BIS</a:t>
            </a:r>
            <a:endParaRPr lang="en-GB" sz="1400" dirty="0"/>
          </a:p>
        </p:txBody>
      </p:sp>
      <p:sp>
        <p:nvSpPr>
          <p:cNvPr id="4" name="Right Triangle 3"/>
          <p:cNvSpPr/>
          <p:nvPr/>
        </p:nvSpPr>
        <p:spPr>
          <a:xfrm flipH="1" flipV="1">
            <a:off x="959477" y="1556792"/>
            <a:ext cx="1680187" cy="3744416"/>
          </a:xfrm>
          <a:prstGeom prst="rtTriangl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400" dirty="0" smtClean="0"/>
              <a:t>DECC</a:t>
            </a:r>
            <a:endParaRPr lang="en-GB" sz="1400" dirty="0"/>
          </a:p>
        </p:txBody>
      </p:sp>
      <p:sp>
        <p:nvSpPr>
          <p:cNvPr id="5" name="TextBox 4"/>
          <p:cNvSpPr txBox="1"/>
          <p:nvPr/>
        </p:nvSpPr>
        <p:spPr>
          <a:xfrm>
            <a:off x="2843808" y="2636912"/>
            <a:ext cx="1249990" cy="1348193"/>
          </a:xfrm>
          <a:prstGeom prst="rect">
            <a:avLst/>
          </a:prstGeom>
          <a:solidFill>
            <a:schemeClr val="accent6">
              <a:lumMod val="60000"/>
              <a:lumOff val="40000"/>
            </a:schemeClr>
          </a:solidFill>
          <a:ln>
            <a:solidFill>
              <a:schemeClr val="tx1"/>
            </a:solidFill>
          </a:ln>
        </p:spPr>
        <p:txBody>
          <a:bodyPr wrap="square" rtlCol="0">
            <a:noAutofit/>
          </a:bodyPr>
          <a:lstStyle/>
          <a:p>
            <a:pPr algn="ctr"/>
            <a:r>
              <a:rPr lang="en-GB" sz="1400" dirty="0" smtClean="0"/>
              <a:t>Technology Strategy Board</a:t>
            </a:r>
            <a:endParaRPr lang="en-GB" sz="1400" dirty="0"/>
          </a:p>
        </p:txBody>
      </p:sp>
      <p:sp>
        <p:nvSpPr>
          <p:cNvPr id="6" name="TextBox 5"/>
          <p:cNvSpPr txBox="1"/>
          <p:nvPr/>
        </p:nvSpPr>
        <p:spPr>
          <a:xfrm>
            <a:off x="2843808" y="4113596"/>
            <a:ext cx="1249990" cy="1187611"/>
          </a:xfrm>
          <a:prstGeom prst="rect">
            <a:avLst/>
          </a:prstGeom>
          <a:solidFill>
            <a:schemeClr val="accent6">
              <a:lumMod val="60000"/>
              <a:lumOff val="40000"/>
            </a:schemeClr>
          </a:solidFill>
          <a:ln>
            <a:solidFill>
              <a:schemeClr val="tx1"/>
            </a:solidFill>
          </a:ln>
        </p:spPr>
        <p:txBody>
          <a:bodyPr wrap="square" rtlCol="0">
            <a:noAutofit/>
          </a:bodyPr>
          <a:lstStyle/>
          <a:p>
            <a:pPr algn="ctr"/>
            <a:r>
              <a:rPr lang="en-GB" sz="1400" dirty="0" smtClean="0"/>
              <a:t>Research Councils</a:t>
            </a:r>
            <a:endParaRPr lang="en-GB" sz="1400" dirty="0"/>
          </a:p>
        </p:txBody>
      </p:sp>
      <p:sp>
        <p:nvSpPr>
          <p:cNvPr id="8" name="TextBox 7"/>
          <p:cNvSpPr txBox="1"/>
          <p:nvPr/>
        </p:nvSpPr>
        <p:spPr>
          <a:xfrm>
            <a:off x="4224080" y="2492896"/>
            <a:ext cx="1404216" cy="2088232"/>
          </a:xfrm>
          <a:prstGeom prst="rect">
            <a:avLst/>
          </a:prstGeom>
          <a:solidFill>
            <a:schemeClr val="accent6">
              <a:lumMod val="60000"/>
              <a:lumOff val="40000"/>
            </a:schemeClr>
          </a:solidFill>
          <a:ln>
            <a:solidFill>
              <a:schemeClr val="tx1"/>
            </a:solidFill>
          </a:ln>
        </p:spPr>
        <p:txBody>
          <a:bodyPr wrap="square" rtlCol="0">
            <a:noAutofit/>
          </a:bodyPr>
          <a:lstStyle/>
          <a:p>
            <a:pPr algn="ctr"/>
            <a:r>
              <a:rPr lang="en-GB" sz="1400" dirty="0" smtClean="0"/>
              <a:t>Energy Technologies Institute</a:t>
            </a:r>
            <a:endParaRPr lang="en-GB" sz="1400" dirty="0"/>
          </a:p>
        </p:txBody>
      </p:sp>
      <p:sp>
        <p:nvSpPr>
          <p:cNvPr id="12" name="Right Arrow 11"/>
          <p:cNvSpPr/>
          <p:nvPr/>
        </p:nvSpPr>
        <p:spPr>
          <a:xfrm flipV="1">
            <a:off x="1463536" y="3612928"/>
            <a:ext cx="1680187" cy="248120"/>
          </a:xfrm>
          <a:prstGeom prst="rightArrow">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4" name="Right Arrow 13"/>
          <p:cNvSpPr/>
          <p:nvPr/>
        </p:nvSpPr>
        <p:spPr>
          <a:xfrm>
            <a:off x="1835696" y="4725144"/>
            <a:ext cx="1243200" cy="248120"/>
          </a:xfrm>
          <a:prstGeom prst="rightArrow">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TextBox 17"/>
          <p:cNvSpPr txBox="1"/>
          <p:nvPr/>
        </p:nvSpPr>
        <p:spPr>
          <a:xfrm>
            <a:off x="5796136" y="1563898"/>
            <a:ext cx="1224136" cy="3737310"/>
          </a:xfrm>
          <a:prstGeom prst="rect">
            <a:avLst/>
          </a:prstGeom>
          <a:solidFill>
            <a:srgbClr val="FFC000"/>
          </a:solidFill>
          <a:ln>
            <a:solidFill>
              <a:schemeClr val="tx1"/>
            </a:solidFill>
          </a:ln>
        </p:spPr>
        <p:txBody>
          <a:bodyPr wrap="square" rtlCol="0" anchor="ctr" anchorCtr="0">
            <a:noAutofit/>
          </a:bodyPr>
          <a:lstStyle/>
          <a:p>
            <a:pPr algn="ctr"/>
            <a:r>
              <a:rPr lang="en-GB" sz="1400" dirty="0" smtClean="0"/>
              <a:t>Innovators</a:t>
            </a:r>
          </a:p>
        </p:txBody>
      </p:sp>
      <p:sp>
        <p:nvSpPr>
          <p:cNvPr id="22" name="Up Arrow 21"/>
          <p:cNvSpPr/>
          <p:nvPr/>
        </p:nvSpPr>
        <p:spPr>
          <a:xfrm>
            <a:off x="4648835" y="4293096"/>
            <a:ext cx="427221" cy="1224136"/>
          </a:xfrm>
          <a:prstGeom prst="upArrow">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3" name="Right Arrow 12"/>
          <p:cNvSpPr/>
          <p:nvPr/>
        </p:nvSpPr>
        <p:spPr>
          <a:xfrm>
            <a:off x="5508104" y="2708920"/>
            <a:ext cx="576064" cy="248120"/>
          </a:xfrm>
          <a:prstGeom prst="rightArrow">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Right Arrow 14"/>
          <p:cNvSpPr/>
          <p:nvPr/>
        </p:nvSpPr>
        <p:spPr>
          <a:xfrm flipV="1">
            <a:off x="3923928" y="3645024"/>
            <a:ext cx="2160240" cy="248120"/>
          </a:xfrm>
          <a:prstGeom prst="rightArrow">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Up Arrow 22"/>
          <p:cNvSpPr/>
          <p:nvPr/>
        </p:nvSpPr>
        <p:spPr>
          <a:xfrm>
            <a:off x="6228184" y="4725144"/>
            <a:ext cx="432048" cy="792088"/>
          </a:xfrm>
          <a:prstGeom prst="upArrow">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Right Arrow 8"/>
          <p:cNvSpPr/>
          <p:nvPr/>
        </p:nvSpPr>
        <p:spPr>
          <a:xfrm>
            <a:off x="2267744" y="1628800"/>
            <a:ext cx="3816424" cy="252000"/>
          </a:xfrm>
          <a:prstGeom prst="rightArrow">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6" name="Right Arrow 15"/>
          <p:cNvSpPr/>
          <p:nvPr/>
        </p:nvSpPr>
        <p:spPr>
          <a:xfrm>
            <a:off x="3923928" y="4725144"/>
            <a:ext cx="2160240" cy="248120"/>
          </a:xfrm>
          <a:prstGeom prst="rightArrow">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Up Arrow 25"/>
          <p:cNvSpPr/>
          <p:nvPr/>
        </p:nvSpPr>
        <p:spPr>
          <a:xfrm>
            <a:off x="107504" y="1628800"/>
            <a:ext cx="827584" cy="3672408"/>
          </a:xfrm>
          <a:prstGeom prst="upArrow">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smtClean="0"/>
              <a:t>towards commercialisation</a:t>
            </a:r>
            <a:endParaRPr lang="en-GB" dirty="0"/>
          </a:p>
        </p:txBody>
      </p:sp>
      <p:sp>
        <p:nvSpPr>
          <p:cNvPr id="29" name="Right Arrow 28"/>
          <p:cNvSpPr/>
          <p:nvPr/>
        </p:nvSpPr>
        <p:spPr>
          <a:xfrm>
            <a:off x="3923928" y="3284984"/>
            <a:ext cx="684016" cy="248120"/>
          </a:xfrm>
          <a:prstGeom prst="rightArrow">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0" name="Right Arrow 29"/>
          <p:cNvSpPr/>
          <p:nvPr/>
        </p:nvSpPr>
        <p:spPr>
          <a:xfrm>
            <a:off x="3923928" y="4208885"/>
            <a:ext cx="612008" cy="248120"/>
          </a:xfrm>
          <a:prstGeom prst="rightArrow">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7" name="Right Arrow 26"/>
          <p:cNvSpPr/>
          <p:nvPr/>
        </p:nvSpPr>
        <p:spPr>
          <a:xfrm>
            <a:off x="2178815" y="3284984"/>
            <a:ext cx="940905" cy="252000"/>
          </a:xfrm>
          <a:prstGeom prst="rightArrow">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 name="TextBox 24"/>
          <p:cNvSpPr txBox="1"/>
          <p:nvPr/>
        </p:nvSpPr>
        <p:spPr>
          <a:xfrm>
            <a:off x="3275856" y="1916832"/>
            <a:ext cx="1944216" cy="432048"/>
          </a:xfrm>
          <a:prstGeom prst="rect">
            <a:avLst/>
          </a:prstGeom>
          <a:solidFill>
            <a:schemeClr val="accent6">
              <a:lumMod val="60000"/>
              <a:lumOff val="40000"/>
            </a:schemeClr>
          </a:solidFill>
          <a:ln>
            <a:solidFill>
              <a:schemeClr val="tx1"/>
            </a:solidFill>
          </a:ln>
        </p:spPr>
        <p:txBody>
          <a:bodyPr wrap="square" rtlCol="0">
            <a:noAutofit/>
          </a:bodyPr>
          <a:lstStyle/>
          <a:p>
            <a:pPr algn="ctr"/>
            <a:r>
              <a:rPr lang="en-GB" sz="1400" dirty="0" smtClean="0"/>
              <a:t>Carbon Trust</a:t>
            </a:r>
            <a:endParaRPr lang="en-GB" sz="1400" dirty="0"/>
          </a:p>
        </p:txBody>
      </p:sp>
      <p:sp>
        <p:nvSpPr>
          <p:cNvPr id="28" name="Right Arrow 27"/>
          <p:cNvSpPr/>
          <p:nvPr/>
        </p:nvSpPr>
        <p:spPr>
          <a:xfrm>
            <a:off x="2267744" y="2024872"/>
            <a:ext cx="1296144" cy="252000"/>
          </a:xfrm>
          <a:prstGeom prst="rightArrow">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1" name="Right Arrow 30"/>
          <p:cNvSpPr/>
          <p:nvPr/>
        </p:nvSpPr>
        <p:spPr>
          <a:xfrm>
            <a:off x="5076056" y="2024872"/>
            <a:ext cx="1008112" cy="252000"/>
          </a:xfrm>
          <a:prstGeom prst="rightArrow">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2" name="TextBox 31"/>
          <p:cNvSpPr txBox="1"/>
          <p:nvPr/>
        </p:nvSpPr>
        <p:spPr>
          <a:xfrm>
            <a:off x="7164288" y="1556793"/>
            <a:ext cx="1766596" cy="1728191"/>
          </a:xfrm>
          <a:prstGeom prst="rect">
            <a:avLst/>
          </a:prstGeom>
          <a:solidFill>
            <a:schemeClr val="accent1">
              <a:lumMod val="60000"/>
              <a:lumOff val="40000"/>
            </a:schemeClr>
          </a:solidFill>
          <a:ln>
            <a:solidFill>
              <a:schemeClr val="tx1"/>
            </a:solidFill>
          </a:ln>
        </p:spPr>
        <p:txBody>
          <a:bodyPr wrap="square" rtlCol="0">
            <a:noAutofit/>
          </a:bodyPr>
          <a:lstStyle/>
          <a:p>
            <a:pPr algn="ctr"/>
            <a:r>
              <a:rPr lang="en-GB" sz="1400" dirty="0" smtClean="0"/>
              <a:t>Devolved Administrations –</a:t>
            </a:r>
          </a:p>
          <a:p>
            <a:pPr algn="ctr"/>
            <a:r>
              <a:rPr lang="en-GB" sz="1400" dirty="0" smtClean="0"/>
              <a:t>Scottish Government &amp; Scottish Enterprise; Welsh Government; NI Assembly.</a:t>
            </a:r>
            <a:endParaRPr lang="en-GB" sz="1400" dirty="0"/>
          </a:p>
        </p:txBody>
      </p:sp>
      <p:sp>
        <p:nvSpPr>
          <p:cNvPr id="33" name="TextBox 32"/>
          <p:cNvSpPr txBox="1"/>
          <p:nvPr/>
        </p:nvSpPr>
        <p:spPr>
          <a:xfrm>
            <a:off x="7164288" y="3356992"/>
            <a:ext cx="1766596" cy="1080120"/>
          </a:xfrm>
          <a:prstGeom prst="rect">
            <a:avLst/>
          </a:prstGeom>
          <a:solidFill>
            <a:schemeClr val="accent1">
              <a:lumMod val="60000"/>
              <a:lumOff val="40000"/>
            </a:schemeClr>
          </a:solidFill>
          <a:ln>
            <a:solidFill>
              <a:schemeClr val="tx1"/>
            </a:solidFill>
          </a:ln>
        </p:spPr>
        <p:txBody>
          <a:bodyPr wrap="square" rtlCol="0">
            <a:noAutofit/>
          </a:bodyPr>
          <a:lstStyle/>
          <a:p>
            <a:pPr algn="ctr"/>
            <a:r>
              <a:rPr lang="en-GB" sz="1400" dirty="0" smtClean="0"/>
              <a:t>Other Government Departments – </a:t>
            </a:r>
            <a:r>
              <a:rPr lang="en-GB" sz="1400" dirty="0" err="1" smtClean="0"/>
              <a:t>Defra</a:t>
            </a:r>
            <a:r>
              <a:rPr lang="en-GB" sz="1400" dirty="0" smtClean="0"/>
              <a:t>;</a:t>
            </a:r>
            <a:r>
              <a:rPr lang="en-GB" sz="1400" dirty="0" smtClean="0"/>
              <a:t> </a:t>
            </a:r>
            <a:r>
              <a:rPr lang="en-GB" sz="1400" dirty="0" err="1" smtClean="0"/>
              <a:t>DCLG</a:t>
            </a:r>
            <a:r>
              <a:rPr lang="en-GB" sz="1400" dirty="0" smtClean="0"/>
              <a:t>;</a:t>
            </a:r>
            <a:r>
              <a:rPr lang="en-GB" sz="1400" dirty="0" smtClean="0"/>
              <a:t> </a:t>
            </a:r>
            <a:r>
              <a:rPr lang="en-GB" sz="1400" dirty="0" err="1" smtClean="0"/>
              <a:t>DfT</a:t>
            </a:r>
            <a:r>
              <a:rPr lang="en-GB" sz="1400" dirty="0" smtClean="0"/>
              <a:t>;</a:t>
            </a:r>
            <a:r>
              <a:rPr lang="en-GB" sz="1400" dirty="0" smtClean="0"/>
              <a:t> MoD. </a:t>
            </a:r>
            <a:endParaRPr lang="en-GB" sz="1400" dirty="0"/>
          </a:p>
        </p:txBody>
      </p:sp>
      <p:sp>
        <p:nvSpPr>
          <p:cNvPr id="34" name="TextBox 33"/>
          <p:cNvSpPr txBox="1"/>
          <p:nvPr/>
        </p:nvSpPr>
        <p:spPr>
          <a:xfrm>
            <a:off x="7164288" y="4509120"/>
            <a:ext cx="1766596" cy="792088"/>
          </a:xfrm>
          <a:prstGeom prst="rect">
            <a:avLst/>
          </a:prstGeom>
          <a:solidFill>
            <a:schemeClr val="accent1">
              <a:lumMod val="60000"/>
              <a:lumOff val="40000"/>
            </a:schemeClr>
          </a:solidFill>
          <a:ln>
            <a:solidFill>
              <a:schemeClr val="tx1"/>
            </a:solidFill>
          </a:ln>
        </p:spPr>
        <p:txBody>
          <a:bodyPr wrap="square" rtlCol="0">
            <a:noAutofit/>
          </a:bodyPr>
          <a:lstStyle/>
          <a:p>
            <a:pPr algn="ctr"/>
            <a:r>
              <a:rPr lang="en-GB" sz="1400" dirty="0" smtClean="0"/>
              <a:t>Other organisations  – </a:t>
            </a:r>
            <a:r>
              <a:rPr lang="en-GB" sz="1400" dirty="0" err="1" smtClean="0"/>
              <a:t>Ofgem</a:t>
            </a:r>
            <a:r>
              <a:rPr lang="en-GB" sz="1400" dirty="0" smtClean="0"/>
              <a:t>;</a:t>
            </a:r>
            <a:r>
              <a:rPr lang="en-GB" sz="1400" dirty="0" smtClean="0"/>
              <a:t> The Crown Estate. </a:t>
            </a:r>
            <a:endParaRPr lang="en-GB" sz="1400" dirty="0"/>
          </a:p>
        </p:txBody>
      </p:sp>
      <p:sp>
        <p:nvSpPr>
          <p:cNvPr id="35" name="Right Arrow 34"/>
          <p:cNvSpPr/>
          <p:nvPr/>
        </p:nvSpPr>
        <p:spPr>
          <a:xfrm flipH="1">
            <a:off x="6804248" y="1988840"/>
            <a:ext cx="432048" cy="248120"/>
          </a:xfrm>
          <a:prstGeom prst="rightArrow">
            <a:avLst/>
          </a:prstGeom>
          <a:solidFill>
            <a:schemeClr val="accent1">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6" name="Right Arrow 35"/>
          <p:cNvSpPr/>
          <p:nvPr/>
        </p:nvSpPr>
        <p:spPr>
          <a:xfrm flipH="1">
            <a:off x="6876256" y="4005064"/>
            <a:ext cx="432048" cy="248120"/>
          </a:xfrm>
          <a:prstGeom prst="rightArrow">
            <a:avLst/>
          </a:prstGeom>
          <a:solidFill>
            <a:schemeClr val="accent1">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7" name="Right Arrow 36"/>
          <p:cNvSpPr/>
          <p:nvPr/>
        </p:nvSpPr>
        <p:spPr>
          <a:xfrm flipH="1">
            <a:off x="6876256" y="4653136"/>
            <a:ext cx="432048" cy="248120"/>
          </a:xfrm>
          <a:prstGeom prst="rightArrow">
            <a:avLst/>
          </a:prstGeom>
          <a:solidFill>
            <a:schemeClr val="accent1">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 grpId="0" animBg="1"/>
      <p:bldP spid="4" grpId="0" animBg="1"/>
      <p:bldP spid="5" grpId="0" animBg="1"/>
      <p:bldP spid="6" grpId="0" animBg="1"/>
      <p:bldP spid="8" grpId="0" animBg="1"/>
      <p:bldP spid="12" grpId="0" animBg="1"/>
      <p:bldP spid="14" grpId="0" animBg="1"/>
      <p:bldP spid="18" grpId="0" animBg="1"/>
      <p:bldP spid="22" grpId="0" animBg="1"/>
      <p:bldP spid="13" grpId="0" animBg="1"/>
      <p:bldP spid="15" grpId="0" animBg="1"/>
      <p:bldP spid="23" grpId="0" animBg="1"/>
      <p:bldP spid="9" grpId="0" animBg="1"/>
      <p:bldP spid="16" grpId="0" animBg="1"/>
      <p:bldP spid="26" grpId="0" animBg="1"/>
      <p:bldP spid="29" grpId="0" animBg="1"/>
      <p:bldP spid="30" grpId="0" animBg="1"/>
      <p:bldP spid="27" grpId="0" animBg="1"/>
      <p:bldP spid="25" grpId="0" animBg="1"/>
      <p:bldP spid="28" grpId="0" animBg="1"/>
      <p:bldP spid="31" grpId="0" animBg="1"/>
      <p:bldP spid="32" grpId="0" animBg="1"/>
      <p:bldP spid="33" grpId="0" animBg="1"/>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Rectangle 129"/>
          <p:cNvSpPr/>
          <p:nvPr/>
        </p:nvSpPr>
        <p:spPr>
          <a:xfrm>
            <a:off x="2195736" y="1772816"/>
            <a:ext cx="4608512" cy="3693319"/>
          </a:xfrm>
          <a:prstGeom prst="rect">
            <a:avLst/>
          </a:prstGeom>
          <a:solidFill>
            <a:schemeClr val="bg1"/>
          </a:solidFill>
        </p:spPr>
        <p:txBody>
          <a:bodyPr wrap="square">
            <a:spAutoFit/>
          </a:bodyPr>
          <a:lstStyle/>
          <a:p>
            <a:r>
              <a:rPr lang="en-GB" dirty="0" smtClean="0"/>
              <a:t>The Low Carbon Innovation Co-ordination Group (LCICG) brings together the major public sector backed organisations that are supporting low carbon innovation in the </a:t>
            </a:r>
            <a:r>
              <a:rPr lang="en-GB" dirty="0" smtClean="0"/>
              <a:t>UK. </a:t>
            </a:r>
          </a:p>
          <a:p>
            <a:endParaRPr lang="en-GB" dirty="0" smtClean="0"/>
          </a:p>
          <a:p>
            <a:r>
              <a:rPr lang="en-GB" dirty="0" smtClean="0"/>
              <a:t>The </a:t>
            </a:r>
            <a:r>
              <a:rPr lang="en-GB" dirty="0" smtClean="0"/>
              <a:t>Group </a:t>
            </a:r>
            <a:r>
              <a:rPr lang="en-GB" dirty="0" smtClean="0"/>
              <a:t>aims to maximise the impact of UK public sector funding for low carbon technologies, in order to:</a:t>
            </a:r>
          </a:p>
          <a:p>
            <a:pPr marL="1076325" indent="-268288" defTabSz="1339850">
              <a:buFont typeface="Wingdings" pitchFamily="2" charset="2"/>
              <a:buChar char="§"/>
            </a:pPr>
            <a:r>
              <a:rPr lang="en-GB" dirty="0" smtClean="0"/>
              <a:t>Deliver affordable, secure, sustainable energy for the UK</a:t>
            </a:r>
          </a:p>
          <a:p>
            <a:pPr marL="1076325" indent="-268288" defTabSz="1339850">
              <a:buFont typeface="Wingdings" pitchFamily="2" charset="2"/>
              <a:buChar char="§"/>
            </a:pPr>
            <a:r>
              <a:rPr lang="en-GB" dirty="0" smtClean="0"/>
              <a:t>Deliver UK economic growth</a:t>
            </a:r>
          </a:p>
          <a:p>
            <a:pPr marL="1076325" indent="-268288" defTabSz="1339850">
              <a:buFont typeface="Wingdings" pitchFamily="2" charset="2"/>
              <a:buChar char="§"/>
            </a:pPr>
            <a:r>
              <a:rPr lang="en-GB" dirty="0" smtClean="0"/>
              <a:t>Develop the UK’s capabilities, knowledge and skills</a:t>
            </a:r>
            <a:endParaRPr lang="en-GB" dirty="0"/>
          </a:p>
        </p:txBody>
      </p:sp>
      <p:grpSp>
        <p:nvGrpSpPr>
          <p:cNvPr id="7" name="Group 119"/>
          <p:cNvGrpSpPr/>
          <p:nvPr/>
        </p:nvGrpSpPr>
        <p:grpSpPr>
          <a:xfrm>
            <a:off x="1403648" y="1124744"/>
            <a:ext cx="6624736" cy="5265876"/>
            <a:chOff x="1403648" y="1124744"/>
            <a:chExt cx="6624736" cy="5265876"/>
          </a:xfrm>
        </p:grpSpPr>
        <p:grpSp>
          <p:nvGrpSpPr>
            <p:cNvPr id="8" name="Group 127"/>
            <p:cNvGrpSpPr/>
            <p:nvPr/>
          </p:nvGrpSpPr>
          <p:grpSpPr>
            <a:xfrm>
              <a:off x="1979712" y="1124744"/>
              <a:ext cx="5184576" cy="5235098"/>
              <a:chOff x="1979712" y="1146230"/>
              <a:chExt cx="5184576" cy="5235098"/>
            </a:xfrm>
          </p:grpSpPr>
          <p:sp>
            <p:nvSpPr>
              <p:cNvPr id="77" name="Donut 76"/>
              <p:cNvSpPr/>
              <p:nvPr/>
            </p:nvSpPr>
            <p:spPr>
              <a:xfrm>
                <a:off x="1979712" y="1146230"/>
                <a:ext cx="5184576" cy="5235098"/>
              </a:xfrm>
              <a:prstGeom prst="donut">
                <a:avLst>
                  <a:gd name="adj" fmla="val 8527"/>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smtClean="0">
                  <a:solidFill>
                    <a:schemeClr val="bg1"/>
                  </a:solidFill>
                  <a:latin typeface="Arial" pitchFamily="34" charset="0"/>
                  <a:cs typeface="Arial" pitchFamily="34" charset="0"/>
                </a:endParaRPr>
              </a:p>
              <a:p>
                <a:pPr algn="ctr"/>
                <a:endParaRPr lang="en-GB" sz="1600" dirty="0" smtClean="0">
                  <a:solidFill>
                    <a:schemeClr val="tx1"/>
                  </a:solidFill>
                  <a:latin typeface="Arial" pitchFamily="34" charset="0"/>
                  <a:cs typeface="Arial" pitchFamily="34" charset="0"/>
                </a:endParaRPr>
              </a:p>
              <a:p>
                <a:pPr algn="ctr"/>
                <a:endParaRPr lang="en-GB" sz="1600" dirty="0" smtClean="0">
                  <a:solidFill>
                    <a:schemeClr val="tx1"/>
                  </a:solidFill>
                  <a:latin typeface="Arial" pitchFamily="34" charset="0"/>
                  <a:cs typeface="Arial" pitchFamily="34" charset="0"/>
                </a:endParaRPr>
              </a:p>
              <a:p>
                <a:pPr algn="ctr"/>
                <a:endParaRPr lang="en-GB" sz="1600" dirty="0" smtClean="0">
                  <a:solidFill>
                    <a:schemeClr val="tx1"/>
                  </a:solidFill>
                  <a:latin typeface="Arial" pitchFamily="34" charset="0"/>
                  <a:cs typeface="Arial" pitchFamily="34" charset="0"/>
                </a:endParaRPr>
              </a:p>
              <a:p>
                <a:pPr algn="ctr"/>
                <a:endParaRPr lang="en-GB" sz="1600" dirty="0" smtClean="0">
                  <a:solidFill>
                    <a:schemeClr val="tx1"/>
                  </a:solidFill>
                  <a:latin typeface="Arial" pitchFamily="34" charset="0"/>
                  <a:cs typeface="Arial" pitchFamily="34" charset="0"/>
                </a:endParaRPr>
              </a:p>
              <a:p>
                <a:pPr algn="ctr"/>
                <a:endParaRPr lang="en-GB" sz="1600" dirty="0" smtClean="0">
                  <a:solidFill>
                    <a:schemeClr val="tx1"/>
                  </a:solidFill>
                  <a:latin typeface="Arial" pitchFamily="34" charset="0"/>
                  <a:cs typeface="Arial" pitchFamily="34" charset="0"/>
                </a:endParaRPr>
              </a:p>
              <a:p>
                <a:pPr algn="ctr"/>
                <a:endParaRPr lang="en-GB" sz="1600" dirty="0" smtClean="0">
                  <a:solidFill>
                    <a:schemeClr val="tx1"/>
                  </a:solidFill>
                  <a:latin typeface="Arial" pitchFamily="34" charset="0"/>
                  <a:cs typeface="Arial" pitchFamily="34" charset="0"/>
                </a:endParaRPr>
              </a:p>
              <a:p>
                <a:pPr algn="ctr"/>
                <a:endParaRPr lang="en-GB" sz="1600" dirty="0" smtClean="0">
                  <a:solidFill>
                    <a:schemeClr val="tx1"/>
                  </a:solidFill>
                  <a:latin typeface="Arial" pitchFamily="34" charset="0"/>
                  <a:cs typeface="Arial" pitchFamily="34" charset="0"/>
                </a:endParaRPr>
              </a:p>
              <a:p>
                <a:pPr algn="ctr"/>
                <a:endParaRPr lang="en-GB" sz="1600" dirty="0" smtClean="0">
                  <a:solidFill>
                    <a:schemeClr val="tx1"/>
                  </a:solidFill>
                  <a:latin typeface="Arial" pitchFamily="34" charset="0"/>
                  <a:cs typeface="Arial" pitchFamily="34" charset="0"/>
                </a:endParaRPr>
              </a:p>
              <a:p>
                <a:pPr algn="ctr"/>
                <a:endParaRPr lang="en-GB" sz="1600" dirty="0" smtClean="0">
                  <a:solidFill>
                    <a:schemeClr val="tx1"/>
                  </a:solidFill>
                  <a:latin typeface="Arial" pitchFamily="34" charset="0"/>
                  <a:cs typeface="Arial" pitchFamily="34" charset="0"/>
                </a:endParaRPr>
              </a:p>
              <a:p>
                <a:pPr algn="ctr"/>
                <a:endParaRPr lang="en-GB" sz="1600" dirty="0" smtClean="0">
                  <a:solidFill>
                    <a:schemeClr val="tx1"/>
                  </a:solidFill>
                  <a:latin typeface="Arial" pitchFamily="34" charset="0"/>
                  <a:cs typeface="Arial" pitchFamily="34" charset="0"/>
                </a:endParaRPr>
              </a:p>
              <a:p>
                <a:pPr algn="ctr"/>
                <a:endParaRPr lang="en-GB" sz="1600" dirty="0" smtClean="0">
                  <a:solidFill>
                    <a:schemeClr val="tx1"/>
                  </a:solidFill>
                  <a:latin typeface="Arial" pitchFamily="34" charset="0"/>
                  <a:cs typeface="Arial" pitchFamily="34" charset="0"/>
                </a:endParaRPr>
              </a:p>
              <a:p>
                <a:pPr algn="ctr"/>
                <a:endParaRPr lang="en-GB" sz="1600" dirty="0" smtClean="0">
                  <a:solidFill>
                    <a:schemeClr val="tx1"/>
                  </a:solidFill>
                  <a:latin typeface="Arial" pitchFamily="34" charset="0"/>
                  <a:cs typeface="Arial" pitchFamily="34" charset="0"/>
                </a:endParaRPr>
              </a:p>
              <a:p>
                <a:pPr algn="ctr"/>
                <a:endParaRPr lang="en-GB" sz="1600" dirty="0" smtClean="0">
                  <a:solidFill>
                    <a:schemeClr val="tx1"/>
                  </a:solidFill>
                  <a:latin typeface="Arial" pitchFamily="34" charset="0"/>
                  <a:cs typeface="Arial" pitchFamily="34" charset="0"/>
                </a:endParaRPr>
              </a:p>
              <a:p>
                <a:pPr algn="ctr"/>
                <a:endParaRPr lang="en-GB" sz="1600" dirty="0" smtClean="0">
                  <a:solidFill>
                    <a:schemeClr val="tx1"/>
                  </a:solidFill>
                  <a:latin typeface="Arial" pitchFamily="34" charset="0"/>
                  <a:cs typeface="Arial" pitchFamily="34" charset="0"/>
                </a:endParaRPr>
              </a:p>
              <a:p>
                <a:pPr algn="ctr"/>
                <a:endParaRPr lang="en-GB" sz="1600" dirty="0" smtClean="0">
                  <a:solidFill>
                    <a:schemeClr val="tx1"/>
                  </a:solidFill>
                  <a:latin typeface="Arial" pitchFamily="34" charset="0"/>
                  <a:cs typeface="Arial" pitchFamily="34" charset="0"/>
                </a:endParaRPr>
              </a:p>
              <a:p>
                <a:pPr algn="ctr"/>
                <a:endParaRPr lang="en-GB" sz="1600" dirty="0" smtClean="0">
                  <a:solidFill>
                    <a:schemeClr val="tx1"/>
                  </a:solidFill>
                  <a:latin typeface="Arial" pitchFamily="34" charset="0"/>
                  <a:cs typeface="Arial" pitchFamily="34" charset="0"/>
                </a:endParaRPr>
              </a:p>
              <a:p>
                <a:pPr algn="ctr"/>
                <a:endParaRPr lang="en-GB" sz="1600" dirty="0" smtClean="0">
                  <a:solidFill>
                    <a:schemeClr val="tx1"/>
                  </a:solidFill>
                  <a:latin typeface="Arial" pitchFamily="34" charset="0"/>
                  <a:cs typeface="Arial" pitchFamily="34" charset="0"/>
                </a:endParaRPr>
              </a:p>
              <a:p>
                <a:pPr algn="ctr"/>
                <a:endParaRPr lang="en-GB" sz="1600" dirty="0" smtClean="0">
                  <a:solidFill>
                    <a:schemeClr val="tx1"/>
                  </a:solidFill>
                  <a:latin typeface="Arial" pitchFamily="34" charset="0"/>
                  <a:cs typeface="Arial" pitchFamily="34" charset="0"/>
                </a:endParaRPr>
              </a:p>
              <a:p>
                <a:pPr algn="ctr"/>
                <a:endParaRPr lang="en-GB" sz="1600" dirty="0">
                  <a:solidFill>
                    <a:schemeClr val="bg1">
                      <a:lumMod val="50000"/>
                    </a:schemeClr>
                  </a:solidFill>
                  <a:latin typeface="Arial" pitchFamily="34" charset="0"/>
                  <a:cs typeface="Arial" pitchFamily="34" charset="0"/>
                </a:endParaRPr>
              </a:p>
            </p:txBody>
          </p:sp>
          <p:sp>
            <p:nvSpPr>
              <p:cNvPr id="78" name="Rectangle 77"/>
              <p:cNvSpPr/>
              <p:nvPr/>
            </p:nvSpPr>
            <p:spPr>
              <a:xfrm>
                <a:off x="3635896" y="1239724"/>
                <a:ext cx="1848583" cy="337170"/>
              </a:xfrm>
              <a:prstGeom prst="rect">
                <a:avLst/>
              </a:prstGeom>
            </p:spPr>
            <p:txBody>
              <a:bodyPr wrap="square">
                <a:spAutoFit/>
              </a:bodyPr>
              <a:lstStyle/>
              <a:p>
                <a:r>
                  <a:rPr lang="en-GB" sz="1600" b="1" dirty="0" smtClean="0">
                    <a:solidFill>
                      <a:prstClr val="white"/>
                    </a:solidFill>
                    <a:latin typeface="Arial" pitchFamily="34" charset="0"/>
                    <a:cs typeface="Arial" pitchFamily="34" charset="0"/>
                  </a:rPr>
                  <a:t>Communications</a:t>
                </a:r>
                <a:endParaRPr lang="en-GB" dirty="0"/>
              </a:p>
            </p:txBody>
          </p:sp>
          <p:sp>
            <p:nvSpPr>
              <p:cNvPr id="79" name="Down Arrow 78"/>
              <p:cNvSpPr/>
              <p:nvPr/>
            </p:nvSpPr>
            <p:spPr>
              <a:xfrm>
                <a:off x="6084168" y="5034662"/>
                <a:ext cx="216024" cy="546437"/>
              </a:xfrm>
              <a:prstGeom prst="downArrow">
                <a:avLst/>
              </a:prstGeom>
              <a:solidFill>
                <a:schemeClr val="bg1"/>
              </a:solidFill>
              <a:ln>
                <a:noFill/>
              </a:ln>
              <a:scene3d>
                <a:camera prst="orthographicFront">
                  <a:rot lat="0" lon="0" rev="2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Down Arrow 79"/>
              <p:cNvSpPr/>
              <p:nvPr/>
            </p:nvSpPr>
            <p:spPr>
              <a:xfrm>
                <a:off x="6588224" y="5610726"/>
                <a:ext cx="216024" cy="546437"/>
              </a:xfrm>
              <a:prstGeom prst="downArrow">
                <a:avLst/>
              </a:prstGeom>
              <a:solidFill>
                <a:schemeClr val="accent1"/>
              </a:solidFill>
              <a:ln>
                <a:noFill/>
              </a:ln>
              <a:scene3d>
                <a:camera prst="orthographicFront">
                  <a:rot lat="0" lon="0" rev="2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Down Arrow 80"/>
              <p:cNvSpPr/>
              <p:nvPr/>
            </p:nvSpPr>
            <p:spPr>
              <a:xfrm>
                <a:off x="6084168" y="1965702"/>
                <a:ext cx="216024" cy="546437"/>
              </a:xfrm>
              <a:prstGeom prst="downArrow">
                <a:avLst/>
              </a:prstGeom>
              <a:solidFill>
                <a:schemeClr val="bg1"/>
              </a:solidFill>
              <a:ln>
                <a:noFill/>
              </a:ln>
              <a:scene3d>
                <a:camera prst="orthographicFront">
                  <a:rot lat="0" lon="0" rev="7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Down Arrow 81"/>
              <p:cNvSpPr/>
              <p:nvPr/>
            </p:nvSpPr>
            <p:spPr>
              <a:xfrm>
                <a:off x="6660232" y="1506270"/>
                <a:ext cx="216024" cy="546437"/>
              </a:xfrm>
              <a:prstGeom prst="downArrow">
                <a:avLst/>
              </a:prstGeom>
              <a:solidFill>
                <a:schemeClr val="accent1"/>
              </a:solidFill>
              <a:ln>
                <a:noFill/>
              </a:ln>
              <a:scene3d>
                <a:camera prst="orthographicFront">
                  <a:rot lat="0" lon="0" rev="7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Down Arrow 82"/>
              <p:cNvSpPr/>
              <p:nvPr/>
            </p:nvSpPr>
            <p:spPr>
              <a:xfrm>
                <a:off x="2771800" y="4990038"/>
                <a:ext cx="216024" cy="546437"/>
              </a:xfrm>
              <a:prstGeom prst="downArrow">
                <a:avLst/>
              </a:prstGeom>
              <a:solidFill>
                <a:schemeClr val="bg1"/>
              </a:solidFill>
              <a:ln>
                <a:noFill/>
              </a:ln>
              <a:scene3d>
                <a:camera prst="orthographicFront">
                  <a:rot lat="0" lon="0" rev="18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Down Arrow 83"/>
              <p:cNvSpPr/>
              <p:nvPr/>
            </p:nvSpPr>
            <p:spPr>
              <a:xfrm>
                <a:off x="2267744" y="5466710"/>
                <a:ext cx="216024" cy="546437"/>
              </a:xfrm>
              <a:prstGeom prst="downArrow">
                <a:avLst/>
              </a:prstGeom>
              <a:solidFill>
                <a:schemeClr val="accent1"/>
              </a:solidFill>
              <a:ln>
                <a:noFill/>
              </a:ln>
              <a:scene3d>
                <a:camera prst="orthographicFront">
                  <a:rot lat="0" lon="0" rev="18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Down Arrow 84"/>
              <p:cNvSpPr/>
              <p:nvPr/>
            </p:nvSpPr>
            <p:spPr>
              <a:xfrm>
                <a:off x="2843808" y="1965702"/>
                <a:ext cx="216024" cy="546437"/>
              </a:xfrm>
              <a:prstGeom prst="downArrow">
                <a:avLst/>
              </a:prstGeom>
              <a:solidFill>
                <a:schemeClr val="bg1"/>
              </a:solidFill>
              <a:ln>
                <a:noFill/>
              </a:ln>
              <a:scene3d>
                <a:camera prst="orthographicFront">
                  <a:rot lat="0" lon="0" rev="13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Down Arrow 88"/>
              <p:cNvSpPr/>
              <p:nvPr/>
            </p:nvSpPr>
            <p:spPr>
              <a:xfrm>
                <a:off x="2267744" y="1533654"/>
                <a:ext cx="216024" cy="546437"/>
              </a:xfrm>
              <a:prstGeom prst="downArrow">
                <a:avLst/>
              </a:prstGeom>
              <a:solidFill>
                <a:schemeClr val="accent1"/>
              </a:solidFill>
              <a:ln>
                <a:noFill/>
              </a:ln>
              <a:scene3d>
                <a:camera prst="orthographicFront">
                  <a:rot lat="0" lon="0" rev="13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6" name="Rectangle 65"/>
            <p:cNvSpPr/>
            <p:nvPr/>
          </p:nvSpPr>
          <p:spPr>
            <a:xfrm>
              <a:off x="6588224" y="1146230"/>
              <a:ext cx="1440160" cy="338554"/>
            </a:xfrm>
            <a:prstGeom prst="rect">
              <a:avLst/>
            </a:prstGeom>
          </p:spPr>
          <p:txBody>
            <a:bodyPr wrap="square">
              <a:spAutoFit/>
            </a:bodyPr>
            <a:lstStyle/>
            <a:p>
              <a:r>
                <a:rPr lang="en-GB" sz="1600" b="1" dirty="0" smtClean="0">
                  <a:solidFill>
                    <a:schemeClr val="accent1"/>
                  </a:solidFill>
                  <a:latin typeface="Arial" pitchFamily="34" charset="0"/>
                  <a:cs typeface="Arial" pitchFamily="34" charset="0"/>
                </a:rPr>
                <a:t>Innovators</a:t>
              </a:r>
              <a:endParaRPr lang="en-GB" dirty="0">
                <a:solidFill>
                  <a:schemeClr val="accent1"/>
                </a:solidFill>
              </a:endParaRPr>
            </a:p>
          </p:txBody>
        </p:sp>
        <p:sp>
          <p:nvSpPr>
            <p:cNvPr id="67" name="Rectangle 66"/>
            <p:cNvSpPr/>
            <p:nvPr/>
          </p:nvSpPr>
          <p:spPr>
            <a:xfrm>
              <a:off x="1403648" y="1124744"/>
              <a:ext cx="1440160" cy="338554"/>
            </a:xfrm>
            <a:prstGeom prst="rect">
              <a:avLst/>
            </a:prstGeom>
          </p:spPr>
          <p:txBody>
            <a:bodyPr wrap="square">
              <a:spAutoFit/>
            </a:bodyPr>
            <a:lstStyle/>
            <a:p>
              <a:r>
                <a:rPr lang="en-GB" sz="1600" b="1" dirty="0" smtClean="0">
                  <a:solidFill>
                    <a:schemeClr val="accent1"/>
                  </a:solidFill>
                  <a:latin typeface="Arial" pitchFamily="34" charset="0"/>
                  <a:cs typeface="Arial" pitchFamily="34" charset="0"/>
                </a:rPr>
                <a:t>Business</a:t>
              </a:r>
              <a:endParaRPr lang="en-GB" dirty="0">
                <a:solidFill>
                  <a:schemeClr val="accent1"/>
                </a:solidFill>
              </a:endParaRPr>
            </a:p>
          </p:txBody>
        </p:sp>
        <p:sp>
          <p:nvSpPr>
            <p:cNvPr id="69" name="Rectangle 68"/>
            <p:cNvSpPr/>
            <p:nvPr/>
          </p:nvSpPr>
          <p:spPr>
            <a:xfrm>
              <a:off x="6804248" y="6021288"/>
              <a:ext cx="720080" cy="369332"/>
            </a:xfrm>
            <a:prstGeom prst="rect">
              <a:avLst/>
            </a:prstGeom>
          </p:spPr>
          <p:txBody>
            <a:bodyPr wrap="square">
              <a:spAutoFit/>
            </a:bodyPr>
            <a:lstStyle/>
            <a:p>
              <a:r>
                <a:rPr lang="en-GB" b="1" dirty="0" smtClean="0">
                  <a:solidFill>
                    <a:schemeClr val="accent1"/>
                  </a:solidFill>
                  <a:latin typeface="+mj-lt"/>
                </a:rPr>
                <a:t>HMG</a:t>
              </a:r>
              <a:endParaRPr lang="en-GB" b="1" dirty="0">
                <a:solidFill>
                  <a:schemeClr val="accent1"/>
                </a:solidFill>
                <a:latin typeface="+mj-lt"/>
              </a:endParaRPr>
            </a:p>
          </p:txBody>
        </p:sp>
        <p:sp>
          <p:nvSpPr>
            <p:cNvPr id="70" name="Rectangle 69"/>
            <p:cNvSpPr/>
            <p:nvPr/>
          </p:nvSpPr>
          <p:spPr>
            <a:xfrm>
              <a:off x="1475656" y="5949280"/>
              <a:ext cx="1440160" cy="338554"/>
            </a:xfrm>
            <a:prstGeom prst="rect">
              <a:avLst/>
            </a:prstGeom>
          </p:spPr>
          <p:txBody>
            <a:bodyPr wrap="square">
              <a:spAutoFit/>
            </a:bodyPr>
            <a:lstStyle/>
            <a:p>
              <a:r>
                <a:rPr lang="en-GB" sz="1600" b="1" dirty="0" smtClean="0">
                  <a:solidFill>
                    <a:schemeClr val="accent1"/>
                  </a:solidFill>
                  <a:latin typeface="Arial" pitchFamily="34" charset="0"/>
                  <a:cs typeface="Arial" pitchFamily="34" charset="0"/>
                </a:rPr>
                <a:t>Investors</a:t>
              </a:r>
              <a:endParaRPr lang="en-GB" dirty="0">
                <a:solidFill>
                  <a:schemeClr val="accent1"/>
                </a:solidFill>
              </a:endParaRPr>
            </a:p>
          </p:txBody>
        </p:sp>
      </p:grpSp>
      <p:sp>
        <p:nvSpPr>
          <p:cNvPr id="90" name="Rectangle 89"/>
          <p:cNvSpPr/>
          <p:nvPr/>
        </p:nvSpPr>
        <p:spPr>
          <a:xfrm>
            <a:off x="2555776" y="6402814"/>
            <a:ext cx="4001801" cy="338554"/>
          </a:xfrm>
          <a:prstGeom prst="rect">
            <a:avLst/>
          </a:prstGeom>
        </p:spPr>
        <p:txBody>
          <a:bodyPr wrap="none">
            <a:spAutoFit/>
          </a:bodyPr>
          <a:lstStyle/>
          <a:p>
            <a:r>
              <a:rPr lang="en-GB" sz="1600" b="1" dirty="0" smtClean="0">
                <a:solidFill>
                  <a:schemeClr val="bg1">
                    <a:lumMod val="50000"/>
                  </a:schemeClr>
                </a:solidFill>
                <a:latin typeface="Arial" pitchFamily="34" charset="0"/>
                <a:cs typeface="Arial" pitchFamily="34" charset="0"/>
              </a:rPr>
              <a:t>http://www.lowcarboninnovation.co.uk/</a:t>
            </a:r>
            <a:endParaRPr lang="en-GB" sz="1600" b="1" dirty="0">
              <a:solidFill>
                <a:schemeClr val="bg1">
                  <a:lumMod val="50000"/>
                </a:schemeClr>
              </a:solidFill>
              <a:latin typeface="Arial" pitchFamily="34" charset="0"/>
              <a:cs typeface="Arial" pitchFamily="34" charset="0"/>
            </a:endParaRPr>
          </a:p>
        </p:txBody>
      </p:sp>
      <p:pic>
        <p:nvPicPr>
          <p:cNvPr id="21506" name="Picture 2" descr="LCICG - Low Carbon Innovation Coordination Group">
            <a:hlinkClick r:id="rId3"/>
          </p:cNvPr>
          <p:cNvPicPr>
            <a:picLocks noChangeAspect="1" noChangeArrowheads="1"/>
          </p:cNvPicPr>
          <p:nvPr/>
        </p:nvPicPr>
        <p:blipFill>
          <a:blip r:embed="rId4" cstate="print"/>
          <a:srcRect/>
          <a:stretch>
            <a:fillRect/>
          </a:stretch>
        </p:blipFill>
        <p:spPr bwMode="auto">
          <a:xfrm>
            <a:off x="104114" y="44624"/>
            <a:ext cx="2384140" cy="936104"/>
          </a:xfrm>
          <a:prstGeom prst="rect">
            <a:avLst/>
          </a:prstGeom>
          <a:noFill/>
        </p:spPr>
      </p:pic>
      <p:sp>
        <p:nvSpPr>
          <p:cNvPr id="97" name="AutoShape 8" descr="http://collections.europarchive.org/tna/20060630074252/http:/odpm.gov.uk/images/odpm_logo.gif"/>
          <p:cNvSpPr>
            <a:spLocks noChangeAspect="1" noChangeArrowheads="1"/>
          </p:cNvSpPr>
          <p:nvPr/>
        </p:nvSpPr>
        <p:spPr bwMode="auto">
          <a:xfrm>
            <a:off x="611560" y="-319088"/>
            <a:ext cx="2009775" cy="638175"/>
          </a:xfrm>
          <a:prstGeom prst="rect">
            <a:avLst/>
          </a:prstGeom>
          <a:noFill/>
        </p:spPr>
        <p:txBody>
          <a:bodyPr vert="horz" wrap="square" lIns="91440" tIns="45720" rIns="91440" bIns="45720" numCol="1" anchor="t" anchorCtr="0" compatLnSpc="1">
            <a:prstTxWarp prst="textNoShape">
              <a:avLst/>
            </a:prstTxWarp>
          </a:bodyPr>
          <a:lstStyle/>
          <a:p>
            <a:endParaRPr lang="en-GB"/>
          </a:p>
        </p:txBody>
      </p:sp>
      <p:cxnSp>
        <p:nvCxnSpPr>
          <p:cNvPr id="99" name="Straight Connector 98"/>
          <p:cNvCxnSpPr/>
          <p:nvPr/>
        </p:nvCxnSpPr>
        <p:spPr>
          <a:xfrm>
            <a:off x="251520" y="980728"/>
            <a:ext cx="8640960" cy="0"/>
          </a:xfrm>
          <a:prstGeom prst="line">
            <a:avLst/>
          </a:prstGeom>
        </p:spPr>
        <p:style>
          <a:lnRef idx="1">
            <a:schemeClr val="accent1"/>
          </a:lnRef>
          <a:fillRef idx="0">
            <a:schemeClr val="accent1"/>
          </a:fillRef>
          <a:effectRef idx="0">
            <a:schemeClr val="accent1"/>
          </a:effectRef>
          <a:fontRef idx="minor">
            <a:schemeClr val="tx1"/>
          </a:fontRef>
        </p:style>
      </p:cxnSp>
      <p:sp>
        <p:nvSpPr>
          <p:cNvPr id="101" name="Text Placeholder 2"/>
          <p:cNvSpPr>
            <a:spLocks noGrp="1"/>
          </p:cNvSpPr>
          <p:nvPr>
            <p:ph type="body" sz="quarter" idx="4294967295"/>
          </p:nvPr>
        </p:nvSpPr>
        <p:spPr>
          <a:xfrm>
            <a:off x="2483768" y="144016"/>
            <a:ext cx="6480175" cy="764704"/>
          </a:xfrm>
        </p:spPr>
        <p:txBody>
          <a:bodyPr>
            <a:noAutofit/>
          </a:bodyPr>
          <a:lstStyle/>
          <a:p>
            <a:pPr marL="0" indent="0" algn="ctr">
              <a:buNone/>
            </a:pPr>
            <a:r>
              <a:rPr lang="en-GB" sz="2200" b="1" dirty="0" smtClean="0">
                <a:solidFill>
                  <a:srgbClr val="00B0F0"/>
                </a:solidFill>
                <a:latin typeface="Arial" pitchFamily="34" charset="0"/>
                <a:cs typeface="Arial" pitchFamily="34" charset="0"/>
              </a:rPr>
              <a:t>Maximise the impact of UK public sector funding for low carbon technologies.</a:t>
            </a:r>
            <a:endParaRPr lang="en-GB" sz="2200" b="1" dirty="0">
              <a:solidFill>
                <a:srgbClr val="00B0F0"/>
              </a:solidFill>
            </a:endParaRPr>
          </a:p>
        </p:txBody>
      </p:sp>
      <p:pic>
        <p:nvPicPr>
          <p:cNvPr id="106" name="Picture 105" descr="121001_DfT_Crown_Logo.jpg"/>
          <p:cNvPicPr>
            <a:picLocks noChangeAspect="1"/>
          </p:cNvPicPr>
          <p:nvPr/>
        </p:nvPicPr>
        <p:blipFill>
          <a:blip r:embed="rId5" cstate="print"/>
          <a:srcRect l="18206" t="17404" r="23198" b="17699"/>
          <a:stretch>
            <a:fillRect/>
          </a:stretch>
        </p:blipFill>
        <p:spPr>
          <a:xfrm>
            <a:off x="8100392" y="3773767"/>
            <a:ext cx="1008112" cy="693077"/>
          </a:xfrm>
          <a:prstGeom prst="rect">
            <a:avLst/>
          </a:prstGeom>
        </p:spPr>
      </p:pic>
      <p:pic>
        <p:nvPicPr>
          <p:cNvPr id="107" name="Picture 24" descr="http://www.energylivenews.com/wp-content/uploads/2011/11/e9e67_OfgemLogo350_1ffb94d83bf7d2da26fd85433f.jpg"/>
          <p:cNvPicPr>
            <a:picLocks noChangeAspect="1" noChangeArrowheads="1"/>
          </p:cNvPicPr>
          <p:nvPr/>
        </p:nvPicPr>
        <p:blipFill>
          <a:blip r:embed="rId6" cstate="print"/>
          <a:srcRect l="7626" t="21993" r="7884" b="26691"/>
          <a:stretch>
            <a:fillRect/>
          </a:stretch>
        </p:blipFill>
        <p:spPr bwMode="auto">
          <a:xfrm>
            <a:off x="8100392" y="2492896"/>
            <a:ext cx="1008112" cy="441049"/>
          </a:xfrm>
          <a:prstGeom prst="rect">
            <a:avLst/>
          </a:prstGeom>
          <a:noFill/>
        </p:spPr>
      </p:pic>
      <p:pic>
        <p:nvPicPr>
          <p:cNvPr id="111" name="Picture 16" descr="http://www.epsrc.ac.uk/SiteCollectionImages/epsrc-logos/sponsor-hires.jpg"/>
          <p:cNvPicPr>
            <a:picLocks noChangeAspect="1" noChangeArrowheads="1"/>
          </p:cNvPicPr>
          <p:nvPr/>
        </p:nvPicPr>
        <p:blipFill>
          <a:blip r:embed="rId7" cstate="print"/>
          <a:srcRect/>
          <a:stretch>
            <a:fillRect/>
          </a:stretch>
        </p:blipFill>
        <p:spPr bwMode="auto">
          <a:xfrm>
            <a:off x="107504" y="5772569"/>
            <a:ext cx="1154430" cy="464743"/>
          </a:xfrm>
          <a:prstGeom prst="rect">
            <a:avLst/>
          </a:prstGeom>
          <a:noFill/>
          <a:ln w="9525">
            <a:noFill/>
            <a:miter lim="800000"/>
            <a:headEnd/>
            <a:tailEnd/>
          </a:ln>
        </p:spPr>
      </p:pic>
      <p:pic>
        <p:nvPicPr>
          <p:cNvPr id="114" name="Picture 2" descr="http://www.thecrownestate.co.uk/media/159990/The%20Crown%20Estate%20logo.jpg"/>
          <p:cNvPicPr>
            <a:picLocks noChangeAspect="1" noChangeArrowheads="1"/>
          </p:cNvPicPr>
          <p:nvPr/>
        </p:nvPicPr>
        <p:blipFill>
          <a:blip r:embed="rId8" cstate="print"/>
          <a:srcRect/>
          <a:stretch>
            <a:fillRect/>
          </a:stretch>
        </p:blipFill>
        <p:spPr bwMode="auto">
          <a:xfrm>
            <a:off x="8133245" y="2060848"/>
            <a:ext cx="903251" cy="292854"/>
          </a:xfrm>
          <a:prstGeom prst="rect">
            <a:avLst/>
          </a:prstGeom>
          <a:noFill/>
        </p:spPr>
      </p:pic>
      <p:pic>
        <p:nvPicPr>
          <p:cNvPr id="115" name="Picture 22" descr="http://www.niassembly.gov.uk/Templates/NIA/Images/niassembly-logo.png"/>
          <p:cNvPicPr>
            <a:picLocks noChangeAspect="1" noChangeArrowheads="1"/>
          </p:cNvPicPr>
          <p:nvPr/>
        </p:nvPicPr>
        <p:blipFill>
          <a:blip r:embed="rId9" cstate="print"/>
          <a:srcRect/>
          <a:stretch>
            <a:fillRect/>
          </a:stretch>
        </p:blipFill>
        <p:spPr bwMode="auto">
          <a:xfrm>
            <a:off x="8172400" y="2996952"/>
            <a:ext cx="864096" cy="796841"/>
          </a:xfrm>
          <a:prstGeom prst="rect">
            <a:avLst/>
          </a:prstGeom>
          <a:noFill/>
        </p:spPr>
      </p:pic>
      <p:pic>
        <p:nvPicPr>
          <p:cNvPr id="117" name="Picture 28" descr="http://www.britishexpertise.org/bx/pix/events/ukti%20logo%20np.jpg"/>
          <p:cNvPicPr>
            <a:picLocks noChangeAspect="1" noChangeArrowheads="1"/>
          </p:cNvPicPr>
          <p:nvPr/>
        </p:nvPicPr>
        <p:blipFill>
          <a:blip r:embed="rId10" cstate="print"/>
          <a:srcRect l="7473" t="17047" r="8152" b="14765"/>
          <a:stretch>
            <a:fillRect/>
          </a:stretch>
        </p:blipFill>
        <p:spPr bwMode="auto">
          <a:xfrm>
            <a:off x="7991872" y="4493847"/>
            <a:ext cx="1152128" cy="423266"/>
          </a:xfrm>
          <a:prstGeom prst="rect">
            <a:avLst/>
          </a:prstGeom>
          <a:noFill/>
        </p:spPr>
      </p:pic>
      <p:pic>
        <p:nvPicPr>
          <p:cNvPr id="119" name="Picture 26" descr="http://www.nsasr.co.uk/images/welsh_government_logo.jpg"/>
          <p:cNvPicPr>
            <a:picLocks noChangeAspect="1" noChangeArrowheads="1"/>
          </p:cNvPicPr>
          <p:nvPr/>
        </p:nvPicPr>
        <p:blipFill>
          <a:blip r:embed="rId11" cstate="print"/>
          <a:srcRect/>
          <a:stretch>
            <a:fillRect/>
          </a:stretch>
        </p:blipFill>
        <p:spPr bwMode="auto">
          <a:xfrm>
            <a:off x="8172400" y="1052736"/>
            <a:ext cx="864096" cy="827138"/>
          </a:xfrm>
          <a:prstGeom prst="rect">
            <a:avLst/>
          </a:prstGeom>
          <a:noFill/>
        </p:spPr>
      </p:pic>
      <p:pic>
        <p:nvPicPr>
          <p:cNvPr id="110" name="Picture 12" descr="http://www.scotland.gov.uk/Resource/Img/923/0064306.gif"/>
          <p:cNvPicPr>
            <a:picLocks noChangeAspect="1" noChangeArrowheads="1"/>
          </p:cNvPicPr>
          <p:nvPr/>
        </p:nvPicPr>
        <p:blipFill>
          <a:blip r:embed="rId12" cstate="print"/>
          <a:srcRect/>
          <a:stretch>
            <a:fillRect/>
          </a:stretch>
        </p:blipFill>
        <p:spPr bwMode="auto">
          <a:xfrm>
            <a:off x="107504" y="1810989"/>
            <a:ext cx="936104" cy="897931"/>
          </a:xfrm>
          <a:prstGeom prst="rect">
            <a:avLst/>
          </a:prstGeom>
          <a:noFill/>
          <a:ln w="9525">
            <a:noFill/>
            <a:miter lim="800000"/>
            <a:headEnd/>
            <a:tailEnd/>
          </a:ln>
        </p:spPr>
      </p:pic>
      <p:pic>
        <p:nvPicPr>
          <p:cNvPr id="112" name="Picture 13" descr="20080522165652ScottishEnterprise.jpg"/>
          <p:cNvPicPr>
            <a:picLocks noChangeAspect="1"/>
          </p:cNvPicPr>
          <p:nvPr/>
        </p:nvPicPr>
        <p:blipFill>
          <a:blip r:embed="rId13" cstate="print"/>
          <a:srcRect/>
          <a:stretch>
            <a:fillRect/>
          </a:stretch>
        </p:blipFill>
        <p:spPr bwMode="auto">
          <a:xfrm>
            <a:off x="179512" y="4918871"/>
            <a:ext cx="1008112" cy="742377"/>
          </a:xfrm>
          <a:prstGeom prst="rect">
            <a:avLst/>
          </a:prstGeom>
          <a:noFill/>
          <a:ln w="9525">
            <a:noFill/>
            <a:miter lim="800000"/>
            <a:headEnd/>
            <a:tailEnd/>
          </a:ln>
        </p:spPr>
      </p:pic>
      <p:pic>
        <p:nvPicPr>
          <p:cNvPr id="124" name="Picture 10" descr="http://www.energyspectrumuk.com/img/carbon_trust.jpg"/>
          <p:cNvPicPr>
            <a:picLocks noChangeAspect="1" noChangeArrowheads="1"/>
          </p:cNvPicPr>
          <p:nvPr/>
        </p:nvPicPr>
        <p:blipFill>
          <a:blip r:embed="rId14" cstate="print"/>
          <a:srcRect/>
          <a:stretch>
            <a:fillRect/>
          </a:stretch>
        </p:blipFill>
        <p:spPr bwMode="auto">
          <a:xfrm>
            <a:off x="183428" y="4253561"/>
            <a:ext cx="1004196" cy="615599"/>
          </a:xfrm>
          <a:prstGeom prst="rect">
            <a:avLst/>
          </a:prstGeom>
          <a:noFill/>
          <a:ln w="9525">
            <a:noFill/>
            <a:miter lim="800000"/>
            <a:headEnd/>
            <a:tailEnd/>
          </a:ln>
        </p:spPr>
      </p:pic>
      <p:pic>
        <p:nvPicPr>
          <p:cNvPr id="125" name="Picture 6" descr="http://www.renewbl.com/wp-content/uploads/2011/05/eti-logo.jpg"/>
          <p:cNvPicPr>
            <a:picLocks noChangeAspect="1" noChangeArrowheads="1"/>
          </p:cNvPicPr>
          <p:nvPr/>
        </p:nvPicPr>
        <p:blipFill>
          <a:blip r:embed="rId15" cstate="print"/>
          <a:srcRect b="23828"/>
          <a:stretch>
            <a:fillRect/>
          </a:stretch>
        </p:blipFill>
        <p:spPr bwMode="auto">
          <a:xfrm>
            <a:off x="107504" y="2708920"/>
            <a:ext cx="1080120" cy="829705"/>
          </a:xfrm>
          <a:prstGeom prst="rect">
            <a:avLst/>
          </a:prstGeom>
          <a:noFill/>
          <a:ln w="9525">
            <a:noFill/>
            <a:miter lim="800000"/>
            <a:headEnd/>
            <a:tailEnd/>
          </a:ln>
        </p:spPr>
      </p:pic>
      <p:pic>
        <p:nvPicPr>
          <p:cNvPr id="1026" name="Picture 2"/>
          <p:cNvPicPr>
            <a:picLocks noChangeAspect="1" noChangeArrowheads="1"/>
          </p:cNvPicPr>
          <p:nvPr/>
        </p:nvPicPr>
        <p:blipFill>
          <a:blip r:embed="rId16" cstate="print"/>
          <a:srcRect l="11700" t="23040" r="41951" b="28721"/>
          <a:stretch>
            <a:fillRect/>
          </a:stretch>
        </p:blipFill>
        <p:spPr bwMode="auto">
          <a:xfrm>
            <a:off x="107504" y="1070213"/>
            <a:ext cx="1080120" cy="702603"/>
          </a:xfrm>
          <a:prstGeom prst="rect">
            <a:avLst/>
          </a:prstGeom>
          <a:noFill/>
          <a:ln w="9525">
            <a:noFill/>
            <a:miter lim="800000"/>
            <a:headEnd/>
            <a:tailEnd/>
          </a:ln>
        </p:spPr>
      </p:pic>
      <p:pic>
        <p:nvPicPr>
          <p:cNvPr id="109" name="Picture 8" descr="http://inspirationbirmingham2020.com/wp-content/uploads/2010/04/tsb-logo.png"/>
          <p:cNvPicPr>
            <a:picLocks noChangeAspect="1" noChangeArrowheads="1"/>
          </p:cNvPicPr>
          <p:nvPr/>
        </p:nvPicPr>
        <p:blipFill>
          <a:blip r:embed="rId17" cstate="print"/>
          <a:srcRect/>
          <a:stretch>
            <a:fillRect/>
          </a:stretch>
        </p:blipFill>
        <p:spPr bwMode="auto">
          <a:xfrm>
            <a:off x="107504" y="6381328"/>
            <a:ext cx="2109792" cy="432047"/>
          </a:xfrm>
          <a:prstGeom prst="rect">
            <a:avLst/>
          </a:prstGeom>
          <a:noFill/>
          <a:ln w="9525">
            <a:noFill/>
            <a:miter lim="800000"/>
            <a:headEnd/>
            <a:tailEnd/>
          </a:ln>
        </p:spPr>
      </p:pic>
      <p:pic>
        <p:nvPicPr>
          <p:cNvPr id="2" name="Picture 2"/>
          <p:cNvPicPr>
            <a:picLocks noChangeAspect="1" noChangeArrowheads="1"/>
          </p:cNvPicPr>
          <p:nvPr/>
        </p:nvPicPr>
        <p:blipFill>
          <a:blip r:embed="rId18" cstate="print"/>
          <a:srcRect l="15750" t="15120" r="10001" b="12161"/>
          <a:stretch>
            <a:fillRect/>
          </a:stretch>
        </p:blipFill>
        <p:spPr bwMode="auto">
          <a:xfrm>
            <a:off x="72008" y="3494118"/>
            <a:ext cx="1187624" cy="726970"/>
          </a:xfrm>
          <a:prstGeom prst="rect">
            <a:avLst/>
          </a:prstGeom>
          <a:noFill/>
          <a:ln w="9525">
            <a:noFill/>
            <a:miter lim="800000"/>
            <a:headEnd/>
            <a:tailEnd/>
          </a:ln>
        </p:spPr>
      </p:pic>
      <p:pic>
        <p:nvPicPr>
          <p:cNvPr id="1027" name="Picture 3"/>
          <p:cNvPicPr>
            <a:picLocks noChangeAspect="1" noChangeArrowheads="1"/>
          </p:cNvPicPr>
          <p:nvPr/>
        </p:nvPicPr>
        <p:blipFill>
          <a:blip r:embed="rId19" cstate="print"/>
          <a:srcRect l="17600" t="27680" r="58100" b="66560"/>
          <a:stretch>
            <a:fillRect/>
          </a:stretch>
        </p:blipFill>
        <p:spPr bwMode="auto">
          <a:xfrm>
            <a:off x="6948264" y="6453336"/>
            <a:ext cx="2160240" cy="320036"/>
          </a:xfrm>
          <a:prstGeom prst="rect">
            <a:avLst/>
          </a:prstGeom>
          <a:noFill/>
          <a:ln w="9525">
            <a:noFill/>
            <a:miter lim="800000"/>
            <a:headEnd/>
            <a:tailEnd/>
          </a:ln>
        </p:spPr>
      </p:pic>
      <p:pic>
        <p:nvPicPr>
          <p:cNvPr id="105" name="Picture 104" descr="Defra_582_AW.PNG"/>
          <p:cNvPicPr>
            <a:picLocks noChangeAspect="1"/>
          </p:cNvPicPr>
          <p:nvPr/>
        </p:nvPicPr>
        <p:blipFill>
          <a:blip r:embed="rId20" cstate="print"/>
          <a:stretch>
            <a:fillRect/>
          </a:stretch>
        </p:blipFill>
        <p:spPr>
          <a:xfrm>
            <a:off x="8028384" y="4997903"/>
            <a:ext cx="1043608" cy="534175"/>
          </a:xfrm>
          <a:prstGeom prst="rect">
            <a:avLst/>
          </a:prstGeom>
        </p:spPr>
      </p:pic>
      <p:pic>
        <p:nvPicPr>
          <p:cNvPr id="1028" name="Picture 4"/>
          <p:cNvPicPr>
            <a:picLocks noChangeAspect="1" noChangeArrowheads="1"/>
          </p:cNvPicPr>
          <p:nvPr/>
        </p:nvPicPr>
        <p:blipFill>
          <a:blip r:embed="rId21" cstate="print"/>
          <a:srcRect l="28800" t="39200" r="56350" b="46400"/>
          <a:stretch>
            <a:fillRect/>
          </a:stretch>
        </p:blipFill>
        <p:spPr bwMode="auto">
          <a:xfrm>
            <a:off x="7956376" y="5683069"/>
            <a:ext cx="1152128" cy="698259"/>
          </a:xfrm>
          <a:prstGeom prst="rect">
            <a:avLst/>
          </a:prstGeom>
          <a:noFill/>
          <a:ln w="9525">
            <a:noFill/>
            <a:miter lim="800000"/>
            <a:headEnd/>
            <a:tailEnd/>
          </a:ln>
        </p:spPr>
      </p:pic>
      <p:grpSp>
        <p:nvGrpSpPr>
          <p:cNvPr id="71" name="Group 70"/>
          <p:cNvGrpSpPr/>
          <p:nvPr/>
        </p:nvGrpSpPr>
        <p:grpSpPr>
          <a:xfrm>
            <a:off x="2483768" y="1628800"/>
            <a:ext cx="4176464" cy="4248472"/>
            <a:chOff x="2483768" y="1628800"/>
            <a:chExt cx="4176464" cy="4248472"/>
          </a:xfrm>
        </p:grpSpPr>
        <p:sp>
          <p:nvSpPr>
            <p:cNvPr id="15" name="Oval 14"/>
            <p:cNvSpPr/>
            <p:nvPr/>
          </p:nvSpPr>
          <p:spPr>
            <a:xfrm>
              <a:off x="2483768" y="1628800"/>
              <a:ext cx="4176464" cy="4248472"/>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7" name="Straight Connector 56"/>
            <p:cNvCxnSpPr/>
            <p:nvPr/>
          </p:nvCxnSpPr>
          <p:spPr>
            <a:xfrm>
              <a:off x="2915816" y="2492896"/>
              <a:ext cx="1296144" cy="10081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4932040" y="2492896"/>
              <a:ext cx="1296144" cy="9444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15" idx="4"/>
              <a:endCxn id="74" idx="0"/>
            </p:cNvCxnSpPr>
            <p:nvPr/>
          </p:nvCxnSpPr>
          <p:spPr>
            <a:xfrm flipV="1">
              <a:off x="4572000" y="2852936"/>
              <a:ext cx="0" cy="302433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flipH="1">
              <a:off x="3707904" y="2852936"/>
              <a:ext cx="1728192" cy="1728192"/>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endParaRPr>
            </a:p>
          </p:txBody>
        </p:sp>
        <p:sp>
          <p:nvSpPr>
            <p:cNvPr id="93" name="Rectangle 92"/>
            <p:cNvSpPr/>
            <p:nvPr/>
          </p:nvSpPr>
          <p:spPr>
            <a:xfrm>
              <a:off x="3851920" y="3429000"/>
              <a:ext cx="1440160" cy="492443"/>
            </a:xfrm>
            <a:prstGeom prst="rect">
              <a:avLst/>
            </a:prstGeom>
          </p:spPr>
          <p:txBody>
            <a:bodyPr wrap="square">
              <a:spAutoFit/>
            </a:bodyPr>
            <a:lstStyle/>
            <a:p>
              <a:pPr algn="ctr"/>
              <a:r>
                <a:rPr lang="en-GB" sz="2600" b="1" dirty="0" smtClean="0">
                  <a:solidFill>
                    <a:schemeClr val="accent1">
                      <a:lumMod val="50000"/>
                    </a:schemeClr>
                  </a:solidFill>
                  <a:latin typeface="Arial Black" pitchFamily="34" charset="0"/>
                  <a:cs typeface="Arial" pitchFamily="34" charset="0"/>
                </a:rPr>
                <a:t>LCICG</a:t>
              </a:r>
              <a:endParaRPr lang="en-GB" sz="2600" dirty="0">
                <a:solidFill>
                  <a:schemeClr val="accent1">
                    <a:lumMod val="50000"/>
                  </a:schemeClr>
                </a:solidFill>
                <a:latin typeface="Arial Black" pitchFamily="34" charset="0"/>
              </a:endParaRPr>
            </a:p>
          </p:txBody>
        </p:sp>
      </p:grpSp>
      <p:grpSp>
        <p:nvGrpSpPr>
          <p:cNvPr id="6" name="Group 54"/>
          <p:cNvGrpSpPr/>
          <p:nvPr/>
        </p:nvGrpSpPr>
        <p:grpSpPr>
          <a:xfrm>
            <a:off x="3923928" y="2996952"/>
            <a:ext cx="1296144" cy="1440160"/>
            <a:chOff x="3923928" y="2996952"/>
            <a:chExt cx="1296144" cy="1440160"/>
          </a:xfrm>
        </p:grpSpPr>
        <p:sp>
          <p:nvSpPr>
            <p:cNvPr id="91" name="Rectangle 90"/>
            <p:cNvSpPr/>
            <p:nvPr/>
          </p:nvSpPr>
          <p:spPr>
            <a:xfrm>
              <a:off x="3923928" y="3836948"/>
              <a:ext cx="1296144" cy="600164"/>
            </a:xfrm>
            <a:prstGeom prst="rect">
              <a:avLst/>
            </a:prstGeom>
          </p:spPr>
          <p:txBody>
            <a:bodyPr wrap="square">
              <a:spAutoFit/>
            </a:bodyPr>
            <a:lstStyle/>
            <a:p>
              <a:pPr algn="ctr"/>
              <a:r>
                <a:rPr lang="en-GB" sz="1100" b="1" dirty="0" smtClean="0">
                  <a:solidFill>
                    <a:schemeClr val="bg1"/>
                  </a:solidFill>
                  <a:latin typeface="Arial" pitchFamily="34" charset="0"/>
                  <a:cs typeface="Arial" pitchFamily="34" charset="0"/>
                </a:rPr>
                <a:t>Measuring our collective impact</a:t>
              </a:r>
              <a:endParaRPr lang="en-GB" sz="1100" b="1" dirty="0">
                <a:solidFill>
                  <a:schemeClr val="bg1"/>
                </a:solidFill>
                <a:latin typeface="Arial" pitchFamily="34" charset="0"/>
                <a:cs typeface="Arial" pitchFamily="34" charset="0"/>
              </a:endParaRPr>
            </a:p>
          </p:txBody>
        </p:sp>
        <p:sp>
          <p:nvSpPr>
            <p:cNvPr id="88" name="Rectangle 87"/>
            <p:cNvSpPr/>
            <p:nvPr/>
          </p:nvSpPr>
          <p:spPr>
            <a:xfrm>
              <a:off x="3995936" y="2996952"/>
              <a:ext cx="1152127" cy="430887"/>
            </a:xfrm>
            <a:prstGeom prst="rect">
              <a:avLst/>
            </a:prstGeom>
          </p:spPr>
          <p:txBody>
            <a:bodyPr wrap="square">
              <a:spAutoFit/>
            </a:bodyPr>
            <a:lstStyle/>
            <a:p>
              <a:pPr algn="ctr"/>
              <a:r>
                <a:rPr lang="en-GB" sz="1100" b="1" dirty="0" smtClean="0">
                  <a:solidFill>
                    <a:prstClr val="white"/>
                  </a:solidFill>
                  <a:latin typeface="Arial" pitchFamily="34" charset="0"/>
                  <a:cs typeface="Arial" pitchFamily="34" charset="0"/>
                </a:rPr>
                <a:t>Shared</a:t>
              </a:r>
            </a:p>
            <a:p>
              <a:pPr algn="ctr"/>
              <a:r>
                <a:rPr lang="en-GB" sz="1100" b="1" dirty="0" smtClean="0">
                  <a:solidFill>
                    <a:prstClr val="white"/>
                  </a:solidFill>
                  <a:latin typeface="Arial" pitchFamily="34" charset="0"/>
                  <a:cs typeface="Arial" pitchFamily="34" charset="0"/>
                </a:rPr>
                <a:t>intelligence</a:t>
              </a:r>
              <a:endParaRPr lang="en-GB" sz="1100" dirty="0"/>
            </a:p>
          </p:txBody>
        </p:sp>
      </p:grpSp>
      <p:sp>
        <p:nvSpPr>
          <p:cNvPr id="12" name="TextBox 11"/>
          <p:cNvSpPr txBox="1"/>
          <p:nvPr/>
        </p:nvSpPr>
        <p:spPr>
          <a:xfrm>
            <a:off x="5292080" y="3717032"/>
            <a:ext cx="1584176" cy="784830"/>
          </a:xfrm>
          <a:prstGeom prst="rect">
            <a:avLst/>
          </a:prstGeom>
          <a:noFill/>
        </p:spPr>
        <p:txBody>
          <a:bodyPr wrap="square" rtlCol="0">
            <a:spAutoFit/>
          </a:bodyPr>
          <a:lstStyle/>
          <a:p>
            <a:r>
              <a:rPr lang="en-GB" sz="1500" b="1" dirty="0" smtClean="0">
                <a:solidFill>
                  <a:schemeClr val="bg1"/>
                </a:solidFill>
                <a:latin typeface="Arial" pitchFamily="34" charset="0"/>
                <a:cs typeface="Arial" pitchFamily="34" charset="0"/>
              </a:rPr>
              <a:t>   Coordinated,</a:t>
            </a:r>
          </a:p>
          <a:p>
            <a:r>
              <a:rPr lang="en-GB" sz="1500" b="1" dirty="0" smtClean="0">
                <a:solidFill>
                  <a:schemeClr val="bg1"/>
                </a:solidFill>
                <a:latin typeface="Arial" pitchFamily="34" charset="0"/>
                <a:cs typeface="Arial" pitchFamily="34" charset="0"/>
              </a:rPr>
              <a:t>   Aligned </a:t>
            </a:r>
          </a:p>
          <a:p>
            <a:r>
              <a:rPr lang="en-GB" sz="1500" b="1" dirty="0" smtClean="0">
                <a:solidFill>
                  <a:schemeClr val="bg1"/>
                </a:solidFill>
                <a:latin typeface="Arial" pitchFamily="34" charset="0"/>
                <a:cs typeface="Arial" pitchFamily="34" charset="0"/>
              </a:rPr>
              <a:t>Programmes</a:t>
            </a:r>
            <a:endParaRPr lang="en-GB" sz="1500" b="1" dirty="0">
              <a:solidFill>
                <a:schemeClr val="bg1"/>
              </a:solidFill>
              <a:latin typeface="Arial" pitchFamily="34" charset="0"/>
              <a:cs typeface="Arial" pitchFamily="34" charset="0"/>
            </a:endParaRPr>
          </a:p>
        </p:txBody>
      </p:sp>
      <p:sp>
        <p:nvSpPr>
          <p:cNvPr id="13" name="TextBox 12"/>
          <p:cNvSpPr txBox="1"/>
          <p:nvPr/>
        </p:nvSpPr>
        <p:spPr>
          <a:xfrm>
            <a:off x="2627784" y="3573016"/>
            <a:ext cx="1224136" cy="1077218"/>
          </a:xfrm>
          <a:prstGeom prst="rect">
            <a:avLst/>
          </a:prstGeom>
          <a:noFill/>
        </p:spPr>
        <p:txBody>
          <a:bodyPr wrap="square" rtlCol="0">
            <a:spAutoFit/>
          </a:bodyPr>
          <a:lstStyle/>
          <a:p>
            <a:r>
              <a:rPr lang="en-GB" sz="1600" b="1" dirty="0" smtClean="0">
                <a:solidFill>
                  <a:schemeClr val="bg1"/>
                </a:solidFill>
                <a:latin typeface="Arial" pitchFamily="34" charset="0"/>
                <a:cs typeface="Arial" pitchFamily="34" charset="0"/>
              </a:rPr>
              <a:t>Low Carbon Innovation Strategy</a:t>
            </a:r>
            <a:endParaRPr lang="en-GB" sz="1600" b="1" dirty="0">
              <a:solidFill>
                <a:schemeClr val="bg1"/>
              </a:solidFill>
              <a:latin typeface="Arial" pitchFamily="34" charset="0"/>
              <a:cs typeface="Arial" pitchFamily="34" charset="0"/>
            </a:endParaRPr>
          </a:p>
        </p:txBody>
      </p:sp>
      <p:sp>
        <p:nvSpPr>
          <p:cNvPr id="72" name="TextBox 71"/>
          <p:cNvSpPr txBox="1"/>
          <p:nvPr/>
        </p:nvSpPr>
        <p:spPr>
          <a:xfrm>
            <a:off x="3707904" y="1844824"/>
            <a:ext cx="1728192" cy="830997"/>
          </a:xfrm>
          <a:prstGeom prst="rect">
            <a:avLst/>
          </a:prstGeom>
          <a:noFill/>
        </p:spPr>
        <p:txBody>
          <a:bodyPr wrap="square" rtlCol="0">
            <a:spAutoFit/>
          </a:bodyPr>
          <a:lstStyle/>
          <a:p>
            <a:pPr algn="ctr"/>
            <a:r>
              <a:rPr lang="en-GB" sz="1600" b="1" dirty="0" smtClean="0">
                <a:solidFill>
                  <a:schemeClr val="bg1"/>
                </a:solidFill>
                <a:latin typeface="Arial" pitchFamily="34" charset="0"/>
                <a:cs typeface="Arial" pitchFamily="34" charset="0"/>
              </a:rPr>
              <a:t>Agreed, shared evidence base for action</a:t>
            </a:r>
            <a:endParaRPr lang="en-GB" sz="16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2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1"/>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13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30" grpId="1" animBg="1"/>
      <p:bldP spid="90" grpId="0"/>
      <p:bldP spid="12" grpId="0"/>
      <p:bldP spid="13"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084168" y="2276872"/>
          <a:ext cx="3096344"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51520" y="1628801"/>
            <a:ext cx="6192688" cy="3375283"/>
          </a:xfrm>
          <a:prstGeom prst="rect">
            <a:avLst/>
          </a:prstGeom>
          <a:noFill/>
        </p:spPr>
        <p:txBody>
          <a:bodyPr wrap="square">
            <a:spAutoFit/>
          </a:bodyPr>
          <a:lstStyle/>
          <a:p>
            <a:pPr marL="342900" indent="-342900">
              <a:spcBef>
                <a:spcPts val="600"/>
              </a:spcBef>
              <a:spcAft>
                <a:spcPts val="200"/>
              </a:spcAft>
              <a:buFont typeface="Arial" pitchFamily="34" charset="0"/>
              <a:buChar char="•"/>
            </a:pPr>
            <a:r>
              <a:rPr lang="en-GB" sz="2000" dirty="0" smtClean="0"/>
              <a:t>The TINA project was launched in August 2010 with the aim of creating a robust knowledge base to guide government investment decisions.</a:t>
            </a:r>
          </a:p>
          <a:p>
            <a:pPr marL="342900" indent="-342900">
              <a:spcBef>
                <a:spcPts val="600"/>
              </a:spcBef>
              <a:spcAft>
                <a:spcPts val="200"/>
              </a:spcAft>
              <a:buFont typeface="Arial" pitchFamily="34" charset="0"/>
              <a:buChar char="•"/>
            </a:pPr>
            <a:r>
              <a:rPr lang="en-GB" sz="2000" dirty="0" smtClean="0"/>
              <a:t>The project highlights the innovation needs of those technologies likely to be most important in delivering our energy and climate change targets. </a:t>
            </a:r>
          </a:p>
          <a:p>
            <a:pPr marL="342900" indent="-342900">
              <a:spcBef>
                <a:spcPts val="600"/>
              </a:spcBef>
              <a:spcAft>
                <a:spcPts val="200"/>
              </a:spcAft>
              <a:buFont typeface="Arial" pitchFamily="34" charset="0"/>
              <a:buChar char="•"/>
            </a:pPr>
            <a:r>
              <a:rPr lang="en-GB" sz="2000" dirty="0" err="1" smtClean="0"/>
              <a:t>TINAs</a:t>
            </a:r>
            <a:r>
              <a:rPr lang="en-GB" sz="2000" dirty="0" smtClean="0"/>
              <a:t> create a common understanding of innovation needs and the case for support, to facilitate coordinated planning between LCICG members and with developers. </a:t>
            </a:r>
          </a:p>
        </p:txBody>
      </p:sp>
      <p:sp>
        <p:nvSpPr>
          <p:cNvPr id="30725" name="TextBox 5"/>
          <p:cNvSpPr txBox="1">
            <a:spLocks noChangeArrowheads="1"/>
          </p:cNvSpPr>
          <p:nvPr/>
        </p:nvSpPr>
        <p:spPr bwMode="auto">
          <a:xfrm>
            <a:off x="6588224" y="1615986"/>
            <a:ext cx="2088232" cy="646331"/>
          </a:xfrm>
          <a:prstGeom prst="rect">
            <a:avLst/>
          </a:prstGeom>
          <a:noFill/>
          <a:ln w="9525">
            <a:noFill/>
            <a:miter lim="800000"/>
            <a:headEnd/>
            <a:tailEnd/>
          </a:ln>
        </p:spPr>
        <p:txBody>
          <a:bodyPr wrap="square">
            <a:spAutoFit/>
          </a:bodyPr>
          <a:lstStyle/>
          <a:p>
            <a:pPr algn="ctr"/>
            <a:r>
              <a:rPr lang="en-GB" sz="1200" dirty="0" smtClean="0">
                <a:cs typeface="Arial" charset="0"/>
              </a:rPr>
              <a:t>11 </a:t>
            </a:r>
            <a:r>
              <a:rPr lang="en-GB" sz="1200" dirty="0" err="1" smtClean="0">
                <a:cs typeface="Arial" charset="0"/>
              </a:rPr>
              <a:t>TINAs</a:t>
            </a:r>
            <a:r>
              <a:rPr lang="en-GB" sz="1200" dirty="0" smtClean="0">
                <a:cs typeface="Arial" charset="0"/>
              </a:rPr>
              <a:t> - 9 published and further 2 to be completed by early summer 2013.</a:t>
            </a:r>
            <a:endParaRPr lang="en-GB" sz="1200" dirty="0">
              <a:cs typeface="Arial" charset="0"/>
            </a:endParaRPr>
          </a:p>
        </p:txBody>
      </p:sp>
      <p:sp>
        <p:nvSpPr>
          <p:cNvPr id="8" name="Title 7"/>
          <p:cNvSpPr>
            <a:spLocks noGrp="1"/>
          </p:cNvSpPr>
          <p:nvPr>
            <p:ph type="title"/>
          </p:nvPr>
        </p:nvSpPr>
        <p:spPr>
          <a:xfrm>
            <a:off x="351809" y="441603"/>
            <a:ext cx="5876375" cy="504825"/>
          </a:xfrm>
        </p:spPr>
        <p:txBody>
          <a:bodyPr/>
          <a:lstStyle/>
          <a:p>
            <a:pPr>
              <a:spcBef>
                <a:spcPts val="0"/>
              </a:spcBef>
            </a:pPr>
            <a:r>
              <a:rPr lang="en-GB" sz="2000" dirty="0" smtClean="0">
                <a:latin typeface="Arial" pitchFamily="34" charset="0"/>
                <a:cs typeface="Arial" pitchFamily="34" charset="0"/>
              </a:rPr>
              <a:t>Technology prioritisation:</a:t>
            </a:r>
            <a:br>
              <a:rPr lang="en-GB" sz="2000" dirty="0" smtClean="0">
                <a:latin typeface="Arial" pitchFamily="34" charset="0"/>
                <a:cs typeface="Arial" pitchFamily="34" charset="0"/>
              </a:rPr>
            </a:br>
            <a:r>
              <a:rPr lang="en-GB" sz="2000" dirty="0" smtClean="0">
                <a:solidFill>
                  <a:srgbClr val="B3AA7E"/>
                </a:solidFill>
                <a:latin typeface="Arial" pitchFamily="34" charset="0"/>
                <a:cs typeface="Arial" pitchFamily="34" charset="0"/>
              </a:rPr>
              <a:t>Technology Innovation Needs Assessments </a:t>
            </a:r>
          </a:p>
        </p:txBody>
      </p:sp>
      <p:sp>
        <p:nvSpPr>
          <p:cNvPr id="6" name="Slide Number Placeholder 2"/>
          <p:cNvSpPr txBox="1">
            <a:spLocks/>
          </p:cNvSpPr>
          <p:nvPr/>
        </p:nvSpPr>
        <p:spPr>
          <a:xfrm>
            <a:off x="8359200" y="6429374"/>
            <a:ext cx="532581" cy="288000"/>
          </a:xfrm>
          <a:prstGeom prst="rect">
            <a:avLst/>
          </a:prstGeom>
          <a:ln>
            <a:solidFill>
              <a:srgbClr val="00AEEF"/>
            </a:solid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A25CB3A-7FC2-467F-A4C1-F04C01CCE78C}" type="slidenum">
              <a:rPr kumimoji="0" lang="en-GB" sz="1200" b="0" i="0" u="none" strike="noStrike" kern="1200" cap="none" spc="0" normalizeH="0" baseline="0" noProof="0" smtClean="0">
                <a:ln>
                  <a:noFill/>
                </a:ln>
                <a:solidFill>
                  <a:schemeClr val="tx1"/>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dirty="0">
              <a:ln>
                <a:noFill/>
              </a:ln>
              <a:solidFill>
                <a:schemeClr val="tx1"/>
              </a:solidFill>
              <a:effectLst/>
              <a:uLnTx/>
              <a:uFillTx/>
              <a:latin typeface="Arial"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Programme Alignment – Marine Example</a:t>
            </a:r>
            <a:endParaRPr lang="en-GB" dirty="0"/>
          </a:p>
        </p:txBody>
      </p:sp>
      <p:sp>
        <p:nvSpPr>
          <p:cNvPr id="4" name="Slide Number Placeholder 3"/>
          <p:cNvSpPr>
            <a:spLocks noGrp="1"/>
          </p:cNvSpPr>
          <p:nvPr>
            <p:ph type="sldNum" sz="quarter" idx="10"/>
          </p:nvPr>
        </p:nvSpPr>
        <p:spPr/>
        <p:txBody>
          <a:bodyPr/>
          <a:lstStyle/>
          <a:p>
            <a:fld id="{118EC2F1-6EF2-40C1-84D3-2EC26A5D9686}" type="slidenum">
              <a:rPr lang="en-GB" smtClean="0"/>
              <a:pPr/>
              <a:t>8</a:t>
            </a:fld>
            <a:endParaRPr lang="en-GB"/>
          </a:p>
        </p:txBody>
      </p:sp>
      <p:sp>
        <p:nvSpPr>
          <p:cNvPr id="5" name="Footer Placeholder 4"/>
          <p:cNvSpPr>
            <a:spLocks noGrp="1"/>
          </p:cNvSpPr>
          <p:nvPr>
            <p:ph type="ftr" sz="quarter" idx="11"/>
          </p:nvPr>
        </p:nvSpPr>
        <p:spPr/>
        <p:txBody>
          <a:bodyPr/>
          <a:lstStyle/>
          <a:p>
            <a:endParaRPr lang="en-GB"/>
          </a:p>
        </p:txBody>
      </p:sp>
      <p:pic>
        <p:nvPicPr>
          <p:cNvPr id="6" name="Picture 5" descr="model080112.png"/>
          <p:cNvPicPr/>
          <p:nvPr/>
        </p:nvPicPr>
        <p:blipFill>
          <a:blip r:embed="rId2" cstate="print"/>
          <a:stretch>
            <a:fillRect/>
          </a:stretch>
        </p:blipFill>
        <p:spPr>
          <a:xfrm>
            <a:off x="1043608" y="1628800"/>
            <a:ext cx="7044933" cy="4752528"/>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1800" dirty="0" smtClean="0">
                <a:solidFill>
                  <a:schemeClr val="tx1"/>
                </a:solidFill>
              </a:rPr>
              <a:t>The aim of the Energy Innovation Programme is to contribute to </a:t>
            </a:r>
            <a:r>
              <a:rPr lang="en-GB" sz="1800" dirty="0" err="1" smtClean="0">
                <a:solidFill>
                  <a:schemeClr val="tx1"/>
                </a:solidFill>
              </a:rPr>
              <a:t>DECC’s</a:t>
            </a:r>
            <a:r>
              <a:rPr lang="en-GB" sz="1800" dirty="0" smtClean="0">
                <a:solidFill>
                  <a:schemeClr val="tx1"/>
                </a:solidFill>
              </a:rPr>
              <a:t> objectives – in particular, helping to deliver our 2050 climate and renewables targets cost-effectively – by ensuring that the right energy innovation happens.  </a:t>
            </a:r>
          </a:p>
          <a:p>
            <a:pPr lvl="0"/>
            <a:r>
              <a:rPr lang="en-GB" sz="1800" dirty="0" smtClean="0">
                <a:solidFill>
                  <a:schemeClr val="tx1"/>
                </a:solidFill>
              </a:rPr>
              <a:t>The focus of the programme is on the achievement of our long term energy targets. </a:t>
            </a:r>
            <a:endParaRPr lang="en-GB" sz="1800" b="1" u="sng" dirty="0" smtClean="0">
              <a:solidFill>
                <a:schemeClr val="tx1"/>
              </a:solidFill>
            </a:endParaRPr>
          </a:p>
          <a:p>
            <a:pPr lvl="0"/>
            <a:r>
              <a:rPr lang="en-GB" sz="1800" dirty="0" smtClean="0">
                <a:solidFill>
                  <a:schemeClr val="tx1"/>
                </a:solidFill>
              </a:rPr>
              <a:t>Where schemes can also simultaneously deliver economic benefits that will be taken into account.</a:t>
            </a:r>
            <a:endParaRPr lang="en-GB" sz="1800" b="1" u="sng" dirty="0" smtClean="0">
              <a:solidFill>
                <a:schemeClr val="tx1"/>
              </a:solidFill>
            </a:endParaRPr>
          </a:p>
          <a:p>
            <a:pPr lvl="0"/>
            <a:r>
              <a:rPr lang="en-GB" sz="1800" dirty="0" smtClean="0">
                <a:solidFill>
                  <a:schemeClr val="tx1"/>
                </a:solidFill>
              </a:rPr>
              <a:t>Support will be provided where:</a:t>
            </a:r>
            <a:endParaRPr lang="en-GB" sz="1800" b="1" u="sng" dirty="0" smtClean="0">
              <a:solidFill>
                <a:schemeClr val="tx1"/>
              </a:solidFill>
            </a:endParaRPr>
          </a:p>
          <a:p>
            <a:pPr lvl="1"/>
            <a:r>
              <a:rPr lang="en-GB" sz="1800" dirty="0" smtClean="0">
                <a:solidFill>
                  <a:schemeClr val="tx1"/>
                </a:solidFill>
              </a:rPr>
              <a:t>the innovation will significantly contribute to the achievement of </a:t>
            </a:r>
            <a:r>
              <a:rPr lang="en-GB" sz="1800" dirty="0" err="1" smtClean="0">
                <a:solidFill>
                  <a:schemeClr val="tx1"/>
                </a:solidFill>
              </a:rPr>
              <a:t>DECC’s</a:t>
            </a:r>
            <a:r>
              <a:rPr lang="en-GB" sz="1800" dirty="0" smtClean="0">
                <a:solidFill>
                  <a:schemeClr val="tx1"/>
                </a:solidFill>
              </a:rPr>
              <a:t> energy and climate policy goals; and</a:t>
            </a:r>
            <a:endParaRPr lang="en-GB" sz="1800" b="1" u="sng" dirty="0" smtClean="0">
              <a:solidFill>
                <a:schemeClr val="tx1"/>
              </a:solidFill>
            </a:endParaRPr>
          </a:p>
          <a:p>
            <a:pPr lvl="1"/>
            <a:r>
              <a:rPr lang="en-GB" sz="1800" dirty="0" smtClean="0">
                <a:solidFill>
                  <a:schemeClr val="tx1"/>
                </a:solidFill>
              </a:rPr>
              <a:t>there is clear evidence that the innovation need that would otherwise be unmet.</a:t>
            </a:r>
            <a:endParaRPr lang="en-GB" sz="1800" b="1" u="sng" dirty="0" smtClean="0">
              <a:solidFill>
                <a:schemeClr val="tx1"/>
              </a:solidFill>
            </a:endParaRPr>
          </a:p>
          <a:p>
            <a:pPr lvl="1"/>
            <a:r>
              <a:rPr lang="en-GB" sz="1800" dirty="0" smtClean="0">
                <a:solidFill>
                  <a:schemeClr val="tx1"/>
                </a:solidFill>
              </a:rPr>
              <a:t>other actors (UK or international) have not, or are unlikely to, provide sufficient support; and </a:t>
            </a:r>
            <a:endParaRPr lang="en-GB" sz="1800" b="1" u="sng" dirty="0" smtClean="0">
              <a:solidFill>
                <a:schemeClr val="tx1"/>
              </a:solidFill>
            </a:endParaRPr>
          </a:p>
          <a:p>
            <a:pPr lvl="1"/>
            <a:r>
              <a:rPr lang="en-GB" sz="1800" dirty="0" smtClean="0">
                <a:solidFill>
                  <a:schemeClr val="tx1"/>
                </a:solidFill>
              </a:rPr>
              <a:t>the potential benefits can be shown to be likely to exceed the costs.</a:t>
            </a:r>
            <a:endParaRPr lang="en-GB" sz="1800" b="1" u="sng" dirty="0" smtClean="0">
              <a:solidFill>
                <a:schemeClr val="tx1"/>
              </a:solidFill>
            </a:endParaRPr>
          </a:p>
          <a:p>
            <a:endParaRPr lang="en-GB" sz="1200" dirty="0"/>
          </a:p>
        </p:txBody>
      </p:sp>
      <p:sp>
        <p:nvSpPr>
          <p:cNvPr id="3" name="Text Placeholder 2"/>
          <p:cNvSpPr>
            <a:spLocks noGrp="1"/>
          </p:cNvSpPr>
          <p:nvPr>
            <p:ph type="body" sz="quarter" idx="13"/>
          </p:nvPr>
        </p:nvSpPr>
        <p:spPr>
          <a:xfrm>
            <a:off x="428596" y="214313"/>
            <a:ext cx="5929342" cy="694407"/>
          </a:xfrm>
        </p:spPr>
        <p:txBody>
          <a:bodyPr/>
          <a:lstStyle/>
          <a:p>
            <a:r>
              <a:rPr lang="en-GB" sz="2000" b="1" dirty="0" smtClean="0">
                <a:solidFill>
                  <a:schemeClr val="tx1"/>
                </a:solidFill>
              </a:rPr>
              <a:t>Innovation Programme Principles</a:t>
            </a:r>
            <a:endParaRPr lang="en-GB" sz="2000" b="1" dirty="0">
              <a:solidFill>
                <a:schemeClr val="tx1"/>
              </a:solidFill>
            </a:endParaRPr>
          </a:p>
        </p:txBody>
      </p:sp>
      <p:sp>
        <p:nvSpPr>
          <p:cNvPr id="4" name="Slide Number Placeholder 3"/>
          <p:cNvSpPr>
            <a:spLocks noGrp="1"/>
          </p:cNvSpPr>
          <p:nvPr>
            <p:ph type="sldNum" sz="quarter" idx="14"/>
          </p:nvPr>
        </p:nvSpPr>
        <p:spPr/>
        <p:txBody>
          <a:bodyPr/>
          <a:lstStyle/>
          <a:p>
            <a:pPr>
              <a:defRPr/>
            </a:pPr>
            <a:fld id="{96F35392-E11D-4CC8-BBA6-E4F4900768F4}" type="slidenum">
              <a:rPr lang="en-GB" smtClean="0"/>
              <a:pPr>
                <a:defRPr/>
              </a:pPr>
              <a:t>9</a:t>
            </a:fld>
            <a:endParaRPr lang="en-GB"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172AA359D1824D82B93504B035385B" ma:contentTypeVersion="0" ma:contentTypeDescription="Create a new document." ma:contentTypeScope="" ma:versionID="c65e4a558db88465bfd1c50b7f7fc51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6DF1A5D-449D-46BD-866D-EAB399510E55}"/>
</file>

<file path=customXml/itemProps2.xml><?xml version="1.0" encoding="utf-8"?>
<ds:datastoreItem xmlns:ds="http://schemas.openxmlformats.org/officeDocument/2006/customXml" ds:itemID="{CA5B73A6-5E3F-41AC-8DFA-DDF5477CC5AD}"/>
</file>

<file path=customXml/itemProps3.xml><?xml version="1.0" encoding="utf-8"?>
<ds:datastoreItem xmlns:ds="http://schemas.openxmlformats.org/officeDocument/2006/customXml" ds:itemID="{0EDEE6B2-5EC3-4520-9E41-3D238E34CDD6}"/>
</file>

<file path=docProps/app.xml><?xml version="1.0" encoding="utf-8"?>
<Properties xmlns="http://schemas.openxmlformats.org/officeDocument/2006/extended-properties" xmlns:vt="http://schemas.openxmlformats.org/officeDocument/2006/docPropsVTypes">
  <TotalTime>8438</TotalTime>
  <Words>1350</Words>
  <Application>Microsoft Office PowerPoint</Application>
  <PresentationFormat>On-screen Show (4:3)</PresentationFormat>
  <Paragraphs>177</Paragraphs>
  <Slides>10</Slides>
  <Notes>4</Notes>
  <HiddenSlides>5</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Default Design</vt:lpstr>
      <vt:lpstr>Low Carbon Innovation – Coordinating UK HMG-backed Support</vt:lpstr>
      <vt:lpstr>The Case for Innovation Support</vt:lpstr>
      <vt:lpstr>The LC Innovation Support Landscape</vt:lpstr>
      <vt:lpstr>Principle UK Government Funders of LC Innovation (excluding the Devolved Administrations)</vt:lpstr>
      <vt:lpstr>Principle UK Public-sector Funders of Low Carbon Innovation</vt:lpstr>
      <vt:lpstr>Slide 6</vt:lpstr>
      <vt:lpstr>Technology prioritisation: Technology Innovation Needs Assessments </vt:lpstr>
      <vt:lpstr>Programme Alignment – Marine Example</vt:lpstr>
      <vt:lpstr>Slide 9</vt:lpstr>
      <vt:lpstr>Slide 10</vt:lpstr>
    </vt:vector>
  </TitlesOfParts>
  <Company>Central Office of Information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 Davey </dc:creator>
  <cp:lastModifiedBy>Paul D</cp:lastModifiedBy>
  <cp:revision>1074</cp:revision>
  <dcterms:created xsi:type="dcterms:W3CDTF">2009-02-10T16:47:53Z</dcterms:created>
  <dcterms:modified xsi:type="dcterms:W3CDTF">2013-02-19T12:42:33Z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0x01010021172AA359D1824D82B93504B035385B</vt:lpwstr>
  </property>
</Properties>
</file>